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3"/>
  </p:notesMasterIdLst>
  <p:sldIdLst>
    <p:sldId id="257" r:id="rId2"/>
    <p:sldId id="431" r:id="rId3"/>
    <p:sldId id="432" r:id="rId4"/>
    <p:sldId id="433" r:id="rId5"/>
    <p:sldId id="435" r:id="rId6"/>
    <p:sldId id="436" r:id="rId7"/>
    <p:sldId id="452" r:id="rId8"/>
    <p:sldId id="437" r:id="rId9"/>
    <p:sldId id="438" r:id="rId10"/>
    <p:sldId id="439" r:id="rId11"/>
    <p:sldId id="440" r:id="rId12"/>
    <p:sldId id="441" r:id="rId13"/>
    <p:sldId id="442" r:id="rId14"/>
    <p:sldId id="443" r:id="rId15"/>
    <p:sldId id="444" r:id="rId16"/>
    <p:sldId id="445" r:id="rId17"/>
    <p:sldId id="453" r:id="rId18"/>
    <p:sldId id="447" r:id="rId19"/>
    <p:sldId id="448" r:id="rId20"/>
    <p:sldId id="449" r:id="rId21"/>
    <p:sldId id="450" r:id="rId22"/>
    <p:sldId id="266" r:id="rId23"/>
    <p:sldId id="265" r:id="rId24"/>
    <p:sldId id="268" r:id="rId25"/>
    <p:sldId id="267" r:id="rId26"/>
    <p:sldId id="269" r:id="rId27"/>
    <p:sldId id="277" r:id="rId28"/>
    <p:sldId id="278" r:id="rId29"/>
    <p:sldId id="279" r:id="rId30"/>
    <p:sldId id="280" r:id="rId31"/>
    <p:sldId id="281" r:id="rId32"/>
    <p:sldId id="282" r:id="rId33"/>
    <p:sldId id="284" r:id="rId34"/>
    <p:sldId id="285" r:id="rId35"/>
    <p:sldId id="392" r:id="rId36"/>
    <p:sldId id="393" r:id="rId37"/>
    <p:sldId id="394" r:id="rId38"/>
    <p:sldId id="405" r:id="rId39"/>
    <p:sldId id="406" r:id="rId40"/>
    <p:sldId id="407" r:id="rId41"/>
    <p:sldId id="408" r:id="rId42"/>
    <p:sldId id="286" r:id="rId43"/>
    <p:sldId id="287" r:id="rId44"/>
    <p:sldId id="288" r:id="rId45"/>
    <p:sldId id="290" r:id="rId46"/>
    <p:sldId id="293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88" r:id="rId55"/>
    <p:sldId id="304" r:id="rId56"/>
    <p:sldId id="305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26" r:id="rId66"/>
    <p:sldId id="328" r:id="rId67"/>
    <p:sldId id="329" r:id="rId68"/>
    <p:sldId id="332" r:id="rId69"/>
    <p:sldId id="333" r:id="rId70"/>
    <p:sldId id="336" r:id="rId71"/>
    <p:sldId id="337" r:id="rId72"/>
    <p:sldId id="338" r:id="rId73"/>
    <p:sldId id="339" r:id="rId74"/>
    <p:sldId id="341" r:id="rId75"/>
    <p:sldId id="342" r:id="rId76"/>
    <p:sldId id="344" r:id="rId77"/>
    <p:sldId id="345" r:id="rId78"/>
    <p:sldId id="324" r:id="rId79"/>
    <p:sldId id="325" r:id="rId80"/>
    <p:sldId id="346" r:id="rId81"/>
    <p:sldId id="347" r:id="rId82"/>
    <p:sldId id="348" r:id="rId83"/>
    <p:sldId id="349" r:id="rId84"/>
    <p:sldId id="350" r:id="rId85"/>
    <p:sldId id="396" r:id="rId86"/>
    <p:sldId id="395" r:id="rId87"/>
    <p:sldId id="351" r:id="rId88"/>
    <p:sldId id="353" r:id="rId89"/>
    <p:sldId id="354" r:id="rId90"/>
    <p:sldId id="355" r:id="rId91"/>
    <p:sldId id="356" r:id="rId92"/>
    <p:sldId id="357" r:id="rId93"/>
    <p:sldId id="358" r:id="rId94"/>
    <p:sldId id="369" r:id="rId95"/>
    <p:sldId id="370" r:id="rId96"/>
    <p:sldId id="371" r:id="rId97"/>
    <p:sldId id="372" r:id="rId98"/>
    <p:sldId id="373" r:id="rId99"/>
    <p:sldId id="374" r:id="rId100"/>
    <p:sldId id="375" r:id="rId101"/>
    <p:sldId id="376" r:id="rId102"/>
    <p:sldId id="377" r:id="rId103"/>
    <p:sldId id="378" r:id="rId104"/>
    <p:sldId id="379" r:id="rId105"/>
    <p:sldId id="380" r:id="rId106"/>
    <p:sldId id="383" r:id="rId107"/>
    <p:sldId id="384" r:id="rId108"/>
    <p:sldId id="386" r:id="rId109"/>
    <p:sldId id="387" r:id="rId110"/>
    <p:sldId id="390" r:id="rId111"/>
    <p:sldId id="391" r:id="rId112"/>
    <p:sldId id="389" r:id="rId113"/>
    <p:sldId id="382" r:id="rId114"/>
    <p:sldId id="412" r:id="rId115"/>
    <p:sldId id="410" r:id="rId116"/>
    <p:sldId id="411" r:id="rId117"/>
    <p:sldId id="429" r:id="rId118"/>
    <p:sldId id="416" r:id="rId119"/>
    <p:sldId id="417" r:id="rId120"/>
    <p:sldId id="418" r:id="rId121"/>
    <p:sldId id="419" r:id="rId122"/>
    <p:sldId id="420" r:id="rId123"/>
    <p:sldId id="421" r:id="rId124"/>
    <p:sldId id="422" r:id="rId125"/>
    <p:sldId id="423" r:id="rId126"/>
    <p:sldId id="424" r:id="rId127"/>
    <p:sldId id="425" r:id="rId128"/>
    <p:sldId id="426" r:id="rId129"/>
    <p:sldId id="427" r:id="rId130"/>
    <p:sldId id="360" r:id="rId131"/>
    <p:sldId id="361" r:id="rId132"/>
    <p:sldId id="362" r:id="rId133"/>
    <p:sldId id="397" r:id="rId134"/>
    <p:sldId id="398" r:id="rId135"/>
    <p:sldId id="399" r:id="rId136"/>
    <p:sldId id="400" r:id="rId137"/>
    <p:sldId id="404" r:id="rId138"/>
    <p:sldId id="401" r:id="rId139"/>
    <p:sldId id="402" r:id="rId140"/>
    <p:sldId id="403" r:id="rId141"/>
    <p:sldId id="368" r:id="rId1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99"/>
    <a:srgbClr val="82C971"/>
    <a:srgbClr val="B0CDAF"/>
    <a:srgbClr val="A5D7B2"/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91" autoAdjust="0"/>
    <p:restoredTop sz="94660"/>
  </p:normalViewPr>
  <p:slideViewPr>
    <p:cSldViewPr>
      <p:cViewPr varScale="1">
        <p:scale>
          <a:sx n="69" d="100"/>
          <a:sy n="69" d="100"/>
        </p:scale>
        <p:origin x="1470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955F3F-4AE8-4191-ACA4-077789B719AF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7022BC3-BC72-4D8D-A62E-4DCF4281C6D6}">
      <dgm:prSet phldrT="[Текст]"/>
      <dgm:spPr>
        <a:solidFill>
          <a:srgbClr val="92D050"/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Кишечный барьер</a:t>
          </a:r>
          <a:endParaRPr lang="ru-RU" b="1" dirty="0">
            <a:solidFill>
              <a:schemeClr val="tx1"/>
            </a:solidFill>
          </a:endParaRPr>
        </a:p>
      </dgm:t>
    </dgm:pt>
    <dgm:pt modelId="{4E715167-31DD-4D94-8CA4-28145B61F1C3}" type="parTrans" cxnId="{5BA33904-B22C-401D-AA9E-C420C83431FA}">
      <dgm:prSet/>
      <dgm:spPr/>
      <dgm:t>
        <a:bodyPr/>
        <a:lstStyle/>
        <a:p>
          <a:endParaRPr lang="ru-RU"/>
        </a:p>
      </dgm:t>
    </dgm:pt>
    <dgm:pt modelId="{217F0B4E-C28A-4A98-91B0-32E25129AB56}" type="sibTrans" cxnId="{5BA33904-B22C-401D-AA9E-C420C83431FA}">
      <dgm:prSet/>
      <dgm:spPr/>
      <dgm:t>
        <a:bodyPr/>
        <a:lstStyle/>
        <a:p>
          <a:endParaRPr lang="ru-RU"/>
        </a:p>
      </dgm:t>
    </dgm:pt>
    <dgm:pt modelId="{42429442-1217-4429-A081-B42F74381C84}">
      <dgm:prSet phldrT="[Текст]" custT="1"/>
      <dgm:spPr>
        <a:solidFill>
          <a:srgbClr val="92D050"/>
        </a:solidFill>
      </dgm:spPr>
      <dgm:t>
        <a:bodyPr/>
        <a:lstStyle/>
        <a:p>
          <a:r>
            <a:rPr lang="ru-RU" sz="2400" b="1" dirty="0" smtClean="0">
              <a:solidFill>
                <a:schemeClr val="tx1"/>
              </a:solidFill>
            </a:rPr>
            <a:t>Перистальтика</a:t>
          </a:r>
          <a:endParaRPr lang="ru-RU" sz="2400" b="1" dirty="0">
            <a:solidFill>
              <a:schemeClr val="tx1"/>
            </a:solidFill>
          </a:endParaRPr>
        </a:p>
      </dgm:t>
    </dgm:pt>
    <dgm:pt modelId="{335487DA-E1A4-4B90-B020-ABD0940641F5}" type="parTrans" cxnId="{537CDE50-A77A-449F-8A6B-71DA61DED9B3}">
      <dgm:prSet/>
      <dgm:spPr/>
      <dgm:t>
        <a:bodyPr/>
        <a:lstStyle/>
        <a:p>
          <a:endParaRPr lang="ru-RU"/>
        </a:p>
      </dgm:t>
    </dgm:pt>
    <dgm:pt modelId="{C5E675C3-F804-4C63-A943-2235D8E06106}" type="sibTrans" cxnId="{537CDE50-A77A-449F-8A6B-71DA61DED9B3}">
      <dgm:prSet/>
      <dgm:spPr/>
      <dgm:t>
        <a:bodyPr/>
        <a:lstStyle/>
        <a:p>
          <a:endParaRPr lang="ru-RU"/>
        </a:p>
      </dgm:t>
    </dgm:pt>
    <dgm:pt modelId="{9FE2615B-7382-4E22-9F09-F54E0F24CCD3}">
      <dgm:prSet phldrT="[Текст]" custT="1"/>
      <dgm:spPr>
        <a:solidFill>
          <a:srgbClr val="92D050"/>
        </a:solidFill>
      </dgm:spPr>
      <dgm:t>
        <a:bodyPr/>
        <a:lstStyle/>
        <a:p>
          <a:r>
            <a:rPr lang="ru-RU" sz="2400" b="1" dirty="0" smtClean="0">
              <a:solidFill>
                <a:schemeClr val="tx1"/>
              </a:solidFill>
            </a:rPr>
            <a:t>Иммунная защита</a:t>
          </a:r>
          <a:endParaRPr lang="ru-RU" sz="2400" b="1" dirty="0">
            <a:solidFill>
              <a:schemeClr val="tx1"/>
            </a:solidFill>
          </a:endParaRPr>
        </a:p>
      </dgm:t>
    </dgm:pt>
    <dgm:pt modelId="{7E786445-8742-47A2-A76B-448DC97707D3}" type="parTrans" cxnId="{C73FF200-A2C8-4F92-A1F4-E263FB0635FF}">
      <dgm:prSet/>
      <dgm:spPr/>
      <dgm:t>
        <a:bodyPr/>
        <a:lstStyle/>
        <a:p>
          <a:endParaRPr lang="ru-RU"/>
        </a:p>
      </dgm:t>
    </dgm:pt>
    <dgm:pt modelId="{E404110D-F926-4BE2-BE4B-BB476C093644}" type="sibTrans" cxnId="{C73FF200-A2C8-4F92-A1F4-E263FB0635FF}">
      <dgm:prSet/>
      <dgm:spPr/>
      <dgm:t>
        <a:bodyPr/>
        <a:lstStyle/>
        <a:p>
          <a:endParaRPr lang="ru-RU"/>
        </a:p>
      </dgm:t>
    </dgm:pt>
    <dgm:pt modelId="{8BB1D236-3EA6-444C-99E7-195E6D812DA8}">
      <dgm:prSet phldrT="[Текст]" custT="1"/>
      <dgm:spPr>
        <a:solidFill>
          <a:srgbClr val="92D050"/>
        </a:solidFill>
      </dgm:spPr>
      <dgm:t>
        <a:bodyPr/>
        <a:lstStyle/>
        <a:p>
          <a:r>
            <a:rPr lang="ru-RU" sz="2800" b="1" dirty="0" smtClean="0">
              <a:solidFill>
                <a:schemeClr val="tx1"/>
              </a:solidFill>
            </a:rPr>
            <a:t>Слизистая</a:t>
          </a:r>
          <a:endParaRPr lang="ru-RU" sz="2800" b="1" dirty="0">
            <a:solidFill>
              <a:schemeClr val="tx1"/>
            </a:solidFill>
          </a:endParaRPr>
        </a:p>
      </dgm:t>
    </dgm:pt>
    <dgm:pt modelId="{7A2A3FDD-C6B8-45F7-AF5F-AD70BF65112F}" type="parTrans" cxnId="{859B7338-580A-4F10-AC46-B36102C7A452}">
      <dgm:prSet/>
      <dgm:spPr/>
      <dgm:t>
        <a:bodyPr/>
        <a:lstStyle/>
        <a:p>
          <a:endParaRPr lang="ru-RU"/>
        </a:p>
      </dgm:t>
    </dgm:pt>
    <dgm:pt modelId="{C8B1A84F-B64C-4BE9-995B-12C84A590AEF}" type="sibTrans" cxnId="{859B7338-580A-4F10-AC46-B36102C7A452}">
      <dgm:prSet/>
      <dgm:spPr/>
      <dgm:t>
        <a:bodyPr/>
        <a:lstStyle/>
        <a:p>
          <a:endParaRPr lang="ru-RU"/>
        </a:p>
      </dgm:t>
    </dgm:pt>
    <dgm:pt modelId="{8A446467-2651-42ED-9244-901D3894A260}">
      <dgm:prSet phldrT="[Текст]" custT="1"/>
      <dgm:spPr>
        <a:solidFill>
          <a:srgbClr val="92D050"/>
        </a:solidFill>
      </dgm:spPr>
      <dgm:t>
        <a:bodyPr/>
        <a:lstStyle/>
        <a:p>
          <a:r>
            <a:rPr lang="ru-RU" sz="2800" b="1" dirty="0" smtClean="0">
              <a:solidFill>
                <a:schemeClr val="tx1"/>
              </a:solidFill>
            </a:rPr>
            <a:t>Эпителий</a:t>
          </a:r>
          <a:endParaRPr lang="ru-RU" sz="2800" b="1" dirty="0">
            <a:solidFill>
              <a:schemeClr val="tx1"/>
            </a:solidFill>
          </a:endParaRPr>
        </a:p>
      </dgm:t>
    </dgm:pt>
    <dgm:pt modelId="{C25B74B8-7B3E-4A80-BBEA-482414A500EE}" type="parTrans" cxnId="{6467BB8C-B4D3-46BF-BB83-C1324FD7F839}">
      <dgm:prSet/>
      <dgm:spPr/>
      <dgm:t>
        <a:bodyPr/>
        <a:lstStyle/>
        <a:p>
          <a:endParaRPr lang="ru-RU"/>
        </a:p>
      </dgm:t>
    </dgm:pt>
    <dgm:pt modelId="{908C04FC-5AD0-425F-B0D7-4F2BFA6C2E03}" type="sibTrans" cxnId="{6467BB8C-B4D3-46BF-BB83-C1324FD7F839}">
      <dgm:prSet/>
      <dgm:spPr/>
      <dgm:t>
        <a:bodyPr/>
        <a:lstStyle/>
        <a:p>
          <a:endParaRPr lang="ru-RU"/>
        </a:p>
      </dgm:t>
    </dgm:pt>
    <dgm:pt modelId="{CB8B7C45-7C32-4B8A-9399-C74B247E87C1}">
      <dgm:prSet custT="1"/>
      <dgm:spPr>
        <a:solidFill>
          <a:srgbClr val="92D050"/>
        </a:solidFill>
      </dgm:spPr>
      <dgm:t>
        <a:bodyPr/>
        <a:lstStyle/>
        <a:p>
          <a:r>
            <a:rPr lang="ru-RU" sz="2400" b="1" dirty="0" err="1" smtClean="0">
              <a:solidFill>
                <a:schemeClr val="tx1"/>
              </a:solidFill>
            </a:rPr>
            <a:t>Микробиота</a:t>
          </a:r>
          <a:endParaRPr lang="ru-RU" sz="2400" b="1" dirty="0">
            <a:solidFill>
              <a:schemeClr val="tx1"/>
            </a:solidFill>
          </a:endParaRPr>
        </a:p>
      </dgm:t>
    </dgm:pt>
    <dgm:pt modelId="{3D1A1924-415F-42EC-B7B9-8F1EB36EC4CF}" type="parTrans" cxnId="{A357EF9B-CC8A-4990-B934-1A549C335A09}">
      <dgm:prSet/>
      <dgm:spPr/>
      <dgm:t>
        <a:bodyPr/>
        <a:lstStyle/>
        <a:p>
          <a:endParaRPr lang="ru-RU"/>
        </a:p>
      </dgm:t>
    </dgm:pt>
    <dgm:pt modelId="{1F8D8321-62A3-4C65-A58E-31D418416D89}" type="sibTrans" cxnId="{A357EF9B-CC8A-4990-B934-1A549C335A09}">
      <dgm:prSet/>
      <dgm:spPr/>
      <dgm:t>
        <a:bodyPr/>
        <a:lstStyle/>
        <a:p>
          <a:endParaRPr lang="ru-RU"/>
        </a:p>
      </dgm:t>
    </dgm:pt>
    <dgm:pt modelId="{DFA13F70-05DC-495A-8784-3084E7ECA1AD}">
      <dgm:prSet custT="1"/>
      <dgm:spPr>
        <a:solidFill>
          <a:srgbClr val="92D050"/>
        </a:solidFill>
      </dgm:spPr>
      <dgm:t>
        <a:bodyPr/>
        <a:lstStyle/>
        <a:p>
          <a:r>
            <a:rPr lang="uk-UA" sz="2400" b="1" dirty="0" err="1" smtClean="0">
              <a:solidFill>
                <a:schemeClr val="tx1"/>
              </a:solidFill>
            </a:rPr>
            <a:t>Дефензины</a:t>
          </a:r>
          <a:endParaRPr lang="ru-RU" sz="2400" b="1" dirty="0">
            <a:solidFill>
              <a:schemeClr val="tx1"/>
            </a:solidFill>
          </a:endParaRPr>
        </a:p>
      </dgm:t>
    </dgm:pt>
    <dgm:pt modelId="{C932E99F-1506-4757-B4FC-9FA37A502CDD}" type="parTrans" cxnId="{986FC770-D664-4E58-8680-E4E421270135}">
      <dgm:prSet/>
      <dgm:spPr/>
      <dgm:t>
        <a:bodyPr/>
        <a:lstStyle/>
        <a:p>
          <a:endParaRPr lang="ru-RU"/>
        </a:p>
      </dgm:t>
    </dgm:pt>
    <dgm:pt modelId="{FE33110E-57CE-4E40-9F0A-BEB28C3FB86A}" type="sibTrans" cxnId="{986FC770-D664-4E58-8680-E4E421270135}">
      <dgm:prSet/>
      <dgm:spPr/>
      <dgm:t>
        <a:bodyPr/>
        <a:lstStyle/>
        <a:p>
          <a:endParaRPr lang="ru-RU"/>
        </a:p>
      </dgm:t>
    </dgm:pt>
    <dgm:pt modelId="{B9972763-472F-468F-92E6-C63920F6C0B9}" type="pres">
      <dgm:prSet presAssocID="{00955F3F-4AE8-4191-ACA4-077789B719AF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6E81DDC-D038-48DC-A193-16DF349790F7}" type="pres">
      <dgm:prSet presAssocID="{27022BC3-BC72-4D8D-A62E-4DCF4281C6D6}" presName="centerShape" presStyleLbl="node0" presStyleIdx="0" presStyleCnt="1" custScaleX="113168" custScaleY="117078"/>
      <dgm:spPr/>
      <dgm:t>
        <a:bodyPr/>
        <a:lstStyle/>
        <a:p>
          <a:endParaRPr lang="ru-RU"/>
        </a:p>
      </dgm:t>
    </dgm:pt>
    <dgm:pt modelId="{DD080640-C69E-460E-9F46-4AB28C322F9F}" type="pres">
      <dgm:prSet presAssocID="{42429442-1217-4429-A081-B42F74381C84}" presName="node" presStyleLbl="node1" presStyleIdx="0" presStyleCnt="6" custScaleX="199525" custScaleY="943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0A1018-EFD7-4C76-AE12-90902C174341}" type="pres">
      <dgm:prSet presAssocID="{42429442-1217-4429-A081-B42F74381C84}" presName="dummy" presStyleCnt="0"/>
      <dgm:spPr/>
    </dgm:pt>
    <dgm:pt modelId="{440715E3-927E-4D9F-BA27-F137FC0BFC81}" type="pres">
      <dgm:prSet presAssocID="{C5E675C3-F804-4C63-A943-2235D8E06106}" presName="sibTrans" presStyleLbl="sibTrans2D1" presStyleIdx="0" presStyleCnt="6"/>
      <dgm:spPr/>
      <dgm:t>
        <a:bodyPr/>
        <a:lstStyle/>
        <a:p>
          <a:endParaRPr lang="ru-RU"/>
        </a:p>
      </dgm:t>
    </dgm:pt>
    <dgm:pt modelId="{3D17AB55-4A70-47B7-8530-C610DCD35E16}" type="pres">
      <dgm:prSet presAssocID="{9FE2615B-7382-4E22-9F09-F54E0F24CCD3}" presName="node" presStyleLbl="node1" presStyleIdx="1" presStyleCnt="6" custScaleX="159215" custScaleY="98956" custRadScaleRad="100096" custRadScaleInc="-71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FBB929-4D84-4B2D-AC01-8548F8630E35}" type="pres">
      <dgm:prSet presAssocID="{9FE2615B-7382-4E22-9F09-F54E0F24CCD3}" presName="dummy" presStyleCnt="0"/>
      <dgm:spPr/>
    </dgm:pt>
    <dgm:pt modelId="{7F8948BD-179F-4755-AD11-C1794A32A177}" type="pres">
      <dgm:prSet presAssocID="{E404110D-F926-4BE2-BE4B-BB476C093644}" presName="sibTrans" presStyleLbl="sibTrans2D1" presStyleIdx="1" presStyleCnt="6" custLinFactNeighborX="4521" custLinFactNeighborY="58"/>
      <dgm:spPr/>
      <dgm:t>
        <a:bodyPr/>
        <a:lstStyle/>
        <a:p>
          <a:endParaRPr lang="ru-RU"/>
        </a:p>
      </dgm:t>
    </dgm:pt>
    <dgm:pt modelId="{F6B5F861-1E08-4134-BD88-D4904D5F0955}" type="pres">
      <dgm:prSet presAssocID="{8BB1D236-3EA6-444C-99E7-195E6D812DA8}" presName="node" presStyleLbl="node1" presStyleIdx="2" presStyleCnt="6" custScaleX="165408" custScaleY="948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F59269-CAEB-40D4-9873-B427061A69DF}" type="pres">
      <dgm:prSet presAssocID="{8BB1D236-3EA6-444C-99E7-195E6D812DA8}" presName="dummy" presStyleCnt="0"/>
      <dgm:spPr/>
    </dgm:pt>
    <dgm:pt modelId="{E881E1BA-4BC8-494A-B8C9-5928165BABBE}" type="pres">
      <dgm:prSet presAssocID="{C8B1A84F-B64C-4BE9-995B-12C84A590AEF}" presName="sibTrans" presStyleLbl="sibTrans2D1" presStyleIdx="2" presStyleCnt="6" custScaleX="99208" custScaleY="108308" custLinFactNeighborX="-1026" custLinFactNeighborY="4220"/>
      <dgm:spPr/>
      <dgm:t>
        <a:bodyPr/>
        <a:lstStyle/>
        <a:p>
          <a:endParaRPr lang="ru-RU"/>
        </a:p>
      </dgm:t>
    </dgm:pt>
    <dgm:pt modelId="{C7106E57-58C7-4E2C-BFD6-04DD1DAC6964}" type="pres">
      <dgm:prSet presAssocID="{8A446467-2651-42ED-9244-901D3894A260}" presName="node" presStyleLbl="node1" presStyleIdx="3" presStyleCnt="6" custScaleX="163544" custScaleY="91084" custRadScaleRad="105745" custRadScaleInc="66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6EF894-83A6-4A12-A500-2E0025DBB7AA}" type="pres">
      <dgm:prSet presAssocID="{8A446467-2651-42ED-9244-901D3894A260}" presName="dummy" presStyleCnt="0"/>
      <dgm:spPr/>
    </dgm:pt>
    <dgm:pt modelId="{7D13ED65-82C3-4165-9DF3-0281F98FA66F}" type="pres">
      <dgm:prSet presAssocID="{908C04FC-5AD0-425F-B0D7-4F2BFA6C2E03}" presName="sibTrans" presStyleLbl="sibTrans2D1" presStyleIdx="3" presStyleCnt="6" custScaleX="122088" custScaleY="94938" custLinFactNeighborX="3612" custLinFactNeighborY="13667"/>
      <dgm:spPr/>
      <dgm:t>
        <a:bodyPr/>
        <a:lstStyle/>
        <a:p>
          <a:endParaRPr lang="ru-RU"/>
        </a:p>
      </dgm:t>
    </dgm:pt>
    <dgm:pt modelId="{17E1F036-8291-44CA-B2D5-20A29B38291F}" type="pres">
      <dgm:prSet presAssocID="{CB8B7C45-7C32-4B8A-9399-C74B247E87C1}" presName="node" presStyleLbl="node1" presStyleIdx="4" presStyleCnt="6" custScaleX="166968" custScaleY="104245" custRadScaleRad="109048" custRadScaleInc="-165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418AF0-F0A9-4DE1-871E-5FC50B76C122}" type="pres">
      <dgm:prSet presAssocID="{CB8B7C45-7C32-4B8A-9399-C74B247E87C1}" presName="dummy" presStyleCnt="0"/>
      <dgm:spPr/>
    </dgm:pt>
    <dgm:pt modelId="{43C2C20B-EF10-48CF-B6B5-6162D2F2C216}" type="pres">
      <dgm:prSet presAssocID="{1F8D8321-62A3-4C65-A58E-31D418416D89}" presName="sibTrans" presStyleLbl="sibTrans2D1" presStyleIdx="4" presStyleCnt="6" custLinFactNeighborX="-2399" custLinFactNeighborY="-1911"/>
      <dgm:spPr/>
      <dgm:t>
        <a:bodyPr/>
        <a:lstStyle/>
        <a:p>
          <a:endParaRPr lang="ru-RU"/>
        </a:p>
      </dgm:t>
    </dgm:pt>
    <dgm:pt modelId="{4F218AFC-37A2-4E63-8D1B-FEDCA77E4B32}" type="pres">
      <dgm:prSet presAssocID="{DFA13F70-05DC-495A-8784-3084E7ECA1AD}" presName="node" presStyleLbl="node1" presStyleIdx="5" presStyleCnt="6" custScaleX="1590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7FCFC0-E19E-4CF7-BE36-02FC72D316F4}" type="pres">
      <dgm:prSet presAssocID="{DFA13F70-05DC-495A-8784-3084E7ECA1AD}" presName="dummy" presStyleCnt="0"/>
      <dgm:spPr/>
    </dgm:pt>
    <dgm:pt modelId="{C2305BD9-3C73-4709-BFA5-8DCE51E49F7D}" type="pres">
      <dgm:prSet presAssocID="{FE33110E-57CE-4E40-9F0A-BEB28C3FB86A}" presName="sibTrans" presStyleLbl="sibTrans2D1" presStyleIdx="5" presStyleCnt="6"/>
      <dgm:spPr/>
      <dgm:t>
        <a:bodyPr/>
        <a:lstStyle/>
        <a:p>
          <a:endParaRPr lang="ru-RU"/>
        </a:p>
      </dgm:t>
    </dgm:pt>
  </dgm:ptLst>
  <dgm:cxnLst>
    <dgm:cxn modelId="{303D7BD7-3D9B-4FAC-B68F-8ACBC365FB42}" type="presOf" srcId="{DFA13F70-05DC-495A-8784-3084E7ECA1AD}" destId="{4F218AFC-37A2-4E63-8D1B-FEDCA77E4B32}" srcOrd="0" destOrd="0" presId="urn:microsoft.com/office/officeart/2005/8/layout/radial6"/>
    <dgm:cxn modelId="{DDB47324-0347-49B6-8858-18BF0E0523F7}" type="presOf" srcId="{C5E675C3-F804-4C63-A943-2235D8E06106}" destId="{440715E3-927E-4D9F-BA27-F137FC0BFC81}" srcOrd="0" destOrd="0" presId="urn:microsoft.com/office/officeart/2005/8/layout/radial6"/>
    <dgm:cxn modelId="{01B7F74F-39F9-403B-AE89-16E30640A7B5}" type="presOf" srcId="{27022BC3-BC72-4D8D-A62E-4DCF4281C6D6}" destId="{E6E81DDC-D038-48DC-A193-16DF349790F7}" srcOrd="0" destOrd="0" presId="urn:microsoft.com/office/officeart/2005/8/layout/radial6"/>
    <dgm:cxn modelId="{0D275B0A-931A-4170-A15D-FB274D2C747F}" type="presOf" srcId="{9FE2615B-7382-4E22-9F09-F54E0F24CCD3}" destId="{3D17AB55-4A70-47B7-8530-C610DCD35E16}" srcOrd="0" destOrd="0" presId="urn:microsoft.com/office/officeart/2005/8/layout/radial6"/>
    <dgm:cxn modelId="{A357EF9B-CC8A-4990-B934-1A549C335A09}" srcId="{27022BC3-BC72-4D8D-A62E-4DCF4281C6D6}" destId="{CB8B7C45-7C32-4B8A-9399-C74B247E87C1}" srcOrd="4" destOrd="0" parTransId="{3D1A1924-415F-42EC-B7B9-8F1EB36EC4CF}" sibTransId="{1F8D8321-62A3-4C65-A58E-31D418416D89}"/>
    <dgm:cxn modelId="{F318B096-ABEB-4BDD-86CF-6F6D060117AE}" type="presOf" srcId="{CB8B7C45-7C32-4B8A-9399-C74B247E87C1}" destId="{17E1F036-8291-44CA-B2D5-20A29B38291F}" srcOrd="0" destOrd="0" presId="urn:microsoft.com/office/officeart/2005/8/layout/radial6"/>
    <dgm:cxn modelId="{368FD75A-473E-483D-86BE-7B1EA113CA8A}" type="presOf" srcId="{00955F3F-4AE8-4191-ACA4-077789B719AF}" destId="{B9972763-472F-468F-92E6-C63920F6C0B9}" srcOrd="0" destOrd="0" presId="urn:microsoft.com/office/officeart/2005/8/layout/radial6"/>
    <dgm:cxn modelId="{986FC770-D664-4E58-8680-E4E421270135}" srcId="{27022BC3-BC72-4D8D-A62E-4DCF4281C6D6}" destId="{DFA13F70-05DC-495A-8784-3084E7ECA1AD}" srcOrd="5" destOrd="0" parTransId="{C932E99F-1506-4757-B4FC-9FA37A502CDD}" sibTransId="{FE33110E-57CE-4E40-9F0A-BEB28C3FB86A}"/>
    <dgm:cxn modelId="{3D1155B2-3187-4F90-90A3-F96905099BF0}" type="presOf" srcId="{E404110D-F926-4BE2-BE4B-BB476C093644}" destId="{7F8948BD-179F-4755-AD11-C1794A32A177}" srcOrd="0" destOrd="0" presId="urn:microsoft.com/office/officeart/2005/8/layout/radial6"/>
    <dgm:cxn modelId="{9971617C-C850-4CC3-A900-D2099DEF9209}" type="presOf" srcId="{908C04FC-5AD0-425F-B0D7-4F2BFA6C2E03}" destId="{7D13ED65-82C3-4165-9DF3-0281F98FA66F}" srcOrd="0" destOrd="0" presId="urn:microsoft.com/office/officeart/2005/8/layout/radial6"/>
    <dgm:cxn modelId="{76CAB935-CBF3-419B-B5CA-0726074F23DB}" type="presOf" srcId="{42429442-1217-4429-A081-B42F74381C84}" destId="{DD080640-C69E-460E-9F46-4AB28C322F9F}" srcOrd="0" destOrd="0" presId="urn:microsoft.com/office/officeart/2005/8/layout/radial6"/>
    <dgm:cxn modelId="{0C2B7967-2F74-4031-9DB1-CD6C0F892BA3}" type="presOf" srcId="{1F8D8321-62A3-4C65-A58E-31D418416D89}" destId="{43C2C20B-EF10-48CF-B6B5-6162D2F2C216}" srcOrd="0" destOrd="0" presId="urn:microsoft.com/office/officeart/2005/8/layout/radial6"/>
    <dgm:cxn modelId="{6467BB8C-B4D3-46BF-BB83-C1324FD7F839}" srcId="{27022BC3-BC72-4D8D-A62E-4DCF4281C6D6}" destId="{8A446467-2651-42ED-9244-901D3894A260}" srcOrd="3" destOrd="0" parTransId="{C25B74B8-7B3E-4A80-BBEA-482414A500EE}" sibTransId="{908C04FC-5AD0-425F-B0D7-4F2BFA6C2E03}"/>
    <dgm:cxn modelId="{C73FF200-A2C8-4F92-A1F4-E263FB0635FF}" srcId="{27022BC3-BC72-4D8D-A62E-4DCF4281C6D6}" destId="{9FE2615B-7382-4E22-9F09-F54E0F24CCD3}" srcOrd="1" destOrd="0" parTransId="{7E786445-8742-47A2-A76B-448DC97707D3}" sibTransId="{E404110D-F926-4BE2-BE4B-BB476C093644}"/>
    <dgm:cxn modelId="{859B7338-580A-4F10-AC46-B36102C7A452}" srcId="{27022BC3-BC72-4D8D-A62E-4DCF4281C6D6}" destId="{8BB1D236-3EA6-444C-99E7-195E6D812DA8}" srcOrd="2" destOrd="0" parTransId="{7A2A3FDD-C6B8-45F7-AF5F-AD70BF65112F}" sibTransId="{C8B1A84F-B64C-4BE9-995B-12C84A590AEF}"/>
    <dgm:cxn modelId="{537CDE50-A77A-449F-8A6B-71DA61DED9B3}" srcId="{27022BC3-BC72-4D8D-A62E-4DCF4281C6D6}" destId="{42429442-1217-4429-A081-B42F74381C84}" srcOrd="0" destOrd="0" parTransId="{335487DA-E1A4-4B90-B020-ABD0940641F5}" sibTransId="{C5E675C3-F804-4C63-A943-2235D8E06106}"/>
    <dgm:cxn modelId="{5BA33904-B22C-401D-AA9E-C420C83431FA}" srcId="{00955F3F-4AE8-4191-ACA4-077789B719AF}" destId="{27022BC3-BC72-4D8D-A62E-4DCF4281C6D6}" srcOrd="0" destOrd="0" parTransId="{4E715167-31DD-4D94-8CA4-28145B61F1C3}" sibTransId="{217F0B4E-C28A-4A98-91B0-32E25129AB56}"/>
    <dgm:cxn modelId="{24279B2F-8CAC-41E5-8C1E-EABA1922D4AD}" type="presOf" srcId="{8BB1D236-3EA6-444C-99E7-195E6D812DA8}" destId="{F6B5F861-1E08-4134-BD88-D4904D5F0955}" srcOrd="0" destOrd="0" presId="urn:microsoft.com/office/officeart/2005/8/layout/radial6"/>
    <dgm:cxn modelId="{D04438A4-7C0A-4DA3-B771-07A97DAE667B}" type="presOf" srcId="{FE33110E-57CE-4E40-9F0A-BEB28C3FB86A}" destId="{C2305BD9-3C73-4709-BFA5-8DCE51E49F7D}" srcOrd="0" destOrd="0" presId="urn:microsoft.com/office/officeart/2005/8/layout/radial6"/>
    <dgm:cxn modelId="{FB3A5BBD-F64D-4C85-A093-E4EACDFFC6B1}" type="presOf" srcId="{C8B1A84F-B64C-4BE9-995B-12C84A590AEF}" destId="{E881E1BA-4BC8-494A-B8C9-5928165BABBE}" srcOrd="0" destOrd="0" presId="urn:microsoft.com/office/officeart/2005/8/layout/radial6"/>
    <dgm:cxn modelId="{31DC4626-3DF4-463C-A54F-F7068836EA35}" type="presOf" srcId="{8A446467-2651-42ED-9244-901D3894A260}" destId="{C7106E57-58C7-4E2C-BFD6-04DD1DAC6964}" srcOrd="0" destOrd="0" presId="urn:microsoft.com/office/officeart/2005/8/layout/radial6"/>
    <dgm:cxn modelId="{A585CC3D-26C9-434F-94A6-F299135A3168}" type="presParOf" srcId="{B9972763-472F-468F-92E6-C63920F6C0B9}" destId="{E6E81DDC-D038-48DC-A193-16DF349790F7}" srcOrd="0" destOrd="0" presId="urn:microsoft.com/office/officeart/2005/8/layout/radial6"/>
    <dgm:cxn modelId="{D5248468-529D-4398-B06D-88DBCD01ABA9}" type="presParOf" srcId="{B9972763-472F-468F-92E6-C63920F6C0B9}" destId="{DD080640-C69E-460E-9F46-4AB28C322F9F}" srcOrd="1" destOrd="0" presId="urn:microsoft.com/office/officeart/2005/8/layout/radial6"/>
    <dgm:cxn modelId="{6BEFD66F-3EBF-4980-A27A-4C989C771C10}" type="presParOf" srcId="{B9972763-472F-468F-92E6-C63920F6C0B9}" destId="{5B0A1018-EFD7-4C76-AE12-90902C174341}" srcOrd="2" destOrd="0" presId="urn:microsoft.com/office/officeart/2005/8/layout/radial6"/>
    <dgm:cxn modelId="{DCABCBC5-0705-49F9-9F4A-E813AB780085}" type="presParOf" srcId="{B9972763-472F-468F-92E6-C63920F6C0B9}" destId="{440715E3-927E-4D9F-BA27-F137FC0BFC81}" srcOrd="3" destOrd="0" presId="urn:microsoft.com/office/officeart/2005/8/layout/radial6"/>
    <dgm:cxn modelId="{2E07CFF7-0C84-43EA-A4F5-E49F25DC2C3A}" type="presParOf" srcId="{B9972763-472F-468F-92E6-C63920F6C0B9}" destId="{3D17AB55-4A70-47B7-8530-C610DCD35E16}" srcOrd="4" destOrd="0" presId="urn:microsoft.com/office/officeart/2005/8/layout/radial6"/>
    <dgm:cxn modelId="{FF23CF85-AB87-4FCA-BC68-7D9DFEDE5D36}" type="presParOf" srcId="{B9972763-472F-468F-92E6-C63920F6C0B9}" destId="{84FBB929-4D84-4B2D-AC01-8548F8630E35}" srcOrd="5" destOrd="0" presId="urn:microsoft.com/office/officeart/2005/8/layout/radial6"/>
    <dgm:cxn modelId="{D8B964CA-6C8F-40B8-8B4E-9EAC32AB5C01}" type="presParOf" srcId="{B9972763-472F-468F-92E6-C63920F6C0B9}" destId="{7F8948BD-179F-4755-AD11-C1794A32A177}" srcOrd="6" destOrd="0" presId="urn:microsoft.com/office/officeart/2005/8/layout/radial6"/>
    <dgm:cxn modelId="{C0D733E4-1302-4FBA-9A58-DA42930756F6}" type="presParOf" srcId="{B9972763-472F-468F-92E6-C63920F6C0B9}" destId="{F6B5F861-1E08-4134-BD88-D4904D5F0955}" srcOrd="7" destOrd="0" presId="urn:microsoft.com/office/officeart/2005/8/layout/radial6"/>
    <dgm:cxn modelId="{26AF66A6-419A-4E27-8160-16B63B727E02}" type="presParOf" srcId="{B9972763-472F-468F-92E6-C63920F6C0B9}" destId="{C2F59269-CAEB-40D4-9873-B427061A69DF}" srcOrd="8" destOrd="0" presId="urn:microsoft.com/office/officeart/2005/8/layout/radial6"/>
    <dgm:cxn modelId="{22B304B4-1B6D-4E68-82EB-EFA05C77C88C}" type="presParOf" srcId="{B9972763-472F-468F-92E6-C63920F6C0B9}" destId="{E881E1BA-4BC8-494A-B8C9-5928165BABBE}" srcOrd="9" destOrd="0" presId="urn:microsoft.com/office/officeart/2005/8/layout/radial6"/>
    <dgm:cxn modelId="{F75CCE8A-E9E1-4778-A7A3-B34EC50FD30E}" type="presParOf" srcId="{B9972763-472F-468F-92E6-C63920F6C0B9}" destId="{C7106E57-58C7-4E2C-BFD6-04DD1DAC6964}" srcOrd="10" destOrd="0" presId="urn:microsoft.com/office/officeart/2005/8/layout/radial6"/>
    <dgm:cxn modelId="{E5B03590-E42A-4143-91D8-3B6082C92032}" type="presParOf" srcId="{B9972763-472F-468F-92E6-C63920F6C0B9}" destId="{856EF894-83A6-4A12-A500-2E0025DBB7AA}" srcOrd="11" destOrd="0" presId="urn:microsoft.com/office/officeart/2005/8/layout/radial6"/>
    <dgm:cxn modelId="{FC8A2B90-E34E-494E-B691-161D0B52541B}" type="presParOf" srcId="{B9972763-472F-468F-92E6-C63920F6C0B9}" destId="{7D13ED65-82C3-4165-9DF3-0281F98FA66F}" srcOrd="12" destOrd="0" presId="urn:microsoft.com/office/officeart/2005/8/layout/radial6"/>
    <dgm:cxn modelId="{12A35775-78D1-4555-B4B0-9026DD5911E8}" type="presParOf" srcId="{B9972763-472F-468F-92E6-C63920F6C0B9}" destId="{17E1F036-8291-44CA-B2D5-20A29B38291F}" srcOrd="13" destOrd="0" presId="urn:microsoft.com/office/officeart/2005/8/layout/radial6"/>
    <dgm:cxn modelId="{37E08DC3-F534-49C2-B147-D593F3F9488D}" type="presParOf" srcId="{B9972763-472F-468F-92E6-C63920F6C0B9}" destId="{47418AF0-F0A9-4DE1-871E-5FC50B76C122}" srcOrd="14" destOrd="0" presId="urn:microsoft.com/office/officeart/2005/8/layout/radial6"/>
    <dgm:cxn modelId="{FD019AC2-7DAF-45D5-8EEA-7C4923F58087}" type="presParOf" srcId="{B9972763-472F-468F-92E6-C63920F6C0B9}" destId="{43C2C20B-EF10-48CF-B6B5-6162D2F2C216}" srcOrd="15" destOrd="0" presId="urn:microsoft.com/office/officeart/2005/8/layout/radial6"/>
    <dgm:cxn modelId="{1BED2D51-3A98-4D9E-A6AC-A9E26022022B}" type="presParOf" srcId="{B9972763-472F-468F-92E6-C63920F6C0B9}" destId="{4F218AFC-37A2-4E63-8D1B-FEDCA77E4B32}" srcOrd="16" destOrd="0" presId="urn:microsoft.com/office/officeart/2005/8/layout/radial6"/>
    <dgm:cxn modelId="{5ED2C5FD-5DD4-4031-B21F-18DEB5BC2DED}" type="presParOf" srcId="{B9972763-472F-468F-92E6-C63920F6C0B9}" destId="{CC7FCFC0-E19E-4CF7-BE36-02FC72D316F4}" srcOrd="17" destOrd="0" presId="urn:microsoft.com/office/officeart/2005/8/layout/radial6"/>
    <dgm:cxn modelId="{43B53323-0BD5-4C41-B440-7DA28FE2CE55}" type="presParOf" srcId="{B9972763-472F-468F-92E6-C63920F6C0B9}" destId="{C2305BD9-3C73-4709-BFA5-8DCE51E49F7D}" srcOrd="18" destOrd="0" presId="urn:microsoft.com/office/officeart/2005/8/layout/radial6"/>
  </dgm:cxnLst>
  <dgm:bg>
    <a:solidFill>
      <a:schemeClr val="bg2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305BD9-3C73-4709-BFA5-8DCE51E49F7D}">
      <dsp:nvSpPr>
        <dsp:cNvPr id="0" name=""/>
        <dsp:cNvSpPr/>
      </dsp:nvSpPr>
      <dsp:spPr>
        <a:xfrm>
          <a:off x="1759085" y="721463"/>
          <a:ext cx="4846626" cy="4846626"/>
        </a:xfrm>
        <a:prstGeom prst="blockArc">
          <a:avLst>
            <a:gd name="adj1" fmla="val 12600000"/>
            <a:gd name="adj2" fmla="val 16200000"/>
            <a:gd name="adj3" fmla="val 452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C2C20B-EF10-48CF-B6B5-6162D2F2C216}">
      <dsp:nvSpPr>
        <dsp:cNvPr id="0" name=""/>
        <dsp:cNvSpPr/>
      </dsp:nvSpPr>
      <dsp:spPr>
        <a:xfrm>
          <a:off x="1514563" y="827393"/>
          <a:ext cx="4846626" cy="4846626"/>
        </a:xfrm>
        <a:prstGeom prst="blockArc">
          <a:avLst>
            <a:gd name="adj1" fmla="val 8939601"/>
            <a:gd name="adj2" fmla="val 12943215"/>
            <a:gd name="adj3" fmla="val 452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13ED65-82C3-4165-9DF3-0281F98FA66F}">
      <dsp:nvSpPr>
        <dsp:cNvPr id="0" name=""/>
        <dsp:cNvSpPr/>
      </dsp:nvSpPr>
      <dsp:spPr>
        <a:xfrm>
          <a:off x="1183183" y="1570160"/>
          <a:ext cx="5917149" cy="4601290"/>
        </a:xfrm>
        <a:prstGeom prst="blockArc">
          <a:avLst>
            <a:gd name="adj1" fmla="val 5170563"/>
            <a:gd name="adj2" fmla="val 8706207"/>
            <a:gd name="adj3" fmla="val 452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81E1BA-4BC8-494A-B8C9-5928165BABBE}">
      <dsp:nvSpPr>
        <dsp:cNvPr id="0" name=""/>
        <dsp:cNvSpPr/>
      </dsp:nvSpPr>
      <dsp:spPr>
        <a:xfrm>
          <a:off x="1695871" y="783161"/>
          <a:ext cx="4808241" cy="5249284"/>
        </a:xfrm>
        <a:prstGeom prst="blockArc">
          <a:avLst>
            <a:gd name="adj1" fmla="val 1702738"/>
            <a:gd name="adj2" fmla="val 5436374"/>
            <a:gd name="adj3" fmla="val 452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8948BD-179F-4755-AD11-C1794A32A177}">
      <dsp:nvSpPr>
        <dsp:cNvPr id="0" name=""/>
        <dsp:cNvSpPr/>
      </dsp:nvSpPr>
      <dsp:spPr>
        <a:xfrm>
          <a:off x="1979496" y="722033"/>
          <a:ext cx="4846626" cy="4846626"/>
        </a:xfrm>
        <a:prstGeom prst="blockArc">
          <a:avLst>
            <a:gd name="adj1" fmla="val 19716187"/>
            <a:gd name="adj2" fmla="val 1803757"/>
            <a:gd name="adj3" fmla="val 452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0715E3-927E-4D9F-BA27-F137FC0BFC81}">
      <dsp:nvSpPr>
        <dsp:cNvPr id="0" name=""/>
        <dsp:cNvSpPr/>
      </dsp:nvSpPr>
      <dsp:spPr>
        <a:xfrm>
          <a:off x="1761749" y="721461"/>
          <a:ext cx="4846626" cy="4846626"/>
        </a:xfrm>
        <a:prstGeom prst="blockArc">
          <a:avLst>
            <a:gd name="adj1" fmla="val 16196133"/>
            <a:gd name="adj2" fmla="val 19712378"/>
            <a:gd name="adj3" fmla="val 452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E81DDC-D038-48DC-A193-16DF349790F7}">
      <dsp:nvSpPr>
        <dsp:cNvPr id="0" name=""/>
        <dsp:cNvSpPr/>
      </dsp:nvSpPr>
      <dsp:spPr>
        <a:xfrm>
          <a:off x="2952329" y="1872207"/>
          <a:ext cx="2460138" cy="2545137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1"/>
              </a:solidFill>
            </a:rPr>
            <a:t>Кишечный барьер</a:t>
          </a:r>
          <a:endParaRPr lang="ru-RU" sz="2800" b="1" kern="1200" dirty="0">
            <a:solidFill>
              <a:schemeClr val="tx1"/>
            </a:solidFill>
          </a:endParaRPr>
        </a:p>
      </dsp:txBody>
      <dsp:txXfrm>
        <a:off x="3312608" y="2244934"/>
        <a:ext cx="1739580" cy="1799683"/>
      </dsp:txXfrm>
    </dsp:sp>
    <dsp:sp modelId="{DD080640-C69E-460E-9F46-4AB28C322F9F}">
      <dsp:nvSpPr>
        <dsp:cNvPr id="0" name=""/>
        <dsp:cNvSpPr/>
      </dsp:nvSpPr>
      <dsp:spPr>
        <a:xfrm>
          <a:off x="2664295" y="58367"/>
          <a:ext cx="3036206" cy="1435755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Перистальтика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3108937" y="268628"/>
        <a:ext cx="2146922" cy="1015233"/>
      </dsp:txXfrm>
    </dsp:sp>
    <dsp:sp modelId="{3D17AB55-4A70-47B7-8530-C610DCD35E16}">
      <dsp:nvSpPr>
        <dsp:cNvPr id="0" name=""/>
        <dsp:cNvSpPr/>
      </dsp:nvSpPr>
      <dsp:spPr>
        <a:xfrm>
          <a:off x="4994022" y="1155702"/>
          <a:ext cx="2422802" cy="1505830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Иммунная защита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5348833" y="1376226"/>
        <a:ext cx="1713180" cy="1064782"/>
      </dsp:txXfrm>
    </dsp:sp>
    <dsp:sp modelId="{F6B5F861-1E08-4134-BD88-D4904D5F0955}">
      <dsp:nvSpPr>
        <dsp:cNvPr id="0" name=""/>
        <dsp:cNvSpPr/>
      </dsp:nvSpPr>
      <dsp:spPr>
        <a:xfrm>
          <a:off x="4975085" y="3607702"/>
          <a:ext cx="2517042" cy="1442679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1"/>
              </a:solidFill>
            </a:rPr>
            <a:t>Слизистая</a:t>
          </a:r>
          <a:endParaRPr lang="ru-RU" sz="2800" b="1" kern="1200" dirty="0">
            <a:solidFill>
              <a:schemeClr val="tx1"/>
            </a:solidFill>
          </a:endParaRPr>
        </a:p>
      </dsp:txBody>
      <dsp:txXfrm>
        <a:off x="5343697" y="3818977"/>
        <a:ext cx="1779818" cy="1020129"/>
      </dsp:txXfrm>
    </dsp:sp>
    <dsp:sp modelId="{C7106E57-58C7-4E2C-BFD6-04DD1DAC6964}">
      <dsp:nvSpPr>
        <dsp:cNvPr id="0" name=""/>
        <dsp:cNvSpPr/>
      </dsp:nvSpPr>
      <dsp:spPr>
        <a:xfrm>
          <a:off x="2880319" y="4878654"/>
          <a:ext cx="2488677" cy="1386041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1"/>
              </a:solidFill>
            </a:rPr>
            <a:t>Эпителий</a:t>
          </a:r>
          <a:endParaRPr lang="ru-RU" sz="2800" b="1" kern="1200" dirty="0">
            <a:solidFill>
              <a:schemeClr val="tx1"/>
            </a:solidFill>
          </a:endParaRPr>
        </a:p>
      </dsp:txBody>
      <dsp:txXfrm>
        <a:off x="3244777" y="5081635"/>
        <a:ext cx="1759761" cy="980079"/>
      </dsp:txXfrm>
    </dsp:sp>
    <dsp:sp modelId="{17E1F036-8291-44CA-B2D5-20A29B38291F}">
      <dsp:nvSpPr>
        <dsp:cNvPr id="0" name=""/>
        <dsp:cNvSpPr/>
      </dsp:nvSpPr>
      <dsp:spPr>
        <a:xfrm>
          <a:off x="753670" y="3770288"/>
          <a:ext cx="2540781" cy="1586314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err="1" smtClean="0">
              <a:solidFill>
                <a:schemeClr val="tx1"/>
              </a:solidFill>
            </a:rPr>
            <a:t>Микробиота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1125759" y="4002598"/>
        <a:ext cx="1796603" cy="1121694"/>
      </dsp:txXfrm>
    </dsp:sp>
    <dsp:sp modelId="{4F218AFC-37A2-4E63-8D1B-FEDCA77E4B32}">
      <dsp:nvSpPr>
        <dsp:cNvPr id="0" name=""/>
        <dsp:cNvSpPr/>
      </dsp:nvSpPr>
      <dsp:spPr>
        <a:xfrm>
          <a:off x="921379" y="1199652"/>
          <a:ext cx="2419622" cy="1521717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err="1" smtClean="0">
              <a:solidFill>
                <a:schemeClr val="tx1"/>
              </a:solidFill>
            </a:rPr>
            <a:t>Дефензины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1275724" y="1422502"/>
        <a:ext cx="1710932" cy="10760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64C71A-E971-46C0-B7D6-C9DA8EBCC339}" type="datetimeFigureOut">
              <a:rPr lang="ru-RU" smtClean="0"/>
              <a:t>16.07.2019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502697-A2C0-476E-AC2F-FF39EB8DF7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414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213EC-0275-47F2-8FD1-4E1EE1C8E118}" type="datetimeFigureOut">
              <a:rPr lang="ru-RU" smtClean="0"/>
              <a:t>16.07.2019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05EFA-DE22-4CAA-BE29-848DF6B5AD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766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213EC-0275-47F2-8FD1-4E1EE1C8E118}" type="datetimeFigureOut">
              <a:rPr lang="ru-RU" smtClean="0"/>
              <a:t>16.07.2019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05EFA-DE22-4CAA-BE29-848DF6B5AD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183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213EC-0275-47F2-8FD1-4E1EE1C8E118}" type="datetimeFigureOut">
              <a:rPr lang="ru-RU" smtClean="0"/>
              <a:t>16.07.2019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05EFA-DE22-4CAA-BE29-848DF6B5AD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272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213EC-0275-47F2-8FD1-4E1EE1C8E118}" type="datetimeFigureOut">
              <a:rPr lang="ru-RU" smtClean="0"/>
              <a:t>16.07.2019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05EFA-DE22-4CAA-BE29-848DF6B5AD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213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213EC-0275-47F2-8FD1-4E1EE1C8E118}" type="datetimeFigureOut">
              <a:rPr lang="ru-RU" smtClean="0"/>
              <a:t>16.07.2019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05EFA-DE22-4CAA-BE29-848DF6B5AD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5500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213EC-0275-47F2-8FD1-4E1EE1C8E118}" type="datetimeFigureOut">
              <a:rPr lang="ru-RU" smtClean="0"/>
              <a:t>16.07.2019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05EFA-DE22-4CAA-BE29-848DF6B5AD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1990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213EC-0275-47F2-8FD1-4E1EE1C8E118}" type="datetimeFigureOut">
              <a:rPr lang="ru-RU" smtClean="0"/>
              <a:t>16.07.2019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05EFA-DE22-4CAA-BE29-848DF6B5AD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026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213EC-0275-47F2-8FD1-4E1EE1C8E118}" type="datetimeFigureOut">
              <a:rPr lang="ru-RU" smtClean="0"/>
              <a:t>16.07.2019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05EFA-DE22-4CAA-BE29-848DF6B5AD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40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213EC-0275-47F2-8FD1-4E1EE1C8E118}" type="datetimeFigureOut">
              <a:rPr lang="ru-RU" smtClean="0"/>
              <a:t>16.07.2019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05EFA-DE22-4CAA-BE29-848DF6B5AD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6616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213EC-0275-47F2-8FD1-4E1EE1C8E118}" type="datetimeFigureOut">
              <a:rPr lang="ru-RU" smtClean="0"/>
              <a:t>16.07.2019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05EFA-DE22-4CAA-BE29-848DF6B5AD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890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213EC-0275-47F2-8FD1-4E1EE1C8E118}" type="datetimeFigureOut">
              <a:rPr lang="ru-RU" smtClean="0"/>
              <a:t>16.07.2019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05EFA-DE22-4CAA-BE29-848DF6B5AD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6753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7213EC-0275-47F2-8FD1-4E1EE1C8E118}" type="datetimeFigureOut">
              <a:rPr lang="ru-RU" smtClean="0"/>
              <a:t>16.07.2019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05EFA-DE22-4CAA-BE29-848DF6B5AD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4250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://www.natr.ru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Физиологическое и патологическое старение.</a:t>
            </a:r>
            <a:r>
              <a:rPr lang="en-US" b="1" dirty="0" smtClean="0"/>
              <a:t> </a:t>
            </a:r>
            <a:r>
              <a:rPr lang="ru-RU" b="1" dirty="0" smtClean="0"/>
              <a:t>Коррекция при помощи продукции компании </a:t>
            </a:r>
            <a:r>
              <a:rPr lang="en-US" b="1" dirty="0" smtClean="0"/>
              <a:t>NSP</a:t>
            </a:r>
            <a:r>
              <a:rPr lang="en-US" dirty="0" smtClean="0"/>
              <a:t>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endParaRPr lang="ru-RU" sz="2400" dirty="0" smtClean="0"/>
          </a:p>
          <a:p>
            <a:pPr algn="r"/>
            <a:r>
              <a:rPr lang="ru-RU" sz="2400" b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Врач-</a:t>
            </a:r>
            <a:r>
              <a:rPr lang="ru-RU" sz="2400" b="1" u="sng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нутрициолог</a:t>
            </a:r>
            <a:endParaRPr lang="ru-RU" sz="2400" b="1" u="sng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ru-RU" sz="2400" b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Игорь Сало</a:t>
            </a:r>
            <a:endParaRPr lang="ru-RU" sz="2400" b="1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cover_scree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6205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57200" y="609601"/>
            <a:ext cx="830961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Мы воспринимаем зрение, как что-то настолько естественное и привычное, что начинаем задумываться о здоровье глаз только тогда, когда с ним возникают серьезные проблемы. 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 некоторых они возникают медленно, у других быстрее, у третьих начинается катастрофическая потеря зрения. 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Эти ухудшения офтальмологи, как правило, связывают с возрастными изменениями. 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Нарушения зрения, связанные с процессом старения организма, называют одним общим термином – "возрастные дистрофические изменения". 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Но, что такое дистрофия? Это банальное нарушение питания. Неадекватное и дефицитное питание всегда ведет к нарушению зрения и заболеванию глаз. В последнее время очень часто зрение становится плохим еще в раннем детстве.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15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555555"/>
                </a:solidFill>
                <a:latin typeface="tahoma"/>
              </a:rPr>
              <a:t>Регуляция эмоционального фона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ru-RU" b="1" dirty="0"/>
              <a:t>5-Эйч-Ти-Пи </a:t>
            </a:r>
            <a:r>
              <a:rPr lang="ru-RU" b="1" dirty="0" err="1"/>
              <a:t>Пауер</a:t>
            </a:r>
            <a:r>
              <a:rPr lang="ru-RU" b="1" dirty="0"/>
              <a:t> НСП </a:t>
            </a:r>
            <a:r>
              <a:rPr lang="ru-RU" dirty="0"/>
              <a:t>- обладает </a:t>
            </a:r>
            <a:r>
              <a:rPr lang="ru-RU" dirty="0" err="1"/>
              <a:t>антидепрессантным</a:t>
            </a:r>
            <a:r>
              <a:rPr lang="ru-RU" dirty="0"/>
              <a:t> действием. Способствует выработке</a:t>
            </a:r>
            <a:r>
              <a:rPr lang="ru-RU" dirty="0">
                <a:solidFill>
                  <a:srgbClr val="FF0000"/>
                </a:solidFill>
              </a:rPr>
              <a:t> серотонина </a:t>
            </a:r>
            <a:r>
              <a:rPr lang="ru-RU" dirty="0"/>
              <a:t>- «гормона счастья».</a:t>
            </a:r>
          </a:p>
          <a:p>
            <a:pPr marL="0" indent="0">
              <a:buNone/>
            </a:pPr>
            <a:r>
              <a:rPr lang="ru-RU" b="1" dirty="0"/>
              <a:t>Комплекс с валерианой </a:t>
            </a:r>
            <a:r>
              <a:rPr lang="ru-RU" dirty="0"/>
              <a:t>- оказывает успокаивающее действие на </a:t>
            </a:r>
            <a:r>
              <a:rPr lang="ru-RU" dirty="0" smtClean="0"/>
              <a:t>ЦНС, </a:t>
            </a:r>
            <a:r>
              <a:rPr lang="ru-RU" dirty="0"/>
              <a:t>снижает волнение и нервное напряжение, улучшает сон.</a:t>
            </a:r>
          </a:p>
        </p:txBody>
      </p:sp>
    </p:spTree>
    <p:extLst>
      <p:ext uri="{BB962C8B-B14F-4D97-AF65-F5344CB8AC3E}">
        <p14:creationId xmlns:p14="http://schemas.microsoft.com/office/powerpoint/2010/main" val="325567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Набор «</a:t>
            </a:r>
            <a:r>
              <a:rPr lang="ru-RU" dirty="0" err="1" smtClean="0"/>
              <a:t>Антистресс</a:t>
            </a:r>
            <a:r>
              <a:rPr lang="ru-RU" dirty="0" smtClean="0"/>
              <a:t>»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4945411"/>
              </p:ext>
            </p:extLst>
          </p:nvPr>
        </p:nvGraphicFramePr>
        <p:xfrm>
          <a:off x="611560" y="1268760"/>
          <a:ext cx="7920880" cy="54005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0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02940">
                <a:tc>
                  <a:txBody>
                    <a:bodyPr/>
                    <a:lstStyle/>
                    <a:p>
                      <a:pPr marL="342900" indent="-342900">
                        <a:buAutoNum type="arabicPlain"/>
                      </a:pPr>
                      <a:r>
                        <a:rPr lang="ru-RU" sz="2400" b="1" baseline="0" dirty="0" smtClean="0"/>
                        <a:t>месяц</a:t>
                      </a:r>
                      <a:endParaRPr lang="ru-RU" sz="24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2940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Супер Комплекс – по 1 таб.</a:t>
                      </a:r>
                      <a:r>
                        <a:rPr lang="ru-RU" sz="2400" b="1" baseline="0" dirty="0" smtClean="0"/>
                        <a:t> 1 раз в день утром</a:t>
                      </a:r>
                      <a:endParaRPr lang="ru-RU" sz="2400" b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2940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5-Эйч-Ти-Пи</a:t>
                      </a:r>
                      <a:r>
                        <a:rPr lang="ru-RU" sz="2400" b="1" baseline="0" dirty="0" smtClean="0"/>
                        <a:t> </a:t>
                      </a:r>
                      <a:r>
                        <a:rPr lang="ru-RU" sz="2400" b="1" baseline="0" dirty="0" err="1" smtClean="0"/>
                        <a:t>Пауер</a:t>
                      </a:r>
                      <a:r>
                        <a:rPr lang="ru-RU" sz="2400" b="1" baseline="0" dirty="0" smtClean="0"/>
                        <a:t> НСП – по 1 </a:t>
                      </a:r>
                      <a:r>
                        <a:rPr lang="ru-RU" sz="2400" b="1" baseline="0" dirty="0" err="1" smtClean="0"/>
                        <a:t>капс</a:t>
                      </a:r>
                      <a:r>
                        <a:rPr lang="ru-RU" sz="2400" b="1" baseline="0" dirty="0" smtClean="0"/>
                        <a:t>.  на завтрак и в обед</a:t>
                      </a:r>
                      <a:endParaRPr lang="ru-RU" sz="2400" b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2940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Лецитин</a:t>
                      </a:r>
                      <a:r>
                        <a:rPr lang="ru-RU" sz="2400" b="1" baseline="0" dirty="0" smtClean="0"/>
                        <a:t> НСП – по 1 </a:t>
                      </a:r>
                      <a:r>
                        <a:rPr lang="ru-RU" sz="2400" b="1" baseline="0" dirty="0" err="1" smtClean="0"/>
                        <a:t>капс</a:t>
                      </a:r>
                      <a:r>
                        <a:rPr lang="ru-RU" sz="2400" b="1" baseline="0" dirty="0" smtClean="0"/>
                        <a:t>. 3 раза в день</a:t>
                      </a:r>
                      <a:endParaRPr lang="ru-RU" sz="2400" b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2940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Омега-3</a:t>
                      </a:r>
                      <a:r>
                        <a:rPr lang="ru-RU" sz="2400" b="1" baseline="0" dirty="0" smtClean="0"/>
                        <a:t> ПНЖК НСП –  по 1 </a:t>
                      </a:r>
                      <a:r>
                        <a:rPr lang="ru-RU" sz="2400" b="1" baseline="0" dirty="0" err="1" smtClean="0"/>
                        <a:t>капс</a:t>
                      </a:r>
                      <a:r>
                        <a:rPr lang="ru-RU" sz="2400" b="1" baseline="0" dirty="0" smtClean="0"/>
                        <a:t>. 2 раза в день</a:t>
                      </a:r>
                      <a:endParaRPr lang="ru-RU" sz="2400" b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85898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Комплекс с валерианой (Н</a:t>
                      </a:r>
                      <a:r>
                        <a:rPr lang="en-US" sz="2400" b="1" dirty="0" smtClean="0"/>
                        <a:t>V</a:t>
                      </a:r>
                      <a:r>
                        <a:rPr lang="ru-RU" sz="2400" b="1" dirty="0" smtClean="0"/>
                        <a:t>Р) – по 2 </a:t>
                      </a:r>
                      <a:r>
                        <a:rPr lang="ru-RU" sz="2400" b="1" dirty="0" err="1" smtClean="0"/>
                        <a:t>капс</a:t>
                      </a:r>
                      <a:r>
                        <a:rPr lang="ru-RU" sz="2400" b="1" dirty="0" smtClean="0"/>
                        <a:t>. на ночь за 30-40  минут до сна</a:t>
                      </a:r>
                      <a:endParaRPr lang="ru-RU" sz="2400" b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347864" y="5805264"/>
            <a:ext cx="5338936" cy="320899"/>
          </a:xfrm>
        </p:spPr>
        <p:txBody>
          <a:bodyPr>
            <a:normAutofit fontScale="5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053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Набор «</a:t>
            </a:r>
            <a:r>
              <a:rPr lang="ru-RU" dirty="0" err="1"/>
              <a:t>Антистресс</a:t>
            </a:r>
            <a:r>
              <a:rPr lang="ru-RU" dirty="0"/>
              <a:t>»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3891656"/>
              </p:ext>
            </p:extLst>
          </p:nvPr>
        </p:nvGraphicFramePr>
        <p:xfrm>
          <a:off x="683568" y="1340768"/>
          <a:ext cx="7992888" cy="51125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92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0117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2 месяц</a:t>
                      </a:r>
                      <a:endParaRPr lang="ru-RU" sz="24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0117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Супер Комплекс – по 1 таб.</a:t>
                      </a:r>
                      <a:r>
                        <a:rPr lang="ru-RU" sz="2400" b="1" baseline="0" dirty="0" smtClean="0"/>
                        <a:t> 1 раз в день утром</a:t>
                      </a:r>
                      <a:endParaRPr lang="ru-RU" sz="2400" b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0117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5-Эйч-Ти-Пи</a:t>
                      </a:r>
                      <a:r>
                        <a:rPr lang="ru-RU" sz="2400" b="1" baseline="0" dirty="0" smtClean="0"/>
                        <a:t> </a:t>
                      </a:r>
                      <a:r>
                        <a:rPr lang="ru-RU" sz="2400" b="1" baseline="0" dirty="0" err="1" smtClean="0"/>
                        <a:t>Пауер</a:t>
                      </a:r>
                      <a:r>
                        <a:rPr lang="ru-RU" sz="2400" b="1" baseline="0" dirty="0" smtClean="0"/>
                        <a:t> НСП – по 1 </a:t>
                      </a:r>
                      <a:r>
                        <a:rPr lang="ru-RU" sz="2400" b="1" baseline="0" dirty="0" err="1" smtClean="0"/>
                        <a:t>капс</a:t>
                      </a:r>
                      <a:r>
                        <a:rPr lang="ru-RU" sz="2400" b="1" baseline="0" dirty="0" smtClean="0"/>
                        <a:t>. на завтрак</a:t>
                      </a:r>
                      <a:endParaRPr lang="ru-RU" sz="2400" b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0117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Лецитин НСП – по 1 </a:t>
                      </a:r>
                      <a:r>
                        <a:rPr lang="ru-RU" sz="2400" b="1" dirty="0" err="1" smtClean="0"/>
                        <a:t>капс</a:t>
                      </a:r>
                      <a:r>
                        <a:rPr lang="ru-RU" sz="2400" b="1" dirty="0" smtClean="0"/>
                        <a:t>. 2 раза в день</a:t>
                      </a:r>
                      <a:endParaRPr lang="ru-RU" sz="2400" b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0117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Магний </a:t>
                      </a:r>
                      <a:r>
                        <a:rPr lang="ru-RU" sz="2400" b="1" dirty="0" err="1" smtClean="0"/>
                        <a:t>Хелат</a:t>
                      </a:r>
                      <a:r>
                        <a:rPr lang="ru-RU" sz="2400" b="1" dirty="0" smtClean="0"/>
                        <a:t> – по 1 </a:t>
                      </a:r>
                      <a:r>
                        <a:rPr lang="ru-RU" sz="2400" b="1" dirty="0" err="1" smtClean="0"/>
                        <a:t>капс</a:t>
                      </a:r>
                      <a:r>
                        <a:rPr lang="ru-RU" sz="2400" b="1" dirty="0" smtClean="0"/>
                        <a:t>.</a:t>
                      </a:r>
                      <a:r>
                        <a:rPr lang="ru-RU" sz="2400" b="1" baseline="0" dirty="0" smtClean="0"/>
                        <a:t> 3 раза в день</a:t>
                      </a:r>
                      <a:endParaRPr lang="ru-RU" sz="2400" b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11984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Комплекс с валерианой – по 1-2 </a:t>
                      </a:r>
                      <a:r>
                        <a:rPr lang="ru-RU" sz="2400" b="1" dirty="0" err="1" smtClean="0"/>
                        <a:t>капс</a:t>
                      </a:r>
                      <a:r>
                        <a:rPr lang="ru-RU" sz="2400" b="1" dirty="0" smtClean="0"/>
                        <a:t>.</a:t>
                      </a:r>
                      <a:r>
                        <a:rPr lang="ru-RU" sz="2400" b="1" baseline="0" dirty="0" smtClean="0"/>
                        <a:t> на ночь за 30-40 мин.  до сна</a:t>
                      </a:r>
                      <a:endParaRPr lang="ru-RU" sz="2400" b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051720" y="5805264"/>
            <a:ext cx="6635080" cy="320899"/>
          </a:xfrm>
        </p:spPr>
        <p:txBody>
          <a:bodyPr>
            <a:normAutofit fontScale="5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989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76338"/>
          </a:xfrm>
        </p:spPr>
        <p:txBody>
          <a:bodyPr>
            <a:normAutofit fontScale="90000"/>
          </a:bodyPr>
          <a:lstStyle/>
          <a:p>
            <a:r>
              <a:rPr lang="ru-RU" dirty="0"/>
              <a:t>Дополнения к набору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r>
              <a:rPr lang="ru-RU" b="1" dirty="0" smtClean="0"/>
              <a:t>Восьмерка</a:t>
            </a:r>
          </a:p>
          <a:p>
            <a:r>
              <a:rPr lang="ru-RU" b="1" dirty="0" err="1"/>
              <a:t>Нутри</a:t>
            </a:r>
            <a:r>
              <a:rPr lang="ru-RU" b="1" dirty="0"/>
              <a:t> </a:t>
            </a:r>
            <a:r>
              <a:rPr lang="ru-RU" b="1" dirty="0" err="1" smtClean="0"/>
              <a:t>Калм</a:t>
            </a:r>
            <a:endParaRPr lang="ru-RU" b="1" dirty="0" smtClean="0"/>
          </a:p>
          <a:p>
            <a:r>
              <a:rPr lang="ru-RU" b="1" dirty="0" err="1" smtClean="0"/>
              <a:t>Келп</a:t>
            </a:r>
            <a:endParaRPr lang="ru-RU" b="1" dirty="0" smtClean="0"/>
          </a:p>
          <a:p>
            <a:r>
              <a:rPr lang="ru-RU" b="1" dirty="0" smtClean="0"/>
              <a:t>Би Пи-Си</a:t>
            </a:r>
          </a:p>
          <a:p>
            <a:r>
              <a:rPr lang="ru-RU" b="1" dirty="0"/>
              <a:t>Комплекс с </a:t>
            </a:r>
            <a:r>
              <a:rPr lang="ru-RU" b="1" dirty="0" smtClean="0"/>
              <a:t>элеутерококком</a:t>
            </a:r>
            <a:endParaRPr lang="en-US" b="1" dirty="0" smtClean="0"/>
          </a:p>
          <a:p>
            <a:r>
              <a:rPr lang="ru-RU" b="1" dirty="0" err="1" smtClean="0"/>
              <a:t>Тей</a:t>
            </a:r>
            <a:r>
              <a:rPr lang="ru-RU" b="1" dirty="0" smtClean="0"/>
              <a:t> Фу</a:t>
            </a:r>
          </a:p>
          <a:p>
            <a:r>
              <a:rPr lang="ru-RU" b="1" dirty="0" err="1" smtClean="0"/>
              <a:t>Моринда</a:t>
            </a:r>
            <a:endParaRPr lang="ru-RU" b="1" dirty="0" smtClean="0"/>
          </a:p>
          <a:p>
            <a:r>
              <a:rPr lang="ru-RU" b="1" dirty="0" smtClean="0"/>
              <a:t>Белковые продукты </a:t>
            </a:r>
            <a:r>
              <a:rPr lang="en-US" b="1" dirty="0" smtClean="0"/>
              <a:t>NSP</a:t>
            </a:r>
          </a:p>
          <a:p>
            <a:r>
              <a:rPr lang="ru-RU" b="1" dirty="0" smtClean="0"/>
              <a:t>Витаминно-минеральные комплексы</a:t>
            </a:r>
            <a:endParaRPr lang="en-US" b="1" dirty="0" smtClean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716380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solidFill>
            <a:srgbClr val="A5D7B2"/>
          </a:solidFill>
        </p:spPr>
        <p:txBody>
          <a:bodyPr/>
          <a:lstStyle/>
          <a:p>
            <a:r>
              <a:rPr lang="ru-RU" b="1" dirty="0"/>
              <a:t>Набор "Ясная голова"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805264"/>
          </a:xfrm>
          <a:solidFill>
            <a:srgbClr val="A5D7B2"/>
          </a:solidFill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улучшает </a:t>
            </a:r>
            <a:r>
              <a:rPr lang="ru-RU" dirty="0"/>
              <a:t>работоспособность клеток головного мозга</a:t>
            </a:r>
          </a:p>
          <a:p>
            <a:r>
              <a:rPr lang="ru-RU" dirty="0" smtClean="0"/>
              <a:t>поддерживает </a:t>
            </a:r>
            <a:r>
              <a:rPr lang="ru-RU" dirty="0"/>
              <a:t>обмен веществ в нейронах </a:t>
            </a:r>
          </a:p>
          <a:p>
            <a:r>
              <a:rPr lang="ru-RU" dirty="0" smtClean="0"/>
              <a:t>способствует </a:t>
            </a:r>
            <a:r>
              <a:rPr lang="ru-RU" dirty="0"/>
              <a:t>выработке энергии</a:t>
            </a:r>
          </a:p>
          <a:p>
            <a:r>
              <a:rPr lang="ru-RU" dirty="0"/>
              <a:t>улучшает память, настроение, мышление </a:t>
            </a:r>
          </a:p>
          <a:p>
            <a:r>
              <a:rPr lang="ru-RU" dirty="0"/>
              <a:t>снимает утомление, </a:t>
            </a:r>
            <a:r>
              <a:rPr lang="ru-RU" dirty="0" smtClean="0"/>
              <a:t>улучшает </a:t>
            </a:r>
            <a:r>
              <a:rPr lang="ru-RU" dirty="0"/>
              <a:t>восприятие </a:t>
            </a:r>
            <a:r>
              <a:rPr lang="ru-RU" dirty="0" smtClean="0"/>
              <a:t>информации</a:t>
            </a:r>
          </a:p>
          <a:p>
            <a:r>
              <a:rPr lang="ru-RU" dirty="0"/>
              <a:t>п</a:t>
            </a:r>
            <a:r>
              <a:rPr lang="ru-RU" dirty="0" smtClean="0"/>
              <a:t>омогает при метеозависимости, колебаниях АД, головокружениях,  шуме </a:t>
            </a:r>
            <a:r>
              <a:rPr lang="ru-RU" dirty="0"/>
              <a:t>в ушах, </a:t>
            </a:r>
            <a:r>
              <a:rPr lang="ru-RU" dirty="0" smtClean="0"/>
              <a:t>резких переменах  настроения</a:t>
            </a:r>
          </a:p>
          <a:p>
            <a:r>
              <a:rPr lang="ru-RU" dirty="0"/>
              <a:t>у</a:t>
            </a:r>
            <a:r>
              <a:rPr lang="ru-RU" dirty="0" smtClean="0"/>
              <a:t>лучшает кровоснабжение тканей НС</a:t>
            </a:r>
          </a:p>
          <a:p>
            <a:pPr marL="0" indent="0">
              <a:buNone/>
            </a:pPr>
            <a:r>
              <a:rPr lang="ru-RU" dirty="0"/>
              <a:t>Р</a:t>
            </a:r>
            <a:r>
              <a:rPr lang="ru-RU" dirty="0" smtClean="0"/>
              <a:t>ассчитан </a:t>
            </a:r>
            <a:r>
              <a:rPr lang="ru-RU" dirty="0"/>
              <a:t>на 2 месяца применения, но длительность его приема может быть подобрана </a:t>
            </a:r>
            <a:r>
              <a:rPr lang="ru-RU" dirty="0" smtClean="0"/>
              <a:t>индивидуально.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585184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5" y="-27384"/>
            <a:ext cx="9247577" cy="7056784"/>
          </a:xfrm>
        </p:spPr>
      </p:pic>
    </p:spTree>
    <p:extLst>
      <p:ext uri="{BB962C8B-B14F-4D97-AF65-F5344CB8AC3E}">
        <p14:creationId xmlns:p14="http://schemas.microsoft.com/office/powerpoint/2010/main" val="124646038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002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96752"/>
            <a:ext cx="8291264" cy="4929411"/>
          </a:xfrm>
          <a:solidFill>
            <a:srgbClr val="82C97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5400" dirty="0" smtClean="0"/>
              <a:t>                  </a:t>
            </a:r>
          </a:p>
          <a:p>
            <a:pPr marL="0" indent="0" algn="ctr">
              <a:buNone/>
            </a:pPr>
            <a:r>
              <a:rPr lang="ru-RU" sz="5400" dirty="0" smtClean="0"/>
              <a:t> Программа </a:t>
            </a:r>
          </a:p>
          <a:p>
            <a:pPr marL="0" indent="0" algn="ctr">
              <a:buNone/>
            </a:pPr>
            <a:r>
              <a:rPr lang="ru-RU" sz="5400" dirty="0" smtClean="0"/>
              <a:t>«</a:t>
            </a:r>
            <a:r>
              <a:rPr lang="ru-RU" sz="5400" dirty="0"/>
              <a:t>З</a:t>
            </a:r>
            <a:r>
              <a:rPr lang="ru-RU" sz="5400" dirty="0" smtClean="0"/>
              <a:t>ащита сосудов»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52982744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663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rgbClr val="82C97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М</a:t>
            </a:r>
            <a:r>
              <a:rPr lang="ru-RU" dirty="0" smtClean="0"/>
              <a:t>ы </a:t>
            </a:r>
            <a:r>
              <a:rPr lang="ru-RU" dirty="0"/>
              <a:t>находимся в </a:t>
            </a:r>
            <a:r>
              <a:rPr lang="ru-RU" dirty="0">
                <a:solidFill>
                  <a:srgbClr val="FF0000"/>
                </a:solidFill>
              </a:rPr>
              <a:t>таких условиях жизнедеятельности, которые без специальных средств профилактики с вероятностью почти в сто процентов приведут нас развитию болезней цивилизации:</a:t>
            </a:r>
            <a:r>
              <a:rPr lang="ru-RU" dirty="0"/>
              <a:t> </a:t>
            </a:r>
            <a:r>
              <a:rPr lang="ru-RU" b="1" u="sng" dirty="0"/>
              <a:t>атеросклерозу сосудов, дистрофическим заболеваниям суставов и позвоночника, сахарному диабету или нарушению толерантности к глюкозе и т.д. </a:t>
            </a:r>
          </a:p>
          <a:p>
            <a:pPr marL="0" indent="0">
              <a:buNone/>
            </a:pPr>
            <a:r>
              <a:rPr lang="ru-RU" u="sng" dirty="0" smtClean="0"/>
              <a:t>При </a:t>
            </a:r>
            <a:r>
              <a:rPr lang="ru-RU" u="sng" dirty="0"/>
              <a:t>грамотном соблюдении определенного образа жизни, питания, </a:t>
            </a:r>
            <a:r>
              <a:rPr lang="ru-RU" b="1" u="sng" dirty="0"/>
              <a:t>обогащенного </a:t>
            </a:r>
            <a:r>
              <a:rPr lang="ru-RU" b="1" u="sng" dirty="0" smtClean="0"/>
              <a:t>БАВ</a:t>
            </a:r>
            <a:r>
              <a:rPr lang="ru-RU" u="sng" dirty="0" smtClean="0"/>
              <a:t>, </a:t>
            </a:r>
            <a:r>
              <a:rPr lang="ru-RU" u="sng" dirty="0"/>
              <a:t>этих проблем можно избежать, либо значительно снизить их выраженность.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822261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82C971"/>
          </a:solidFill>
        </p:spPr>
        <p:txBody>
          <a:bodyPr>
            <a:normAutofit fontScale="90000"/>
          </a:bodyPr>
          <a:lstStyle/>
          <a:p>
            <a:r>
              <a:rPr lang="ru-RU" sz="3100" b="1" dirty="0"/>
              <a:t>Снижение эффективности системы антиоксидантной защиты наносит удары </a:t>
            </a:r>
            <a:r>
              <a:rPr lang="ru-RU" sz="3100" b="1" dirty="0" smtClean="0"/>
              <a:t> </a:t>
            </a:r>
            <a:r>
              <a:rPr lang="ru-RU" sz="3100" b="1" dirty="0"/>
              <a:t>по нескольким направлениям: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877272"/>
          </a:xfrm>
          <a:solidFill>
            <a:srgbClr val="82C971"/>
          </a:solidFill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smtClean="0"/>
              <a:t>1</a:t>
            </a:r>
            <a:r>
              <a:rPr lang="ru-RU" dirty="0"/>
              <a:t>.	</a:t>
            </a:r>
            <a:r>
              <a:rPr lang="ru-RU" b="1" dirty="0"/>
              <a:t>Повреждение мембран клеток </a:t>
            </a:r>
            <a:r>
              <a:rPr lang="ru-RU" dirty="0"/>
              <a:t>с нарушением их функции. Особенно это касается функции печени, клеток </a:t>
            </a:r>
            <a:r>
              <a:rPr lang="ru-RU" dirty="0" smtClean="0"/>
              <a:t>ЦНС, </a:t>
            </a:r>
            <a:r>
              <a:rPr lang="ru-RU" dirty="0"/>
              <a:t>сетчатки глаза и т.д.;</a:t>
            </a:r>
          </a:p>
          <a:p>
            <a:pPr marL="0" indent="0">
              <a:buNone/>
            </a:pPr>
            <a:r>
              <a:rPr lang="ru-RU" dirty="0"/>
              <a:t>2.	</a:t>
            </a:r>
            <a:r>
              <a:rPr lang="ru-RU" b="1" dirty="0"/>
              <a:t>Нарушение целостности внутренней оболочки сосудов </a:t>
            </a:r>
            <a:r>
              <a:rPr lang="ru-RU" dirty="0"/>
              <a:t>– интимы, что является пусковым фактором к развитию атеросклероза сосудов;</a:t>
            </a:r>
          </a:p>
          <a:p>
            <a:pPr marL="0" indent="0">
              <a:buNone/>
            </a:pPr>
            <a:r>
              <a:rPr lang="ru-RU" dirty="0"/>
              <a:t>3.	</a:t>
            </a:r>
            <a:r>
              <a:rPr lang="ru-RU" b="1" dirty="0"/>
              <a:t>Окисление жиров </a:t>
            </a:r>
            <a:r>
              <a:rPr lang="ru-RU" dirty="0"/>
              <a:t>(перекисное окисление липидов) как </a:t>
            </a:r>
            <a:r>
              <a:rPr lang="ru-RU" dirty="0" smtClean="0"/>
              <a:t> </a:t>
            </a:r>
            <a:r>
              <a:rPr lang="ru-RU" dirty="0">
                <a:solidFill>
                  <a:srgbClr val="FF0000"/>
                </a:solidFill>
              </a:rPr>
              <a:t>транспортных форм липидов</a:t>
            </a:r>
            <a:r>
              <a:rPr lang="ru-RU" dirty="0"/>
              <a:t>, так и внутри образовывающихся атеросклеротических бляшек. Этот фактор также является одним из ключевых при развитии атеросклероза;</a:t>
            </a:r>
          </a:p>
          <a:p>
            <a:pPr marL="0" indent="0">
              <a:buNone/>
            </a:pPr>
            <a:r>
              <a:rPr lang="ru-RU" dirty="0"/>
              <a:t>4.	</a:t>
            </a:r>
            <a:r>
              <a:rPr lang="ru-RU" b="1" dirty="0"/>
              <a:t>Повреждение цепочек ДНК </a:t>
            </a:r>
            <a:r>
              <a:rPr lang="ru-RU" dirty="0"/>
              <a:t>в процессе деления клеток. Этот фактор является одним из ключевых в развитии опухолевых процессов, болезни Альцгеймера и пр.</a:t>
            </a:r>
          </a:p>
          <a:p>
            <a:pPr marL="0" indent="0">
              <a:buNone/>
            </a:pPr>
            <a:r>
              <a:rPr lang="ru-RU" dirty="0"/>
              <a:t>5.	</a:t>
            </a:r>
            <a:r>
              <a:rPr lang="ru-RU" b="1" dirty="0"/>
              <a:t>Повреждение коллагена</a:t>
            </a:r>
            <a:r>
              <a:rPr lang="ru-RU" dirty="0"/>
              <a:t>. Это ведет к деградации большинства тканей: стенок сосудов, кожи, связочного аппарата суставов.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267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864096"/>
          </a:xfrm>
          <a:solidFill>
            <a:srgbClr val="82C971"/>
          </a:solidFill>
        </p:spPr>
        <p:txBody>
          <a:bodyPr>
            <a:normAutofit fontScale="90000"/>
          </a:bodyPr>
          <a:lstStyle/>
          <a:p>
            <a:r>
              <a:rPr lang="ru-RU" dirty="0"/>
              <a:t>Показания к применению набора </a:t>
            </a:r>
            <a:r>
              <a:rPr lang="ru-RU" dirty="0" smtClean="0"/>
              <a:t>«</a:t>
            </a:r>
            <a:r>
              <a:rPr lang="ru-RU" dirty="0"/>
              <a:t>З</a:t>
            </a:r>
            <a:r>
              <a:rPr lang="ru-RU" dirty="0" smtClean="0"/>
              <a:t>ащита </a:t>
            </a:r>
            <a:r>
              <a:rPr lang="ru-RU" dirty="0"/>
              <a:t>сосудов»: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7638"/>
            <a:ext cx="9144000" cy="5440362"/>
          </a:xfrm>
          <a:solidFill>
            <a:srgbClr val="82C971"/>
          </a:solidFill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dirty="0" smtClean="0"/>
              <a:t>1</a:t>
            </a:r>
            <a:r>
              <a:rPr lang="ru-RU" b="1" dirty="0"/>
              <a:t>.	Профилактика атеросклероза;</a:t>
            </a:r>
          </a:p>
          <a:p>
            <a:pPr marL="0" indent="0">
              <a:buNone/>
            </a:pPr>
            <a:r>
              <a:rPr lang="ru-RU" b="1" dirty="0"/>
              <a:t>2.	Прогрессирующий атеросклероз;</a:t>
            </a:r>
          </a:p>
          <a:p>
            <a:pPr marL="0" indent="0">
              <a:buNone/>
            </a:pPr>
            <a:r>
              <a:rPr lang="ru-RU" b="1" dirty="0"/>
              <a:t>3.	Состояние после перенесенного острого нарушения мозгового кровообращения (с </a:t>
            </a:r>
            <a:r>
              <a:rPr lang="ru-RU" b="1" dirty="0" smtClean="0"/>
              <a:t> </a:t>
            </a:r>
            <a:r>
              <a:rPr lang="ru-RU" b="1" dirty="0"/>
              <a:t>расширениями </a:t>
            </a:r>
            <a:r>
              <a:rPr lang="ru-RU" b="1" dirty="0" smtClean="0"/>
              <a:t>по проблемам с сосудами </a:t>
            </a:r>
            <a:r>
              <a:rPr lang="ru-RU" b="1" u="sng" dirty="0" err="1" smtClean="0"/>
              <a:t>Майнд</a:t>
            </a:r>
            <a:r>
              <a:rPr lang="ru-RU" b="1" u="sng" dirty="0" smtClean="0"/>
              <a:t>- Макс </a:t>
            </a:r>
            <a:r>
              <a:rPr lang="ru-RU" b="1" u="sng" dirty="0"/>
              <a:t>и </a:t>
            </a:r>
            <a:r>
              <a:rPr lang="ru-RU" b="1" u="sng" dirty="0" err="1"/>
              <a:t>Гингко</a:t>
            </a:r>
            <a:r>
              <a:rPr lang="ru-RU" b="1" u="sng" dirty="0"/>
              <a:t>/Готу Кола</a:t>
            </a:r>
            <a:r>
              <a:rPr lang="ru-RU" b="1" dirty="0"/>
              <a:t>);</a:t>
            </a:r>
          </a:p>
          <a:p>
            <a:pPr marL="0" indent="0">
              <a:buNone/>
            </a:pPr>
            <a:r>
              <a:rPr lang="ru-RU" b="1" dirty="0"/>
              <a:t>4.	Ишемическая болезнь сердца (в качестве расширения рекомендуется дополнительный прием </a:t>
            </a:r>
            <a:r>
              <a:rPr lang="ru-RU" b="1" u="sng" dirty="0"/>
              <a:t>Кофермент Q10 Плюс, Боярышник Плюс, </a:t>
            </a:r>
            <a:r>
              <a:rPr lang="ru-RU" b="1" u="sng" dirty="0" smtClean="0"/>
              <a:t>Коллоидные </a:t>
            </a:r>
            <a:r>
              <a:rPr lang="ru-RU" b="1" u="sng" dirty="0"/>
              <a:t>Минералы с соком </a:t>
            </a:r>
            <a:r>
              <a:rPr lang="ru-RU" b="1" u="sng" dirty="0" err="1"/>
              <a:t>Асаи</a:t>
            </a:r>
            <a:r>
              <a:rPr lang="ru-RU" b="1" dirty="0"/>
              <a:t>);</a:t>
            </a:r>
          </a:p>
          <a:p>
            <a:pPr marL="514350" indent="-514350">
              <a:buAutoNum type="arabicPeriod" startAt="5"/>
            </a:pPr>
            <a:r>
              <a:rPr lang="ru-RU" b="1" dirty="0" smtClean="0"/>
              <a:t>Профилактика </a:t>
            </a:r>
            <a:r>
              <a:rPr lang="ru-RU" b="1" dirty="0"/>
              <a:t>и комплексная терапия дистрофических заболеваний сетчатки (дополнительно рекомендуется принимать </a:t>
            </a:r>
            <a:r>
              <a:rPr lang="ru-RU" b="1" u="sng" dirty="0"/>
              <a:t>Перфект </a:t>
            </a:r>
            <a:r>
              <a:rPr lang="ru-RU" b="1" u="sng" dirty="0" err="1"/>
              <a:t>Айз</a:t>
            </a:r>
            <a:r>
              <a:rPr lang="ru-RU" b="1" u="sng" dirty="0"/>
              <a:t> НСП</a:t>
            </a:r>
            <a:r>
              <a:rPr lang="ru-RU" b="1" u="sng" dirty="0" smtClean="0"/>
              <a:t>);</a:t>
            </a:r>
          </a:p>
          <a:p>
            <a:pPr marL="514350" indent="-514350">
              <a:buAutoNum type="arabicPeriod" startAt="5"/>
            </a:pPr>
            <a:r>
              <a:rPr lang="ru-RU" b="1" dirty="0"/>
              <a:t>Улучшение </a:t>
            </a:r>
            <a:r>
              <a:rPr lang="ru-RU" b="1" dirty="0" smtClean="0"/>
              <a:t>микроциркуляции;</a:t>
            </a:r>
            <a:endParaRPr lang="ru-RU" b="1" dirty="0"/>
          </a:p>
          <a:p>
            <a:pPr marL="0" indent="0">
              <a:buNone/>
            </a:pPr>
            <a:r>
              <a:rPr lang="ru-RU" b="1" dirty="0"/>
              <a:t>7</a:t>
            </a:r>
            <a:r>
              <a:rPr lang="ru-RU" b="1" dirty="0" smtClean="0"/>
              <a:t>.  Профилактика </a:t>
            </a:r>
            <a:r>
              <a:rPr lang="ru-RU" b="1" dirty="0"/>
              <a:t>преждевременного старения.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403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57200" y="457200"/>
            <a:ext cx="7886700" cy="5029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лаза, также как и другие наши органы и системы, нуждаются в каждодневной питательной поддержке!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 сожалению, обычное повседневное питание, каким бы качественным оно ни казалось, не может обеспечить наш организм очень многими незаменимыми пищевыми факторами. 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Без дополнительного приема витаминов, биоэлементов,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каротиноидов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полифенолов и других важных нутриентов не обойтись!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05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rgbClr val="82C971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4000" dirty="0" smtClean="0"/>
          </a:p>
          <a:p>
            <a:pPr marL="0" indent="0" algn="ctr">
              <a:buNone/>
            </a:pPr>
            <a:endParaRPr lang="ru-RU" sz="4000" dirty="0"/>
          </a:p>
          <a:p>
            <a:pPr marL="0" indent="0" algn="ctr">
              <a:buNone/>
            </a:pPr>
            <a:r>
              <a:rPr lang="ru-RU" sz="4000" dirty="0" smtClean="0"/>
              <a:t>Если  </a:t>
            </a:r>
            <a:r>
              <a:rPr lang="ru-RU" sz="4000" dirty="0"/>
              <a:t>нет клинических проявлений нарушений в работе сердечно-сосудистой системы, и Вы хотите принимать данный набор </a:t>
            </a:r>
            <a:r>
              <a:rPr lang="ru-RU" sz="4000" b="1" dirty="0"/>
              <a:t>в профилактических целях</a:t>
            </a:r>
            <a:r>
              <a:rPr lang="ru-RU" sz="4000" dirty="0"/>
              <a:t>, используйте 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3-х </a:t>
            </a:r>
            <a:r>
              <a:rPr lang="ru-RU" sz="4000" dirty="0"/>
              <a:t>месячный курс.</a:t>
            </a:r>
          </a:p>
        </p:txBody>
      </p:sp>
    </p:spTree>
    <p:extLst>
      <p:ext uri="{BB962C8B-B14F-4D97-AF65-F5344CB8AC3E}">
        <p14:creationId xmlns:p14="http://schemas.microsoft.com/office/powerpoint/2010/main" val="27308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4" y="0"/>
            <a:ext cx="9036496" cy="6858000"/>
          </a:xfrm>
          <a:prstGeom prst="rect">
            <a:avLst/>
          </a:prstGeom>
          <a:solidFill>
            <a:srgbClr val="82C971"/>
          </a:solidFill>
        </p:spPr>
      </p:pic>
    </p:spTree>
    <p:extLst>
      <p:ext uri="{BB962C8B-B14F-4D97-AF65-F5344CB8AC3E}">
        <p14:creationId xmlns:p14="http://schemas.microsoft.com/office/powerpoint/2010/main" val="255937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-27384"/>
            <a:ext cx="9144000" cy="6858000"/>
          </a:xfrm>
          <a:solidFill>
            <a:srgbClr val="82C971"/>
          </a:solidFill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sz="4000" b="1" dirty="0" smtClean="0"/>
              <a:t>Если есть проблемы </a:t>
            </a:r>
            <a:r>
              <a:rPr lang="ru-RU" sz="4000" b="1" dirty="0"/>
              <a:t>со здоровьем, связанные с плохим состоянием сосудов и нарушением микроциркуляции, рекомендуем </a:t>
            </a:r>
            <a:r>
              <a:rPr lang="ru-RU" sz="4000" b="1" dirty="0" smtClean="0"/>
              <a:t> </a:t>
            </a:r>
            <a:r>
              <a:rPr lang="ru-RU" sz="4000" b="1" dirty="0"/>
              <a:t>интенсивный </a:t>
            </a:r>
            <a:r>
              <a:rPr lang="ru-RU" sz="4000" b="1" dirty="0" smtClean="0"/>
              <a:t>2-х </a:t>
            </a:r>
            <a:r>
              <a:rPr lang="ru-RU" sz="4000" b="1" dirty="0"/>
              <a:t>месячный курс.</a:t>
            </a:r>
          </a:p>
        </p:txBody>
      </p:sp>
    </p:spTree>
    <p:extLst>
      <p:ext uri="{BB962C8B-B14F-4D97-AF65-F5344CB8AC3E}">
        <p14:creationId xmlns:p14="http://schemas.microsoft.com/office/powerpoint/2010/main" val="91151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rgbClr val="82C971"/>
          </a:solidFill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 smtClean="0"/>
              <a:t>                                                        </a:t>
            </a:r>
            <a:r>
              <a:rPr lang="ru-RU" b="1" dirty="0" smtClean="0"/>
              <a:t>1 </a:t>
            </a:r>
            <a:r>
              <a:rPr lang="ru-RU" b="1" dirty="0"/>
              <a:t>месяц</a:t>
            </a:r>
          </a:p>
          <a:p>
            <a:pPr marL="0" indent="0">
              <a:buNone/>
            </a:pPr>
            <a:r>
              <a:rPr lang="ru-RU" dirty="0"/>
              <a:t>	</a:t>
            </a:r>
            <a:r>
              <a:rPr lang="ru-RU" dirty="0" err="1"/>
              <a:t>Грэпайн</a:t>
            </a:r>
            <a:r>
              <a:rPr lang="ru-RU" dirty="0"/>
              <a:t> с протекторами по 1 таб. 2 раза в день</a:t>
            </a:r>
          </a:p>
          <a:p>
            <a:pPr marL="0" indent="0">
              <a:buNone/>
            </a:pPr>
            <a:r>
              <a:rPr lang="ru-RU" dirty="0"/>
              <a:t>	Лецитин НСП по 1 </a:t>
            </a:r>
            <a:r>
              <a:rPr lang="ru-RU" dirty="0" err="1"/>
              <a:t>капс</a:t>
            </a:r>
            <a:r>
              <a:rPr lang="ru-RU" dirty="0"/>
              <a:t>. 3 раза в день с едой</a:t>
            </a:r>
          </a:p>
          <a:p>
            <a:pPr marL="0" indent="0">
              <a:buNone/>
            </a:pPr>
            <a:r>
              <a:rPr lang="ru-RU" dirty="0"/>
              <a:t>	Омега-3 ПНЖК НСП по 1 </a:t>
            </a:r>
            <a:r>
              <a:rPr lang="ru-RU" dirty="0" err="1"/>
              <a:t>капс</a:t>
            </a:r>
            <a:r>
              <a:rPr lang="ru-RU" dirty="0"/>
              <a:t>. 1 раз в день с едой</a:t>
            </a:r>
          </a:p>
          <a:p>
            <a:pPr marL="0" indent="0">
              <a:buNone/>
            </a:pPr>
            <a:r>
              <a:rPr lang="ru-RU" dirty="0"/>
              <a:t>	Витамин С НСП по 1 таб. 1 раз в день</a:t>
            </a:r>
          </a:p>
          <a:p>
            <a:pPr marL="0" indent="0">
              <a:buNone/>
            </a:pPr>
            <a:r>
              <a:rPr lang="ru-RU" dirty="0"/>
              <a:t>	Витамин Е по 1 </a:t>
            </a:r>
            <a:r>
              <a:rPr lang="ru-RU" dirty="0" err="1"/>
              <a:t>капс</a:t>
            </a:r>
            <a:r>
              <a:rPr lang="ru-RU" dirty="0"/>
              <a:t>. 3 раза в день</a:t>
            </a:r>
          </a:p>
          <a:p>
            <a:pPr marL="0" indent="0">
              <a:buNone/>
            </a:pPr>
            <a:r>
              <a:rPr lang="ru-RU" dirty="0"/>
              <a:t>                                              </a:t>
            </a:r>
            <a:r>
              <a:rPr lang="ru-RU" dirty="0" smtClean="0"/>
              <a:t>      </a:t>
            </a:r>
            <a:r>
              <a:rPr lang="ru-RU" b="1" dirty="0" smtClean="0"/>
              <a:t>2 </a:t>
            </a:r>
            <a:r>
              <a:rPr lang="ru-RU" b="1" dirty="0"/>
              <a:t>месяц</a:t>
            </a:r>
          </a:p>
          <a:p>
            <a:pPr marL="0" indent="0">
              <a:buNone/>
            </a:pPr>
            <a:r>
              <a:rPr lang="ru-RU" dirty="0"/>
              <a:t>	</a:t>
            </a:r>
            <a:r>
              <a:rPr lang="ru-RU" dirty="0" err="1"/>
              <a:t>Грэпайн</a:t>
            </a:r>
            <a:r>
              <a:rPr lang="ru-RU" dirty="0"/>
              <a:t> с протекторами по 1 таб. 1 раз в день</a:t>
            </a:r>
          </a:p>
          <a:p>
            <a:pPr marL="0" indent="0">
              <a:buNone/>
            </a:pPr>
            <a:r>
              <a:rPr lang="ru-RU" dirty="0"/>
              <a:t>	Лецитин НСП по 1 </a:t>
            </a:r>
            <a:r>
              <a:rPr lang="ru-RU" dirty="0" err="1"/>
              <a:t>капс</a:t>
            </a:r>
            <a:r>
              <a:rPr lang="ru-RU" dirty="0"/>
              <a:t>. 3 раза в день с едой</a:t>
            </a:r>
          </a:p>
          <a:p>
            <a:pPr marL="0" indent="0">
              <a:buNone/>
            </a:pPr>
            <a:r>
              <a:rPr lang="ru-RU" dirty="0"/>
              <a:t>	Омега-3 ПНЖК НСП по 1 </a:t>
            </a:r>
            <a:r>
              <a:rPr lang="ru-RU" dirty="0" err="1"/>
              <a:t>капс</a:t>
            </a:r>
            <a:r>
              <a:rPr lang="ru-RU" dirty="0"/>
              <a:t>. 1 раз в день с едой</a:t>
            </a:r>
          </a:p>
          <a:p>
            <a:pPr marL="0" indent="0">
              <a:buNone/>
            </a:pPr>
            <a:r>
              <a:rPr lang="ru-RU" dirty="0"/>
              <a:t>	Витамин С НСП по 1 таб. 1 раз в день</a:t>
            </a:r>
          </a:p>
          <a:p>
            <a:pPr marL="0" indent="0">
              <a:buNone/>
            </a:pPr>
            <a:r>
              <a:rPr lang="ru-RU" dirty="0"/>
              <a:t>	Витамин E по 1. </a:t>
            </a:r>
            <a:r>
              <a:rPr lang="ru-RU" dirty="0" err="1"/>
              <a:t>капс</a:t>
            </a:r>
            <a:r>
              <a:rPr lang="ru-RU" dirty="0"/>
              <a:t> 3 раза в день</a:t>
            </a:r>
          </a:p>
        </p:txBody>
      </p:sp>
    </p:spTree>
    <p:extLst>
      <p:ext uri="{BB962C8B-B14F-4D97-AF65-F5344CB8AC3E}">
        <p14:creationId xmlns:p14="http://schemas.microsoft.com/office/powerpoint/2010/main" val="228431536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Заголовок 1"/>
          <p:cNvSpPr>
            <a:spLocks noGrp="1"/>
          </p:cNvSpPr>
          <p:nvPr>
            <p:ph type="title"/>
          </p:nvPr>
        </p:nvSpPr>
        <p:spPr>
          <a:xfrm>
            <a:off x="323850" y="328613"/>
            <a:ext cx="7886700" cy="579437"/>
          </a:xfrm>
        </p:spPr>
        <p:txBody>
          <a:bodyPr/>
          <a:lstStyle/>
          <a:p>
            <a:r>
              <a:rPr lang="ru-RU" altLang="ru-RU" sz="2400" b="1" dirty="0" smtClean="0"/>
              <a:t>Программа «Здоровое сердце»</a:t>
            </a:r>
          </a:p>
        </p:txBody>
      </p:sp>
      <p:pic>
        <p:nvPicPr>
          <p:cNvPr id="65539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913" y="908050"/>
            <a:ext cx="3811587" cy="1728788"/>
          </a:xfrm>
        </p:spPr>
      </p:pic>
      <p:sp>
        <p:nvSpPr>
          <p:cNvPr id="65540" name="TextBox 4"/>
          <p:cNvSpPr txBox="1">
            <a:spLocks noChangeArrowheads="1"/>
          </p:cNvSpPr>
          <p:nvPr/>
        </p:nvSpPr>
        <p:spPr bwMode="auto">
          <a:xfrm>
            <a:off x="4844460" y="908050"/>
            <a:ext cx="4120028" cy="4785926"/>
          </a:xfrm>
          <a:prstGeom prst="rect">
            <a:avLst/>
          </a:prstGeom>
          <a:solidFill>
            <a:srgbClr val="99FF99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b="1" dirty="0">
                <a:latin typeface="Arial Narrow" panose="020B0606020202030204" pitchFamily="34" charset="0"/>
              </a:rPr>
              <a:t>Показания к применению:</a:t>
            </a:r>
            <a:endParaRPr lang="ru-RU" altLang="ru-RU" dirty="0">
              <a:latin typeface="Arial Narrow" panose="020B0606020202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altLang="ru-RU" sz="1600" b="1" dirty="0">
                <a:latin typeface="Arial Narrow" panose="020B0606020202030204" pitchFamily="34" charset="0"/>
              </a:rPr>
              <a:t>Ишемическая болезнь сердца </a:t>
            </a:r>
            <a:r>
              <a:rPr lang="ru-RU" altLang="ru-RU" sz="1600" dirty="0">
                <a:latin typeface="Arial Narrow" panose="020B0606020202030204" pitchFamily="34" charset="0"/>
              </a:rPr>
              <a:t>(дополнение – </a:t>
            </a:r>
            <a:r>
              <a:rPr lang="ru-RU" altLang="ru-RU" sz="1600" b="1" dirty="0">
                <a:solidFill>
                  <a:srgbClr val="37A315"/>
                </a:solidFill>
                <a:latin typeface="Arial Narrow" panose="020B0606020202030204" pitchFamily="34" charset="0"/>
              </a:rPr>
              <a:t>α-</a:t>
            </a:r>
            <a:r>
              <a:rPr lang="ru-RU" altLang="ru-RU" sz="1600" b="1" dirty="0" err="1">
                <a:solidFill>
                  <a:srgbClr val="37A315"/>
                </a:solidFill>
                <a:latin typeface="Arial Narrow" panose="020B0606020202030204" pitchFamily="34" charset="0"/>
              </a:rPr>
              <a:t>липоевая</a:t>
            </a:r>
            <a:r>
              <a:rPr lang="ru-RU" altLang="ru-RU" sz="1600" b="1" dirty="0">
                <a:solidFill>
                  <a:srgbClr val="37A315"/>
                </a:solidFill>
                <a:latin typeface="Arial Narrow" panose="020B0606020202030204" pitchFamily="34" charset="0"/>
              </a:rPr>
              <a:t> кислота</a:t>
            </a:r>
            <a:r>
              <a:rPr lang="ru-RU" altLang="ru-RU" sz="1600" dirty="0">
                <a:latin typeface="Arial Narrow" panose="020B0606020202030204" pitchFamily="34" charset="0"/>
              </a:rPr>
              <a:t>),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altLang="ru-RU" sz="1600" b="1" dirty="0">
                <a:latin typeface="Arial Narrow" panose="020B0606020202030204" pitchFamily="34" charset="0"/>
              </a:rPr>
              <a:t>Сердечная недостаточность </a:t>
            </a:r>
            <a:r>
              <a:rPr lang="ru-RU" altLang="ru-RU" sz="1600" dirty="0">
                <a:latin typeface="Arial Narrow" panose="020B0606020202030204" pitchFamily="34" charset="0"/>
              </a:rPr>
              <a:t>(дополнение – </a:t>
            </a:r>
            <a:r>
              <a:rPr lang="en-US" altLang="ru-RU" sz="1600" b="1" dirty="0">
                <a:solidFill>
                  <a:srgbClr val="37A315"/>
                </a:solidFill>
                <a:latin typeface="Arial Narrow" panose="020B0606020202030204" pitchFamily="34" charset="0"/>
              </a:rPr>
              <a:t>L</a:t>
            </a:r>
            <a:r>
              <a:rPr lang="ru-RU" altLang="ru-RU" sz="1600" b="1" dirty="0">
                <a:solidFill>
                  <a:srgbClr val="37A315"/>
                </a:solidFill>
                <a:latin typeface="Arial Narrow" panose="020B0606020202030204" pitchFamily="34" charset="0"/>
              </a:rPr>
              <a:t>-карнитин</a:t>
            </a:r>
            <a:r>
              <a:rPr lang="ru-RU" altLang="ru-RU" sz="1600" dirty="0">
                <a:latin typeface="Arial Narrow" panose="020B0606020202030204" pitchFamily="34" charset="0"/>
              </a:rPr>
              <a:t>),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altLang="ru-RU" sz="1600" b="1" dirty="0">
                <a:latin typeface="Arial Narrow" panose="020B0606020202030204" pitchFamily="34" charset="0"/>
              </a:rPr>
              <a:t>Прогрессирующий атеросклероз коронарных артерий </a:t>
            </a:r>
            <a:r>
              <a:rPr lang="ru-RU" altLang="ru-RU" sz="1600" dirty="0">
                <a:latin typeface="Arial Narrow" panose="020B0606020202030204" pitchFamily="34" charset="0"/>
              </a:rPr>
              <a:t>(дополнение – </a:t>
            </a:r>
            <a:r>
              <a:rPr lang="ru-RU" altLang="ru-RU" sz="1600" b="1" dirty="0">
                <a:solidFill>
                  <a:srgbClr val="37A315"/>
                </a:solidFill>
                <a:latin typeface="Arial Narrow" panose="020B0606020202030204" pitchFamily="34" charset="0"/>
              </a:rPr>
              <a:t>Витамин С </a:t>
            </a:r>
            <a:r>
              <a:rPr lang="ru-RU" altLang="ru-RU" sz="1600" b="1" dirty="0" smtClean="0">
                <a:solidFill>
                  <a:srgbClr val="37A315"/>
                </a:solidFill>
                <a:latin typeface="Arial Narrow" panose="020B0606020202030204" pitchFamily="34" charset="0"/>
              </a:rPr>
              <a:t> </a:t>
            </a:r>
            <a:r>
              <a:rPr lang="ru-RU" altLang="ru-RU" sz="1600" dirty="0">
                <a:latin typeface="Arial Narrow" panose="020B0606020202030204" pitchFamily="34" charset="0"/>
              </a:rPr>
              <a:t>и </a:t>
            </a:r>
            <a:r>
              <a:rPr lang="ru-RU" altLang="ru-RU" sz="1600" b="1" dirty="0">
                <a:solidFill>
                  <a:srgbClr val="37A315"/>
                </a:solidFill>
                <a:latin typeface="Arial Narrow" panose="020B0606020202030204" pitchFamily="34" charset="0"/>
              </a:rPr>
              <a:t>Витамин Е</a:t>
            </a:r>
            <a:r>
              <a:rPr lang="ru-RU" altLang="ru-RU" sz="1600" dirty="0">
                <a:latin typeface="Arial Narrow" panose="020B0606020202030204" pitchFamily="34" charset="0"/>
              </a:rPr>
              <a:t>,</a:t>
            </a:r>
            <a:r>
              <a:rPr lang="ru-RU" altLang="ru-RU" sz="1600" b="1" dirty="0">
                <a:latin typeface="Arial Narrow" panose="020B0606020202030204" pitchFamily="34" charset="0"/>
              </a:rPr>
              <a:t> </a:t>
            </a:r>
            <a:r>
              <a:rPr lang="ru-RU" altLang="ru-RU" sz="1600" dirty="0">
                <a:latin typeface="Arial Narrow" panose="020B0606020202030204" pitchFamily="34" charset="0"/>
              </a:rPr>
              <a:t>или программа </a:t>
            </a:r>
            <a:r>
              <a:rPr lang="ru-RU" altLang="ru-RU" sz="1600" b="1" dirty="0">
                <a:solidFill>
                  <a:srgbClr val="37A315"/>
                </a:solidFill>
                <a:latin typeface="Arial Narrow" panose="020B0606020202030204" pitchFamily="34" charset="0"/>
              </a:rPr>
              <a:t>"Здоровые сосуды"</a:t>
            </a:r>
            <a:r>
              <a:rPr lang="ru-RU" altLang="ru-RU" sz="1600" dirty="0">
                <a:latin typeface="Arial Narrow" panose="020B0606020202030204" pitchFamily="34" charset="0"/>
              </a:rPr>
              <a:t>),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altLang="ru-RU" sz="1600" b="1" dirty="0">
                <a:latin typeface="Arial Narrow" panose="020B0606020202030204" pitchFamily="34" charset="0"/>
              </a:rPr>
              <a:t>Состояние после перенесенного острого инфаркта миокарда </a:t>
            </a:r>
            <a:r>
              <a:rPr lang="ru-RU" altLang="ru-RU" sz="1600" dirty="0">
                <a:latin typeface="Arial Narrow" panose="020B0606020202030204" pitchFamily="34" charset="0"/>
              </a:rPr>
              <a:t>(рекомендованы дополнительно:  </a:t>
            </a:r>
            <a:r>
              <a:rPr lang="ru-RU" altLang="ru-RU" sz="1600" b="1" dirty="0">
                <a:solidFill>
                  <a:srgbClr val="37A315"/>
                </a:solidFill>
                <a:latin typeface="Arial Narrow" panose="020B0606020202030204" pitchFamily="34" charset="0"/>
              </a:rPr>
              <a:t>Чеснок, Гинкго/Готу Кола, </a:t>
            </a:r>
            <a:r>
              <a:rPr lang="ru-RU" altLang="ru-RU" sz="1600" b="1" dirty="0" err="1">
                <a:solidFill>
                  <a:srgbClr val="37A315"/>
                </a:solidFill>
                <a:latin typeface="Arial Narrow" panose="020B0606020202030204" pitchFamily="34" charset="0"/>
              </a:rPr>
              <a:t>Моринда</a:t>
            </a:r>
            <a:r>
              <a:rPr lang="ru-RU" altLang="ru-RU" sz="1600" b="1" dirty="0">
                <a:solidFill>
                  <a:srgbClr val="37A315"/>
                </a:solidFill>
                <a:latin typeface="Arial Narrow" panose="020B0606020202030204" pitchFamily="34" charset="0"/>
              </a:rPr>
              <a:t>, </a:t>
            </a:r>
            <a:r>
              <a:rPr lang="en-US" altLang="ru-RU" sz="1600" b="1" dirty="0">
                <a:solidFill>
                  <a:srgbClr val="37A315"/>
                </a:solidFill>
                <a:latin typeface="Arial Narrow" panose="020B0606020202030204" pitchFamily="34" charset="0"/>
              </a:rPr>
              <a:t>L</a:t>
            </a:r>
            <a:r>
              <a:rPr lang="ru-RU" altLang="ru-RU" sz="1600" b="1" dirty="0">
                <a:solidFill>
                  <a:srgbClr val="37A315"/>
                </a:solidFill>
                <a:latin typeface="Arial Narrow" panose="020B0606020202030204" pitchFamily="34" charset="0"/>
              </a:rPr>
              <a:t>-карнитин</a:t>
            </a:r>
            <a:r>
              <a:rPr lang="ru-RU" altLang="ru-RU" sz="1600" dirty="0">
                <a:latin typeface="Arial Narrow" panose="020B0606020202030204" pitchFamily="34" charset="0"/>
              </a:rPr>
              <a:t>),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altLang="ru-RU" sz="1600" b="1" dirty="0">
                <a:latin typeface="Arial Narrow" panose="020B0606020202030204" pitchFamily="34" charset="0"/>
              </a:rPr>
              <a:t>Сердечные аритмии </a:t>
            </a:r>
            <a:r>
              <a:rPr lang="ru-RU" altLang="ru-RU" sz="1600" dirty="0">
                <a:latin typeface="Arial Narrow" panose="020B0606020202030204" pitchFamily="34" charset="0"/>
              </a:rPr>
              <a:t>(дополнительно – </a:t>
            </a:r>
            <a:r>
              <a:rPr lang="ru-RU" altLang="ru-RU" sz="1600" b="1" dirty="0">
                <a:solidFill>
                  <a:srgbClr val="37A315"/>
                </a:solidFill>
                <a:latin typeface="Arial Narrow" panose="020B0606020202030204" pitchFamily="34" charset="0"/>
              </a:rPr>
              <a:t>Магний </a:t>
            </a:r>
            <a:r>
              <a:rPr lang="ru-RU" altLang="ru-RU" sz="1600" b="1" dirty="0" err="1">
                <a:solidFill>
                  <a:srgbClr val="37A315"/>
                </a:solidFill>
                <a:latin typeface="Arial Narrow" panose="020B0606020202030204" pitchFamily="34" charset="0"/>
              </a:rPr>
              <a:t>Хелат</a:t>
            </a:r>
            <a:r>
              <a:rPr lang="ru-RU" altLang="ru-RU" sz="1600" b="1" dirty="0">
                <a:solidFill>
                  <a:srgbClr val="37A315"/>
                </a:solidFill>
                <a:latin typeface="Arial Narrow" panose="020B0606020202030204" pitchFamily="34" charset="0"/>
              </a:rPr>
              <a:t>, Супер Комплекс,  Лив Гард</a:t>
            </a:r>
            <a:r>
              <a:rPr lang="ru-RU" altLang="ru-RU" sz="1600" dirty="0">
                <a:latin typeface="Arial Narrow" panose="020B0606020202030204" pitchFamily="34" charset="0"/>
              </a:rPr>
              <a:t>),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altLang="ru-RU" sz="1600" dirty="0">
                <a:latin typeface="Arial Narrow" panose="020B0606020202030204" pitchFamily="34" charset="0"/>
              </a:rPr>
              <a:t> </a:t>
            </a:r>
            <a:r>
              <a:rPr lang="ru-RU" altLang="ru-RU" sz="1600" b="1" dirty="0">
                <a:latin typeface="Arial Narrow" panose="020B0606020202030204" pitchFamily="34" charset="0"/>
              </a:rPr>
              <a:t>Гипертоническая болезнь </a:t>
            </a:r>
            <a:r>
              <a:rPr lang="ru-RU" altLang="ru-RU" sz="1600" dirty="0">
                <a:latin typeface="Arial Narrow" panose="020B0606020202030204" pitchFamily="34" charset="0"/>
              </a:rPr>
              <a:t>(дополнительно: </a:t>
            </a:r>
            <a:r>
              <a:rPr lang="ru-RU" altLang="ru-RU" sz="1600" b="1" dirty="0">
                <a:solidFill>
                  <a:srgbClr val="37A315"/>
                </a:solidFill>
                <a:latin typeface="Arial Narrow" panose="020B0606020202030204" pitchFamily="34" charset="0"/>
              </a:rPr>
              <a:t>Би Пи-Си, Си Си-Эй, Магний </a:t>
            </a:r>
            <a:r>
              <a:rPr lang="ru-RU" altLang="ru-RU" sz="1600" b="1" dirty="0" err="1">
                <a:solidFill>
                  <a:srgbClr val="37A315"/>
                </a:solidFill>
                <a:latin typeface="Arial Narrow" panose="020B0606020202030204" pitchFamily="34" charset="0"/>
              </a:rPr>
              <a:t>Хелат</a:t>
            </a:r>
            <a:r>
              <a:rPr lang="ru-RU" altLang="ru-RU" sz="1600" b="1" dirty="0">
                <a:solidFill>
                  <a:srgbClr val="37A315"/>
                </a:solidFill>
                <a:latin typeface="Arial Narrow" panose="020B0606020202030204" pitchFamily="34" charset="0"/>
              </a:rPr>
              <a:t>, Готу Кола, Чеснок, </a:t>
            </a:r>
            <a:r>
              <a:rPr lang="en-US" altLang="ru-RU" sz="1600" b="1" dirty="0">
                <a:solidFill>
                  <a:srgbClr val="37A315"/>
                </a:solidFill>
                <a:latin typeface="Arial Narrow" panose="020B0606020202030204" pitchFamily="34" charset="0"/>
              </a:rPr>
              <a:t>L</a:t>
            </a:r>
            <a:r>
              <a:rPr lang="ru-RU" altLang="ru-RU" sz="1600" b="1" dirty="0">
                <a:solidFill>
                  <a:srgbClr val="37A315"/>
                </a:solidFill>
                <a:latin typeface="Arial Narrow" panose="020B0606020202030204" pitchFamily="34" charset="0"/>
              </a:rPr>
              <a:t>-карнитин</a:t>
            </a:r>
            <a:r>
              <a:rPr lang="ru-RU" altLang="ru-RU" sz="1600" dirty="0">
                <a:latin typeface="Arial Narrow" panose="020B0606020202030204" pitchFamily="34" charset="0"/>
              </a:rPr>
              <a:t>).</a:t>
            </a:r>
          </a:p>
          <a:p>
            <a:r>
              <a:rPr lang="ru-RU" altLang="ru-RU" sz="1600" dirty="0">
                <a:latin typeface="Arial Narrow" panose="020B0606020202030204" pitchFamily="34" charset="0"/>
              </a:rPr>
              <a:t>	</a:t>
            </a:r>
          </a:p>
        </p:txBody>
      </p:sp>
      <p:sp>
        <p:nvSpPr>
          <p:cNvPr id="65541" name="TextBox 6"/>
          <p:cNvSpPr txBox="1">
            <a:spLocks noChangeArrowheads="1"/>
          </p:cNvSpPr>
          <p:nvPr/>
        </p:nvSpPr>
        <p:spPr bwMode="auto">
          <a:xfrm>
            <a:off x="179512" y="2708275"/>
            <a:ext cx="4536504" cy="1477328"/>
          </a:xfrm>
          <a:prstGeom prst="rect">
            <a:avLst/>
          </a:prstGeom>
          <a:solidFill>
            <a:srgbClr val="99FF99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ru-RU" altLang="ru-RU" b="1" dirty="0"/>
              <a:t>При наличии проблем со здоровьем сердца рекомендован интенсивный 2-х месячный курс. При наличии тяжёлого, хронического заболевания сердца данный курс можно повторять многократно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4801186"/>
              </p:ext>
            </p:extLst>
          </p:nvPr>
        </p:nvGraphicFramePr>
        <p:xfrm>
          <a:off x="179512" y="4185601"/>
          <a:ext cx="4536504" cy="2483758"/>
        </p:xfrm>
        <a:graphic>
          <a:graphicData uri="http://schemas.openxmlformats.org/drawingml/2006/table">
            <a:tbl>
              <a:tblPr/>
              <a:tblGrid>
                <a:gridCol w="45365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1647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1" kern="1200" dirty="0" err="1">
                          <a:solidFill>
                            <a:srgbClr val="37A315"/>
                          </a:solidFill>
                          <a:latin typeface="+mn-lt"/>
                          <a:ea typeface="+mn-ea"/>
                          <a:cs typeface="+mn-cs"/>
                        </a:rPr>
                        <a:t>Супер</a:t>
                      </a:r>
                      <a:r>
                        <a:rPr lang="ru-RU" sz="2400" b="1" kern="1200" dirty="0">
                          <a:solidFill>
                            <a:srgbClr val="37A315"/>
                          </a:solidFill>
                          <a:latin typeface="+mn-lt"/>
                          <a:ea typeface="+mn-ea"/>
                          <a:cs typeface="+mn-cs"/>
                        </a:rPr>
                        <a:t> Комплекс </a:t>
                      </a:r>
                      <a:r>
                        <a:rPr lang="ru-RU" sz="1500" b="1" i="0" u="none" strike="noStrike" dirty="0">
                          <a:solidFill>
                            <a:srgbClr val="0D0D0D"/>
                          </a:solidFill>
                          <a:latin typeface="Calibri"/>
                        </a:rPr>
                        <a:t>–</a:t>
                      </a:r>
                      <a:r>
                        <a:rPr lang="ru-RU" sz="1500" b="1" i="0" u="none" strike="noStrike" dirty="0">
                          <a:solidFill>
                            <a:srgbClr val="003399"/>
                          </a:solidFill>
                          <a:latin typeface="Calibri"/>
                        </a:rPr>
                        <a:t> </a:t>
                      </a:r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по 1 </a:t>
                      </a:r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таб. в день </a:t>
                      </a:r>
                      <a:endParaRPr lang="ru-RU" sz="1500" b="1" i="0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5716" marR="5716" marT="9529" marB="952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2735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1" kern="1200" dirty="0" err="1">
                          <a:solidFill>
                            <a:srgbClr val="37A315"/>
                          </a:solidFill>
                          <a:latin typeface="+mn-lt"/>
                          <a:ea typeface="+mn-ea"/>
                          <a:cs typeface="+mn-cs"/>
                        </a:rPr>
                        <a:t>Коэнзим</a:t>
                      </a:r>
                      <a:r>
                        <a:rPr lang="ru-RU" sz="2400" b="1" kern="1200" dirty="0">
                          <a:solidFill>
                            <a:srgbClr val="37A315"/>
                          </a:solidFill>
                          <a:latin typeface="+mn-lt"/>
                          <a:ea typeface="+mn-ea"/>
                          <a:cs typeface="+mn-cs"/>
                        </a:rPr>
                        <a:t> Q10 100 мг </a:t>
                      </a:r>
                      <a:r>
                        <a:rPr lang="ru-RU" sz="1500" b="1" i="0" u="none" strike="noStrike" dirty="0">
                          <a:solidFill>
                            <a:srgbClr val="0D0D0D"/>
                          </a:solidFill>
                          <a:latin typeface="Calibri"/>
                        </a:rPr>
                        <a:t>–</a:t>
                      </a:r>
                      <a:r>
                        <a:rPr lang="ru-RU" sz="1500" b="1" i="0" u="none" strike="noStrike" dirty="0">
                          <a:solidFill>
                            <a:srgbClr val="003399"/>
                          </a:solidFill>
                          <a:latin typeface="Calibri"/>
                        </a:rPr>
                        <a:t> </a:t>
                      </a:r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по 1 </a:t>
                      </a:r>
                      <a:r>
                        <a:rPr lang="ru-RU" sz="15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капс</a:t>
                      </a:r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 </a:t>
                      </a:r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в день </a:t>
                      </a:r>
                      <a:endParaRPr lang="ru-RU" sz="1500" b="1" i="0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5716" marR="5716" marT="9529" marB="952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3423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1" kern="1200" dirty="0">
                          <a:solidFill>
                            <a:srgbClr val="37A315"/>
                          </a:solidFill>
                          <a:latin typeface="+mn-lt"/>
                          <a:ea typeface="+mn-ea"/>
                          <a:cs typeface="+mn-cs"/>
                        </a:rPr>
                        <a:t>Боярышник Плюс </a:t>
                      </a:r>
                      <a:r>
                        <a:rPr lang="ru-RU" sz="1500" b="1" i="0" u="none" strike="noStrike" dirty="0">
                          <a:solidFill>
                            <a:srgbClr val="0D0D0D"/>
                          </a:solidFill>
                          <a:latin typeface="Calibri"/>
                        </a:rPr>
                        <a:t>–</a:t>
                      </a:r>
                      <a:r>
                        <a:rPr lang="ru-RU" sz="1500" b="1" i="0" u="none" strike="noStrike" dirty="0">
                          <a:solidFill>
                            <a:srgbClr val="003399"/>
                          </a:solidFill>
                          <a:latin typeface="Calibri"/>
                        </a:rPr>
                        <a:t> </a:t>
                      </a:r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1й мес. – 2 </a:t>
                      </a:r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кап. </a:t>
                      </a:r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в день; </a:t>
                      </a:r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                            2й </a:t>
                      </a:r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месяц – по 1 </a:t>
                      </a:r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кап. </a:t>
                      </a:r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в день. </a:t>
                      </a:r>
                      <a:endParaRPr lang="ru-RU" sz="1500" b="1" i="0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5716" marR="5716" marT="76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3218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1" kern="1200" dirty="0">
                          <a:solidFill>
                            <a:srgbClr val="37A315"/>
                          </a:solidFill>
                          <a:latin typeface="+mn-lt"/>
                          <a:ea typeface="+mn-ea"/>
                          <a:cs typeface="+mn-cs"/>
                        </a:rPr>
                        <a:t>Лецитин НСП </a:t>
                      </a:r>
                      <a:r>
                        <a:rPr lang="ru-RU" sz="1500" b="1" i="0" u="none" strike="noStrike" dirty="0">
                          <a:solidFill>
                            <a:srgbClr val="0D0D0D"/>
                          </a:solidFill>
                          <a:latin typeface="Calibri"/>
                        </a:rPr>
                        <a:t>–</a:t>
                      </a:r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по 1 </a:t>
                      </a:r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кап. </a:t>
                      </a:r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 раза в день </a:t>
                      </a:r>
                      <a:endParaRPr lang="ru-RU" sz="1500" b="1" i="0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5716" marR="5716" marT="76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2735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1" kern="1200" dirty="0">
                          <a:solidFill>
                            <a:srgbClr val="37A315"/>
                          </a:solidFill>
                          <a:latin typeface="+mn-lt"/>
                          <a:ea typeface="+mn-ea"/>
                          <a:cs typeface="+mn-cs"/>
                        </a:rPr>
                        <a:t>Омега-3 ПНЖК НСП </a:t>
                      </a:r>
                      <a:r>
                        <a:rPr lang="ru-RU" sz="1500" b="1" i="0" u="none" strike="noStrike" dirty="0">
                          <a:solidFill>
                            <a:srgbClr val="0D0D0D"/>
                          </a:solidFill>
                          <a:latin typeface="Calibri"/>
                        </a:rPr>
                        <a:t>–</a:t>
                      </a:r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по 1 </a:t>
                      </a:r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кап. </a:t>
                      </a:r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в день </a:t>
                      </a:r>
                      <a:endParaRPr lang="ru-RU" sz="1500" b="1" i="0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5716" marR="5716" marT="9529" marB="952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435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476672"/>
          </a:xfrm>
          <a:solidFill>
            <a:srgbClr val="99FF99"/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Программа </a:t>
            </a:r>
            <a:r>
              <a:rPr lang="ru-RU" dirty="0"/>
              <a:t>«Здоровое сердце</a:t>
            </a:r>
            <a:r>
              <a:rPr lang="ru-RU" dirty="0" smtClean="0"/>
              <a:t>»: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76672"/>
            <a:ext cx="9144000" cy="6381328"/>
          </a:xfrm>
          <a:solidFill>
            <a:srgbClr val="99FF99"/>
          </a:solidFill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7200" b="1" u="sng" dirty="0" smtClean="0">
                <a:solidFill>
                  <a:srgbClr val="FF0000"/>
                </a:solidFill>
              </a:rPr>
              <a:t>Супер </a:t>
            </a:r>
            <a:r>
              <a:rPr lang="ru-RU" sz="7200" b="1" u="sng" dirty="0">
                <a:solidFill>
                  <a:srgbClr val="FF0000"/>
                </a:solidFill>
              </a:rPr>
              <a:t>Комплекс </a:t>
            </a:r>
            <a:r>
              <a:rPr lang="ru-RU" sz="7200" b="1" dirty="0"/>
              <a:t>– комплекс витаминов и биоэлементов, которые поддерживают активность ферментов, связанных с выработкой энергии, </a:t>
            </a:r>
            <a:r>
              <a:rPr lang="ru-RU" sz="7200" b="1" dirty="0" smtClean="0"/>
              <a:t>работой </a:t>
            </a:r>
            <a:r>
              <a:rPr lang="ru-RU" sz="7200" b="1" dirty="0" err="1" smtClean="0"/>
              <a:t>миокардиоцитов</a:t>
            </a:r>
            <a:r>
              <a:rPr lang="ru-RU" sz="7200" b="1" dirty="0" smtClean="0"/>
              <a:t> </a:t>
            </a:r>
            <a:r>
              <a:rPr lang="ru-RU" sz="7200" b="1" dirty="0"/>
              <a:t>и формированием соединительной </a:t>
            </a:r>
            <a:r>
              <a:rPr lang="ru-RU" sz="7200" b="1" dirty="0" smtClean="0"/>
              <a:t>ткани.</a:t>
            </a:r>
            <a:endParaRPr lang="ru-RU" sz="7200" b="1" u="sng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ru-RU" sz="7200" b="1" u="sng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sz="7200" b="1" u="sng" dirty="0" err="1" smtClean="0">
                <a:solidFill>
                  <a:srgbClr val="FF0000"/>
                </a:solidFill>
              </a:rPr>
              <a:t>Коэнзим</a:t>
            </a:r>
            <a:r>
              <a:rPr lang="ru-RU" sz="7200" b="1" u="sng" dirty="0" smtClean="0">
                <a:solidFill>
                  <a:srgbClr val="FF0000"/>
                </a:solidFill>
              </a:rPr>
              <a:t> </a:t>
            </a:r>
            <a:r>
              <a:rPr lang="ru-RU" sz="7200" b="1" u="sng" dirty="0">
                <a:solidFill>
                  <a:srgbClr val="FF0000"/>
                </a:solidFill>
              </a:rPr>
              <a:t>Q10 100 мг </a:t>
            </a:r>
            <a:r>
              <a:rPr lang="ru-RU" sz="7200" b="1" dirty="0"/>
              <a:t>–  </a:t>
            </a:r>
            <a:r>
              <a:rPr lang="ru-RU" sz="7200" b="1" dirty="0" smtClean="0"/>
              <a:t>отвечает за </a:t>
            </a:r>
            <a:r>
              <a:rPr lang="ru-RU" sz="7200" b="1" dirty="0"/>
              <a:t>работу </a:t>
            </a:r>
            <a:r>
              <a:rPr lang="ru-RU" sz="7200" b="1" dirty="0" smtClean="0"/>
              <a:t>митохондрий (энергетический процесс)  и клеточное дыхание </a:t>
            </a:r>
            <a:r>
              <a:rPr lang="ru-RU" sz="7200" b="1" dirty="0" err="1" smtClean="0"/>
              <a:t>кардиомиоцитов</a:t>
            </a:r>
            <a:r>
              <a:rPr lang="ru-RU" sz="7200" b="1" dirty="0" smtClean="0"/>
              <a:t> .  Обладает </a:t>
            </a:r>
            <a:r>
              <a:rPr lang="ru-RU" sz="7200" b="1" dirty="0"/>
              <a:t>мощным антиоксидантным действием, нейтрализуя свободные </a:t>
            </a:r>
            <a:r>
              <a:rPr lang="ru-RU" sz="7200" b="1" dirty="0" smtClean="0"/>
              <a:t>радикалы </a:t>
            </a:r>
            <a:r>
              <a:rPr lang="ru-RU" sz="7200" b="1" dirty="0"/>
              <a:t>в </a:t>
            </a:r>
            <a:r>
              <a:rPr lang="ru-RU" sz="7200" b="1" dirty="0" smtClean="0"/>
              <a:t>тканях </a:t>
            </a:r>
            <a:r>
              <a:rPr lang="ru-RU" sz="7200" b="1" dirty="0"/>
              <a:t>сердца. </a:t>
            </a:r>
            <a:endParaRPr lang="ru-RU" sz="7200" b="1" u="sng" dirty="0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ru-RU" sz="7200" b="1" u="sng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sz="7200" b="1" u="sng" dirty="0" smtClean="0">
                <a:solidFill>
                  <a:srgbClr val="FF0000"/>
                </a:solidFill>
              </a:rPr>
              <a:t>Боярышник </a:t>
            </a:r>
            <a:r>
              <a:rPr lang="ru-RU" sz="7200" b="1" u="sng" dirty="0">
                <a:solidFill>
                  <a:srgbClr val="FF0000"/>
                </a:solidFill>
              </a:rPr>
              <a:t>Плюс </a:t>
            </a:r>
            <a:r>
              <a:rPr lang="ru-RU" sz="7200" b="1" dirty="0"/>
              <a:t>– оказывает мощное </a:t>
            </a:r>
            <a:r>
              <a:rPr lang="ru-RU" sz="7200" b="1" dirty="0" err="1"/>
              <a:t>кардиопротективное</a:t>
            </a:r>
            <a:r>
              <a:rPr lang="ru-RU" sz="7200" b="1" dirty="0"/>
              <a:t> действие. Обладает </a:t>
            </a:r>
            <a:r>
              <a:rPr lang="ru-RU" sz="7200" b="1" dirty="0" err="1"/>
              <a:t>кардиотоническим</a:t>
            </a:r>
            <a:r>
              <a:rPr lang="ru-RU" sz="7200" b="1" dirty="0"/>
              <a:t> </a:t>
            </a:r>
            <a:r>
              <a:rPr lang="ru-RU" sz="7200" b="1" dirty="0" smtClean="0"/>
              <a:t>действием</a:t>
            </a:r>
            <a:r>
              <a:rPr lang="ru-RU" sz="7200" b="1" dirty="0"/>
              <a:t>, усиливает сокращения миокарда и уменьшает </a:t>
            </a:r>
            <a:r>
              <a:rPr lang="ru-RU" sz="7200" b="1" dirty="0" smtClean="0"/>
              <a:t>возбудимость, </a:t>
            </a:r>
            <a:r>
              <a:rPr lang="ru-RU" sz="7200" b="1" dirty="0"/>
              <a:t>устраняет боли в области сердца. </a:t>
            </a:r>
            <a:r>
              <a:rPr lang="ru-RU" sz="7200" b="1" u="sng" dirty="0"/>
              <a:t>Кайенский перец </a:t>
            </a:r>
            <a:r>
              <a:rPr lang="ru-RU" sz="7200" b="1" dirty="0"/>
              <a:t>в составе этого продукта улучшает работу </a:t>
            </a:r>
            <a:r>
              <a:rPr lang="ru-RU" sz="7200" b="1" dirty="0" smtClean="0"/>
              <a:t>ССС, </a:t>
            </a:r>
            <a:r>
              <a:rPr lang="ru-RU" sz="7200" b="1" dirty="0"/>
              <a:t>расширяет кровеносные </a:t>
            </a:r>
            <a:r>
              <a:rPr lang="ru-RU" sz="7200" b="1" dirty="0" smtClean="0"/>
              <a:t>капилляры</a:t>
            </a:r>
            <a:r>
              <a:rPr lang="ru-RU" sz="7200" b="1" dirty="0"/>
              <a:t>, снимает спазм сосудов и вязкость крови, снижая </a:t>
            </a:r>
            <a:r>
              <a:rPr lang="ru-RU" sz="7200" b="1" dirty="0" smtClean="0"/>
              <a:t>АД. </a:t>
            </a:r>
            <a:r>
              <a:rPr lang="ru-RU" sz="7200" b="1" u="sng" dirty="0"/>
              <a:t>Чеснок</a:t>
            </a:r>
            <a:r>
              <a:rPr lang="ru-RU" sz="7200" b="1" dirty="0"/>
              <a:t> снижает </a:t>
            </a:r>
            <a:r>
              <a:rPr lang="ru-RU" sz="7200" b="1" dirty="0" smtClean="0"/>
              <a:t>свертываемость </a:t>
            </a:r>
            <a:r>
              <a:rPr lang="ru-RU" sz="7200" b="1" dirty="0"/>
              <a:t>крови </a:t>
            </a:r>
            <a:r>
              <a:rPr lang="ru-RU" sz="7200" b="1" dirty="0" smtClean="0"/>
              <a:t>и АД, </a:t>
            </a:r>
            <a:r>
              <a:rPr lang="ru-RU" sz="7200" b="1" dirty="0"/>
              <a:t>улучшая работу сердца и уменьшает риск инфаркта. </a:t>
            </a:r>
            <a:endParaRPr lang="ru-RU" sz="7200" b="1" u="sng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ru-RU" sz="7200" b="1" u="sng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sz="7200" b="1" u="sng" dirty="0" smtClean="0">
                <a:solidFill>
                  <a:srgbClr val="FF0000"/>
                </a:solidFill>
              </a:rPr>
              <a:t>Лецитин </a:t>
            </a:r>
            <a:r>
              <a:rPr lang="ru-RU" sz="7200" b="1" u="sng" dirty="0">
                <a:solidFill>
                  <a:srgbClr val="FF0000"/>
                </a:solidFill>
              </a:rPr>
              <a:t>НСП </a:t>
            </a:r>
            <a:r>
              <a:rPr lang="ru-RU" sz="7200" b="1" dirty="0"/>
              <a:t>– </a:t>
            </a:r>
            <a:r>
              <a:rPr lang="ru-RU" sz="7200" b="1" dirty="0" smtClean="0"/>
              <a:t>  </a:t>
            </a:r>
            <a:r>
              <a:rPr lang="ru-RU" sz="7200" b="1" dirty="0" err="1" smtClean="0"/>
              <a:t>мембранопротектор</a:t>
            </a:r>
            <a:r>
              <a:rPr lang="ru-RU" sz="7200" b="1" dirty="0"/>
              <a:t> </a:t>
            </a:r>
            <a:r>
              <a:rPr lang="ru-RU" sz="7200" b="1" dirty="0" smtClean="0"/>
              <a:t>( сохранение </a:t>
            </a:r>
            <a:r>
              <a:rPr lang="ru-RU" sz="7200" b="1" dirty="0"/>
              <a:t>структуры мембран </a:t>
            </a:r>
            <a:r>
              <a:rPr lang="ru-RU" sz="7200" b="1" dirty="0" err="1"/>
              <a:t>кардиомиоцитов</a:t>
            </a:r>
            <a:r>
              <a:rPr lang="ru-RU" sz="7200" b="1" dirty="0"/>
              <a:t> и сосудов </a:t>
            </a:r>
            <a:r>
              <a:rPr lang="ru-RU" sz="7200" b="1" dirty="0" smtClean="0"/>
              <a:t>сердца</a:t>
            </a:r>
            <a:r>
              <a:rPr lang="ru-RU" sz="7200" b="1" dirty="0"/>
              <a:t>)</a:t>
            </a:r>
            <a:r>
              <a:rPr lang="ru-RU" sz="7200" b="1" dirty="0" smtClean="0"/>
              <a:t>. </a:t>
            </a:r>
            <a:r>
              <a:rPr lang="ru-RU" sz="7200" b="1" dirty="0"/>
              <a:t>В</a:t>
            </a:r>
            <a:r>
              <a:rPr lang="ru-RU" sz="7200" b="1" dirty="0" smtClean="0"/>
              <a:t>ажен </a:t>
            </a:r>
            <a:r>
              <a:rPr lang="ru-RU" sz="7200" b="1" dirty="0"/>
              <a:t>после острых сосудистых расстройств </a:t>
            </a:r>
            <a:r>
              <a:rPr lang="ru-RU" sz="7200" b="1" dirty="0" smtClean="0"/>
              <a:t>(ИМ). </a:t>
            </a:r>
            <a:r>
              <a:rPr lang="ru-RU" sz="7200" b="1" dirty="0"/>
              <a:t>Предотвращает </a:t>
            </a:r>
            <a:r>
              <a:rPr lang="ru-RU" sz="7200" b="1" dirty="0" smtClean="0"/>
              <a:t>старение </a:t>
            </a:r>
            <a:r>
              <a:rPr lang="ru-RU" sz="7200" b="1" dirty="0"/>
              <a:t>сосудов и аккумуляцию холестерина и триглицеридов в стенке коронарных сосудов, помогает </a:t>
            </a:r>
            <a:r>
              <a:rPr lang="ru-RU" sz="7200" b="1" dirty="0" smtClean="0"/>
              <a:t>рассасыванию </a:t>
            </a:r>
            <a:r>
              <a:rPr lang="ru-RU" sz="7200" b="1" dirty="0"/>
              <a:t>жировых образований. </a:t>
            </a:r>
            <a:r>
              <a:rPr lang="ru-RU" sz="7200" b="1" dirty="0" smtClean="0"/>
              <a:t>Поддерживает </a:t>
            </a:r>
            <a:r>
              <a:rPr lang="ru-RU" sz="7200" b="1" dirty="0"/>
              <a:t>в крови </a:t>
            </a:r>
            <a:r>
              <a:rPr lang="ru-RU" sz="7200" b="1" dirty="0" smtClean="0"/>
              <a:t>постоянный уровень </a:t>
            </a:r>
            <a:r>
              <a:rPr lang="ru-RU" sz="7200" b="1" dirty="0"/>
              <a:t>L-карнитина – </a:t>
            </a:r>
            <a:r>
              <a:rPr lang="ru-RU" sz="7200" b="1" dirty="0" smtClean="0"/>
              <a:t>необходимого вещества </a:t>
            </a:r>
            <a:r>
              <a:rPr lang="ru-RU" sz="7200" b="1" dirty="0"/>
              <a:t>для нормального энергообеспечения мышц миокарда, что </a:t>
            </a:r>
            <a:r>
              <a:rPr lang="ru-RU" sz="7200" b="1" dirty="0" smtClean="0"/>
              <a:t> усиливает </a:t>
            </a:r>
            <a:r>
              <a:rPr lang="ru-RU" sz="7200" b="1" dirty="0"/>
              <a:t>их </a:t>
            </a:r>
            <a:r>
              <a:rPr lang="ru-RU" sz="7200" b="1" dirty="0" smtClean="0"/>
              <a:t>выносливость. </a:t>
            </a:r>
            <a:endParaRPr lang="ru-RU" sz="7200" b="1" u="sng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ru-RU" sz="7200" b="1" u="sng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sz="7200" b="1" u="sng" dirty="0" smtClean="0">
                <a:solidFill>
                  <a:srgbClr val="FF0000"/>
                </a:solidFill>
              </a:rPr>
              <a:t>Омега-3 </a:t>
            </a:r>
            <a:r>
              <a:rPr lang="ru-RU" sz="7200" b="1" u="sng" dirty="0">
                <a:solidFill>
                  <a:srgbClr val="FF0000"/>
                </a:solidFill>
              </a:rPr>
              <a:t>ПНЖК НСП </a:t>
            </a:r>
            <a:r>
              <a:rPr lang="ru-RU" sz="7200" b="1" dirty="0"/>
              <a:t>– </a:t>
            </a:r>
            <a:r>
              <a:rPr lang="ru-RU" sz="7200" b="1" dirty="0" smtClean="0"/>
              <a:t> </a:t>
            </a:r>
            <a:r>
              <a:rPr lang="ru-RU" sz="7200" b="1" dirty="0"/>
              <a:t>входят в состав клеточных </a:t>
            </a:r>
            <a:r>
              <a:rPr lang="ru-RU" sz="7200" b="1" dirty="0" smtClean="0"/>
              <a:t>мембран </a:t>
            </a:r>
            <a:r>
              <a:rPr lang="ru-RU" sz="7200" b="1" dirty="0"/>
              <a:t>и поддерживают тонус сердечной мышцы. Снижают вязкость крови и агрегацию </a:t>
            </a:r>
            <a:r>
              <a:rPr lang="ru-RU" sz="7200" b="1" dirty="0" smtClean="0"/>
              <a:t>тромбоцитов</a:t>
            </a:r>
            <a:r>
              <a:rPr lang="ru-RU" sz="7200" b="1" dirty="0"/>
              <a:t>, </a:t>
            </a:r>
            <a:r>
              <a:rPr lang="ru-RU" sz="7200" b="1" dirty="0" smtClean="0"/>
              <a:t>улучшают </a:t>
            </a:r>
            <a:r>
              <a:rPr lang="ru-RU" sz="7200" b="1" dirty="0"/>
              <a:t>питание </a:t>
            </a:r>
            <a:r>
              <a:rPr lang="ru-RU" sz="7200" b="1" dirty="0" err="1"/>
              <a:t>кардиомиоцитов</a:t>
            </a:r>
            <a:r>
              <a:rPr lang="ru-RU" sz="7200" b="1" dirty="0"/>
              <a:t>, оказывают гипотензивное действие. Снижают синтез </a:t>
            </a:r>
            <a:r>
              <a:rPr lang="ru-RU" sz="7200" b="1" dirty="0" smtClean="0"/>
              <a:t>триглицеридов </a:t>
            </a:r>
            <a:r>
              <a:rPr lang="ru-RU" sz="7200" b="1" dirty="0"/>
              <a:t>и ЛПНП, регулируют жировой обмен и содержание холестерина в крови. Участвуют в образовании противовоспалительных простагландинов.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300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  <a:solidFill>
            <a:srgbClr val="99FF99"/>
          </a:solidFill>
        </p:spPr>
        <p:txBody>
          <a:bodyPr>
            <a:normAutofit fontScale="90000"/>
          </a:bodyPr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Показания </a:t>
            </a:r>
            <a:r>
              <a:rPr lang="ru-RU" sz="3600" dirty="0"/>
              <a:t>к применению программы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«</a:t>
            </a:r>
            <a:r>
              <a:rPr lang="ru-RU" sz="3600" dirty="0"/>
              <a:t>Здоровое сердце»: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5589240"/>
          </a:xfrm>
          <a:solidFill>
            <a:srgbClr val="99FF99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 smtClean="0"/>
              <a:t>1.ИБС </a:t>
            </a:r>
            <a:r>
              <a:rPr lang="ru-RU" sz="2000" b="1" dirty="0"/>
              <a:t>(желателен дополнительный прием 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α-</a:t>
            </a:r>
            <a:r>
              <a:rPr lang="ru-RU" sz="2400" b="1" dirty="0" err="1">
                <a:solidFill>
                  <a:schemeClr val="accent3">
                    <a:lumMod val="75000"/>
                  </a:schemeClr>
                </a:solidFill>
              </a:rPr>
              <a:t>липоевой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 кислоты</a:t>
            </a:r>
            <a:r>
              <a:rPr lang="ru-RU" sz="2000" b="1" dirty="0"/>
              <a:t>), </a:t>
            </a:r>
          </a:p>
          <a:p>
            <a:pPr marL="0" indent="0">
              <a:buNone/>
            </a:pPr>
            <a:r>
              <a:rPr lang="ru-RU" sz="2000" b="1" dirty="0" smtClean="0"/>
              <a:t>2.СН </a:t>
            </a:r>
            <a:r>
              <a:rPr lang="ru-RU" sz="2000" b="1" dirty="0"/>
              <a:t>(желателен дополнительный прием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 L-карнитина</a:t>
            </a:r>
            <a:r>
              <a:rPr lang="ru-RU" sz="2000" b="1" dirty="0"/>
              <a:t>),</a:t>
            </a:r>
          </a:p>
          <a:p>
            <a:pPr marL="0" indent="0">
              <a:buNone/>
            </a:pPr>
            <a:r>
              <a:rPr lang="ru-RU" sz="2000" b="1" dirty="0" smtClean="0"/>
              <a:t>3.Прогрессирующий </a:t>
            </a:r>
            <a:r>
              <a:rPr lang="ru-RU" sz="2000" b="1" dirty="0"/>
              <a:t>атеросклероз коронарных артерий (дополняем </a:t>
            </a:r>
            <a:r>
              <a:rPr lang="ru-RU" sz="2000" b="1" dirty="0" smtClean="0"/>
              <a:t>антиоксидантами </a:t>
            </a:r>
            <a:r>
              <a:rPr lang="ru-RU" sz="2000" b="1" dirty="0"/>
              <a:t>– </a:t>
            </a: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</a:rPr>
              <a:t>Вит. 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С НСП и </a:t>
            </a: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</a:rPr>
              <a:t>Вит. 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Е, </a:t>
            </a:r>
            <a:r>
              <a:rPr lang="ru-RU" sz="2000" b="1" dirty="0"/>
              <a:t>или подключаем программу 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"Здоровые сосуды"</a:t>
            </a:r>
            <a:r>
              <a:rPr lang="ru-RU" sz="2000" b="1" dirty="0"/>
              <a:t>),</a:t>
            </a:r>
          </a:p>
          <a:p>
            <a:pPr marL="0" indent="0">
              <a:buNone/>
            </a:pPr>
            <a:r>
              <a:rPr lang="ru-RU" sz="2000" b="1" dirty="0" smtClean="0"/>
              <a:t>4.Состояние </a:t>
            </a:r>
            <a:r>
              <a:rPr lang="ru-RU" sz="2000" b="1" dirty="0"/>
              <a:t>после перенесенного острого </a:t>
            </a:r>
            <a:r>
              <a:rPr lang="ru-RU" sz="2000" b="1" dirty="0" smtClean="0"/>
              <a:t>ИМ </a:t>
            </a:r>
            <a:r>
              <a:rPr lang="ru-RU" sz="2000" b="1" dirty="0"/>
              <a:t>(рекомендуем </a:t>
            </a:r>
            <a:r>
              <a:rPr lang="ru-RU" sz="2000" b="1" dirty="0" smtClean="0"/>
              <a:t> </a:t>
            </a:r>
            <a:r>
              <a:rPr lang="ru-RU" sz="2000" b="1" dirty="0"/>
              <a:t>продукты, улучшающие кровоток 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– Гинкго/Готу Кола, Чеснок, </a:t>
            </a:r>
            <a:r>
              <a:rPr lang="ru-RU" sz="2400" b="1" dirty="0" err="1">
                <a:solidFill>
                  <a:schemeClr val="accent3">
                    <a:lumMod val="75000"/>
                  </a:schemeClr>
                </a:solidFill>
              </a:rPr>
              <a:t>Моринда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, а также </a:t>
            </a: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</a:rPr>
              <a:t>продукты с L-карнитином),</a:t>
            </a:r>
            <a:endParaRPr lang="ru-RU" sz="2400" b="1" dirty="0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ru-RU" sz="2000" b="1" dirty="0" smtClean="0"/>
              <a:t>5.Сердечные </a:t>
            </a:r>
            <a:r>
              <a:rPr lang="ru-RU" sz="2000" b="1" dirty="0"/>
              <a:t>аритмии (дополняем назначением 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Магния </a:t>
            </a:r>
            <a:r>
              <a:rPr lang="ru-RU" sz="2400" b="1" dirty="0" err="1">
                <a:solidFill>
                  <a:schemeClr val="accent3">
                    <a:lumMod val="75000"/>
                  </a:schemeClr>
                </a:solidFill>
              </a:rPr>
              <a:t>Хелата</a:t>
            </a:r>
            <a:r>
              <a:rPr lang="ru-RU" sz="2000" b="1" dirty="0"/>
              <a:t>, а также продуктами-источниками </a:t>
            </a:r>
            <a:r>
              <a:rPr lang="ru-RU" sz="2000" b="1" dirty="0" smtClean="0"/>
              <a:t>холина </a:t>
            </a:r>
            <a:r>
              <a:rPr lang="ru-RU" sz="2000" b="1" dirty="0"/>
              <a:t>– Лив Гард), </a:t>
            </a:r>
          </a:p>
          <a:p>
            <a:pPr marL="0" indent="0">
              <a:buNone/>
            </a:pPr>
            <a:r>
              <a:rPr lang="ru-RU" sz="2000" b="1" dirty="0" smtClean="0"/>
              <a:t>6.ГБ (дополнительно  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Би Пи-Си, Си Си-Эй, Магний </a:t>
            </a:r>
            <a:r>
              <a:rPr lang="ru-RU" sz="2400" b="1" dirty="0" err="1">
                <a:solidFill>
                  <a:schemeClr val="accent3">
                    <a:lumMod val="75000"/>
                  </a:schemeClr>
                </a:solidFill>
              </a:rPr>
              <a:t>Хелат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, Готу Кола, Чеснок, </a:t>
            </a: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</a:rPr>
              <a:t>продукты с L-карнитином, </a:t>
            </a:r>
            <a:r>
              <a:rPr lang="ru-RU" sz="2000" b="1" dirty="0"/>
              <a:t>которые оказывают выраженное гипотензивное действие).</a:t>
            </a:r>
          </a:p>
          <a:p>
            <a:pPr marL="0" indent="0">
              <a:buNone/>
            </a:pPr>
            <a:r>
              <a:rPr lang="ru-RU" sz="2000" b="1" dirty="0" smtClean="0"/>
              <a:t>Наличие ССЗ </a:t>
            </a:r>
            <a:r>
              <a:rPr lang="ru-RU" sz="2000" b="1" dirty="0"/>
              <a:t>– серьёзное испытание </a:t>
            </a:r>
            <a:r>
              <a:rPr lang="ru-RU" sz="2000" b="1" dirty="0" smtClean="0"/>
              <a:t>. Применение  продукции NSP, следование </a:t>
            </a:r>
            <a:r>
              <a:rPr lang="ru-RU" sz="2000" b="1" dirty="0"/>
              <a:t>данным </a:t>
            </a:r>
            <a:r>
              <a:rPr lang="ru-RU" sz="2000" b="1" dirty="0" smtClean="0"/>
              <a:t>рекомендациям </a:t>
            </a:r>
            <a:r>
              <a:rPr lang="ru-RU" sz="2000" b="1" dirty="0"/>
              <a:t>окажут существенную поддержку </a:t>
            </a:r>
            <a:r>
              <a:rPr lang="ru-RU" sz="2000" b="1" dirty="0" smtClean="0"/>
              <a:t> сердцу.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27957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5122" name="Содержимое 2"/>
          <p:cNvSpPr>
            <a:spLocks noGrp="1"/>
          </p:cNvSpPr>
          <p:nvPr>
            <p:ph idx="1"/>
          </p:nvPr>
        </p:nvSpPr>
        <p:spPr>
          <a:xfrm>
            <a:off x="457200" y="4098925"/>
            <a:ext cx="8229600" cy="1778000"/>
          </a:xfrm>
        </p:spPr>
        <p:txBody>
          <a:bodyPr>
            <a:normAutofit lnSpcReduction="10000"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ru-RU" altLang="ru-RU" sz="2800" smtClean="0"/>
              <a:t>Эти три составляющие наиболее тесным образом связаны друг с другом, и поэтому такая программа, как «Фитнес» просто не могла рано или поздно не появиться в нашей компании!</a:t>
            </a:r>
          </a:p>
        </p:txBody>
      </p:sp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163" y="452438"/>
            <a:ext cx="5546725" cy="364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826552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altLang="ru-RU" b="1" kern="0" dirty="0">
                <a:solidFill>
                  <a:srgbClr val="76BD22"/>
                </a:solidFill>
                <a:latin typeface="StudioScriptCTT" pitchFamily="2" charset="0"/>
              </a:rPr>
              <a:t>Фитнес I (Спортивное тело) </a:t>
            </a:r>
          </a:p>
        </p:txBody>
      </p:sp>
      <p:pic>
        <p:nvPicPr>
          <p:cNvPr id="717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76463" y="1657350"/>
            <a:ext cx="5416550" cy="3284538"/>
          </a:xfrm>
          <a:noFill/>
        </p:spPr>
      </p:pic>
    </p:spTree>
    <p:extLst>
      <p:ext uri="{BB962C8B-B14F-4D97-AF65-F5344CB8AC3E}">
        <p14:creationId xmlns:p14="http://schemas.microsoft.com/office/powerpoint/2010/main" val="280177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856984" cy="5746650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ru-RU" sz="2800" b="1" dirty="0" smtClean="0"/>
              <a:t> В «Фитнес I» вошли следующие продукты:</a:t>
            </a:r>
            <a:br>
              <a:rPr lang="ru-RU" sz="2800" b="1" dirty="0" smtClean="0"/>
            </a:br>
            <a:r>
              <a:rPr lang="ru-RU" sz="2800" b="1" dirty="0" err="1" smtClean="0">
                <a:solidFill>
                  <a:srgbClr val="76BD22"/>
                </a:solidFill>
              </a:rPr>
              <a:t>Нутри</a:t>
            </a:r>
            <a:r>
              <a:rPr lang="ru-RU" sz="2800" b="1" dirty="0" smtClean="0">
                <a:solidFill>
                  <a:srgbClr val="76BD22"/>
                </a:solidFill>
              </a:rPr>
              <a:t> Берн</a:t>
            </a:r>
            <a:r>
              <a:rPr lang="ru-RU" sz="2800" dirty="0" smtClean="0"/>
              <a:t> - включает </a:t>
            </a:r>
            <a:r>
              <a:rPr lang="ru-RU" sz="2800" b="1" dirty="0" smtClean="0"/>
              <a:t>смесь концентрата и </a:t>
            </a:r>
            <a:r>
              <a:rPr lang="ru-RU" sz="2800" b="1" dirty="0" err="1" smtClean="0"/>
              <a:t>изолята</a:t>
            </a:r>
            <a:r>
              <a:rPr lang="ru-RU" sz="2800" b="1" dirty="0" smtClean="0"/>
              <a:t> белков молочной сыворотки, </a:t>
            </a:r>
            <a:r>
              <a:rPr lang="ru-RU" sz="2800" dirty="0" smtClean="0"/>
              <a:t>которые по содержанию незаменимых аминокислот приближаются к идеальному белку и легко усваиваются в ЖКТ. </a:t>
            </a:r>
            <a:br>
              <a:rPr lang="ru-RU" sz="2800" dirty="0" smtClean="0"/>
            </a:br>
            <a:r>
              <a:rPr lang="ru-RU" sz="2800" dirty="0" smtClean="0"/>
              <a:t>В состав продукта также входит </a:t>
            </a:r>
            <a:r>
              <a:rPr lang="ru-RU" sz="2800" b="1" dirty="0" smtClean="0"/>
              <a:t>комплекс растений, способствующих снижению веса</a:t>
            </a:r>
            <a:r>
              <a:rPr lang="ru-RU" sz="2800" dirty="0" smtClean="0"/>
              <a:t>: гарциния, </a:t>
            </a:r>
            <a:r>
              <a:rPr lang="ru-RU" sz="2800" dirty="0" err="1" smtClean="0"/>
              <a:t>джимнема</a:t>
            </a:r>
            <a:r>
              <a:rPr lang="ru-RU" sz="2800" dirty="0" smtClean="0"/>
              <a:t>, </a:t>
            </a:r>
            <a:r>
              <a:rPr lang="ru-RU" sz="2800" dirty="0" err="1" smtClean="0"/>
              <a:t>родиола</a:t>
            </a:r>
            <a:r>
              <a:rPr lang="ru-RU" sz="2800" dirty="0" smtClean="0"/>
              <a:t> розовая, элеутерококк, </a:t>
            </a:r>
            <a:r>
              <a:rPr lang="ru-RU" sz="2800" b="1" dirty="0" smtClean="0"/>
              <a:t>а хелатная форма хрома обеспечивает утилизацию глюкозы </a:t>
            </a:r>
            <a:r>
              <a:rPr lang="ru-RU" sz="2800" dirty="0" smtClean="0"/>
              <a:t>и способствует накоплению гликогена. </a:t>
            </a:r>
            <a:br>
              <a:rPr lang="ru-RU" sz="2800" dirty="0" smtClean="0"/>
            </a:br>
            <a:r>
              <a:rPr lang="ru-RU" sz="2800" dirty="0" smtClean="0"/>
              <a:t>Этот белковый коктейль </a:t>
            </a:r>
            <a:r>
              <a:rPr lang="ru-RU" sz="2800" b="1" dirty="0" smtClean="0"/>
              <a:t>укрепляет иммунную и антиоксидантную защиту, увеличивает работоспособность, снижает утомляемость при физической нагрузке, нормализует уровень сахара в крови.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56579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533400" y="457200"/>
            <a:ext cx="7886700" cy="54102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ефицит 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витамина 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питании ведет к нарушению сумеречного зрения – «куриной слепоте», регулирует рост и дифференцировку клеток – регенерацию и обновление клеток сетчатки и других тканей глаза.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Витамин С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предотвращает возрастное развитие катаракты и снижает риск развития глаукомы, укрепляет стенки кровеносных сосудов, снижает ломкость капилляров, замедляет развитие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ВДС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предохраняет зрительный пигмент родопсин от разрушения.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Витамин Е (комплекс токоферолов и </a:t>
            </a:r>
            <a:r>
              <a:rPr lang="ru-RU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токотриенолов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является одним из важнейших антиоксидантов, который защищает липиды клеточных мембран от свободных радикалов, предотвращая перекисное окисление липидов и разрушение витамина А.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78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57212"/>
            <a:ext cx="8892480" cy="5392067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ru-RU" sz="2800" b="1" dirty="0" err="1" smtClean="0">
                <a:solidFill>
                  <a:srgbClr val="76BD22"/>
                </a:solidFill>
              </a:rPr>
              <a:t>Пептовит</a:t>
            </a:r>
            <a:r>
              <a:rPr lang="ru-RU" sz="2800" b="1" dirty="0" smtClean="0">
                <a:solidFill>
                  <a:srgbClr val="76BD22"/>
                </a:solidFill>
              </a:rPr>
              <a:t> с L-карнитином и магнием </a:t>
            </a:r>
            <a:r>
              <a:rPr lang="ru-RU" sz="2800" dirty="0" smtClean="0"/>
              <a:t>– представляет собой </a:t>
            </a:r>
            <a:r>
              <a:rPr lang="ru-RU" sz="2800" b="1" dirty="0" err="1" smtClean="0"/>
              <a:t>гидролизат</a:t>
            </a:r>
            <a:r>
              <a:rPr lang="ru-RU" sz="2800" b="1" dirty="0" smtClean="0"/>
              <a:t> белка молочной сыворотки</a:t>
            </a:r>
            <a:r>
              <a:rPr lang="ru-RU" sz="2800" dirty="0" smtClean="0"/>
              <a:t>, которая является ценным источником белка.</a:t>
            </a:r>
            <a:br>
              <a:rPr lang="ru-RU" sz="2800" dirty="0" smtClean="0"/>
            </a:br>
            <a:r>
              <a:rPr lang="ru-RU" sz="2800" dirty="0" smtClean="0"/>
              <a:t> Белки молочной сыворотки отличаются оптимальным набором аминокислот, необходимых для </a:t>
            </a:r>
            <a:r>
              <a:rPr lang="ru-RU" sz="2800" b="1" dirty="0" smtClean="0"/>
              <a:t>синтеза тканевых белков, а также играют важную роль в обеспечении функций эндокринных желез, кроветворения, нервной системы</a:t>
            </a:r>
            <a:r>
              <a:rPr lang="ru-RU" sz="2800" dirty="0" smtClean="0"/>
              <a:t>. </a:t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err="1" smtClean="0"/>
              <a:t>Гидролизат</a:t>
            </a:r>
            <a:r>
              <a:rPr lang="ru-RU" sz="2800" dirty="0" smtClean="0"/>
              <a:t> обогащен 7 незаменимыми аминокислотами: </a:t>
            </a:r>
            <a:r>
              <a:rPr lang="ru-RU" sz="2800" b="1" dirty="0" err="1" smtClean="0"/>
              <a:t>валином</a:t>
            </a:r>
            <a:r>
              <a:rPr lang="ru-RU" sz="2800" b="1" dirty="0" smtClean="0"/>
              <a:t>, лейцином, лизином, изолейцином, метионином, </a:t>
            </a:r>
            <a:r>
              <a:rPr lang="ru-RU" sz="2800" b="1" dirty="0" err="1" smtClean="0"/>
              <a:t>треонином</a:t>
            </a:r>
            <a:r>
              <a:rPr lang="ru-RU" sz="2800" b="1" dirty="0" smtClean="0"/>
              <a:t> и </a:t>
            </a:r>
            <a:r>
              <a:rPr lang="ru-RU" sz="2800" b="1" dirty="0" err="1" smtClean="0"/>
              <a:t>фенилаланином</a:t>
            </a:r>
            <a:r>
              <a:rPr lang="ru-RU" sz="2800" b="1" dirty="0" smtClean="0"/>
              <a:t>, а также содержит </a:t>
            </a:r>
            <a:r>
              <a:rPr lang="ru-RU" sz="2800" b="1" u="sng" dirty="0" smtClean="0"/>
              <a:t>магний</a:t>
            </a:r>
            <a:r>
              <a:rPr lang="ru-RU" sz="2800" b="1" dirty="0" smtClean="0"/>
              <a:t> для поддержки сердца и </a:t>
            </a:r>
            <a:r>
              <a:rPr lang="ru-RU" sz="2800" b="1" u="sng" dirty="0" smtClean="0"/>
              <a:t>L-карнитин</a:t>
            </a:r>
            <a:r>
              <a:rPr lang="ru-RU" sz="2800" b="1" dirty="0" smtClean="0"/>
              <a:t> </a:t>
            </a:r>
            <a:r>
              <a:rPr lang="ru-RU" sz="2800" dirty="0" smtClean="0"/>
              <a:t>- великолепный источник энергии и эффективный </a:t>
            </a:r>
            <a:r>
              <a:rPr lang="ru-RU" sz="2800" dirty="0" err="1" smtClean="0"/>
              <a:t>жиросжигатель</a:t>
            </a:r>
            <a:r>
              <a:rPr lang="ru-RU" sz="2800" dirty="0" smtClean="0"/>
              <a:t>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48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84783"/>
            <a:ext cx="9036496" cy="3803179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ru-RU" sz="3200" b="1" dirty="0" err="1" smtClean="0">
                <a:solidFill>
                  <a:srgbClr val="76BD22"/>
                </a:solidFill>
              </a:rPr>
              <a:t>Солстик</a:t>
            </a:r>
            <a:r>
              <a:rPr lang="ru-RU" sz="3200" b="1" dirty="0" smtClean="0">
                <a:solidFill>
                  <a:srgbClr val="76BD22"/>
                </a:solidFill>
              </a:rPr>
              <a:t> </a:t>
            </a:r>
            <a:r>
              <a:rPr lang="ru-RU" sz="3200" b="1" dirty="0" err="1" smtClean="0">
                <a:solidFill>
                  <a:srgbClr val="76BD22"/>
                </a:solidFill>
              </a:rPr>
              <a:t>Энерджи</a:t>
            </a:r>
            <a:r>
              <a:rPr lang="ru-RU" sz="3200" b="1" dirty="0" smtClean="0">
                <a:solidFill>
                  <a:srgbClr val="76BD22"/>
                </a:solidFill>
              </a:rPr>
              <a:t> </a:t>
            </a:r>
            <a:r>
              <a:rPr lang="ru-RU" sz="3200" dirty="0" smtClean="0"/>
              <a:t>– </a:t>
            </a:r>
            <a:r>
              <a:rPr lang="ru-RU" sz="2800" dirty="0" smtClean="0"/>
              <a:t>этот уникальный продукт </a:t>
            </a:r>
            <a:r>
              <a:rPr lang="ru-RU" sz="2800" b="1" dirty="0" smtClean="0"/>
              <a:t>повышает жизненный тонус, умственную и физическую работоспособность, стимулирует работу мозга, память и концентрацию внимания, </a:t>
            </a:r>
            <a:r>
              <a:rPr lang="ru-RU" sz="2800" dirty="0" smtClean="0"/>
              <a:t>тонизирует на длительное время и не оказывает побочных действий. Он притупляет чувство голода, стимулирует физическую активность.</a:t>
            </a:r>
            <a:br>
              <a:rPr lang="ru-RU" sz="2800" dirty="0" smtClean="0"/>
            </a:br>
            <a:r>
              <a:rPr lang="ru-RU" sz="2800" dirty="0" smtClean="0"/>
              <a:t> </a:t>
            </a:r>
            <a:r>
              <a:rPr lang="ru-RU" sz="2800" dirty="0"/>
              <a:t>В него вошли витамины группы В, </a:t>
            </a:r>
            <a:r>
              <a:rPr lang="ru-RU" sz="2800" dirty="0" err="1"/>
              <a:t>гуарана</a:t>
            </a:r>
            <a:r>
              <a:rPr lang="ru-RU" sz="2800" dirty="0"/>
              <a:t>, женьшень и природные антиоксиданты.</a:t>
            </a:r>
            <a:br>
              <a:rPr lang="ru-RU" sz="2800" dirty="0"/>
            </a:br>
            <a:r>
              <a:rPr lang="ru-RU" sz="3200" b="1" dirty="0" err="1">
                <a:solidFill>
                  <a:srgbClr val="76BD22"/>
                </a:solidFill>
              </a:rPr>
              <a:t>СмартМил</a:t>
            </a:r>
            <a:r>
              <a:rPr lang="ru-RU" sz="3200" b="1" dirty="0">
                <a:solidFill>
                  <a:srgbClr val="76BD22"/>
                </a:solidFill>
              </a:rPr>
              <a:t> </a:t>
            </a:r>
            <a:r>
              <a:rPr lang="ru-RU" sz="2800" dirty="0"/>
              <a:t>– еще один </a:t>
            </a:r>
            <a:r>
              <a:rPr lang="ru-RU" sz="2800" b="1" dirty="0"/>
              <a:t>питательный белковый коктейль с богатейшим витаминно-минеральным комплексом </a:t>
            </a:r>
            <a:r>
              <a:rPr lang="ru-RU" sz="2800" dirty="0"/>
              <a:t>– 11 витаминов, 10 микроэлементов и биотин! Это – низкокалорийный продукт (всего 130 </a:t>
            </a:r>
            <a:r>
              <a:rPr lang="ru-RU" sz="2800" dirty="0" err="1"/>
              <a:t>кКал</a:t>
            </a:r>
            <a:r>
              <a:rPr lang="ru-RU" sz="2800" dirty="0"/>
              <a:t> на порцию), повышает работоспособность и способствует выработке энергии. </a:t>
            </a:r>
            <a:r>
              <a:rPr lang="ru-RU" sz="2800" b="1" dirty="0"/>
              <a:t>Прекрасно подходит для коррекции массы тела.</a:t>
            </a:r>
            <a:br>
              <a:rPr lang="ru-RU" sz="2800" b="1" dirty="0"/>
            </a:b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80882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8512"/>
          </a:xfrm>
        </p:spPr>
        <p:txBody>
          <a:bodyPr/>
          <a:lstStyle/>
          <a:p>
            <a:pPr>
              <a:defRPr/>
            </a:pPr>
            <a:r>
              <a:rPr lang="ru-RU" altLang="ru-RU" b="1" kern="0" dirty="0" smtClean="0">
                <a:solidFill>
                  <a:srgbClr val="76BD22"/>
                </a:solidFill>
                <a:latin typeface="StudioScriptCTT" pitchFamily="2" charset="0"/>
              </a:rPr>
              <a:t>Фитнес</a:t>
            </a:r>
            <a:r>
              <a:rPr lang="en-US" altLang="ru-RU" b="1" kern="0" dirty="0" smtClean="0">
                <a:solidFill>
                  <a:srgbClr val="76BD22"/>
                </a:solidFill>
                <a:latin typeface="StudioScriptCTT" pitchFamily="2" charset="0"/>
              </a:rPr>
              <a:t> I – c</a:t>
            </a:r>
            <a:r>
              <a:rPr lang="ru-RU" altLang="ru-RU" b="1" kern="0" dirty="0" err="1" smtClean="0">
                <a:solidFill>
                  <a:srgbClr val="76BD22"/>
                </a:solidFill>
                <a:latin typeface="StudioScriptCTT" pitchFamily="2" charset="0"/>
              </a:rPr>
              <a:t>хема</a:t>
            </a:r>
            <a:r>
              <a:rPr lang="ru-RU" altLang="ru-RU" b="1" kern="0" dirty="0" smtClean="0">
                <a:solidFill>
                  <a:srgbClr val="76BD22"/>
                </a:solidFill>
                <a:latin typeface="StudioScriptCTT" pitchFamily="2" charset="0"/>
              </a:rPr>
              <a:t> применения</a:t>
            </a:r>
            <a:endParaRPr lang="ru-RU" altLang="ru-RU" b="1" kern="0" dirty="0">
              <a:solidFill>
                <a:srgbClr val="76BD22"/>
              </a:solidFill>
              <a:latin typeface="StudioScriptCTT" pitchFamily="2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/>
          </p:nvPr>
        </p:nvGraphicFramePr>
        <p:xfrm>
          <a:off x="557213" y="1212850"/>
          <a:ext cx="7900987" cy="3470148"/>
        </p:xfrm>
        <a:graphic>
          <a:graphicData uri="http://schemas.openxmlformats.org/drawingml/2006/table">
            <a:tbl>
              <a:tblPr/>
              <a:tblGrid>
                <a:gridCol w="22619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390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54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latin typeface="+mj-lt"/>
                          <a:ea typeface="Calibri"/>
                          <a:cs typeface="Times New Roman"/>
                        </a:rPr>
                        <a:t>Продукт</a:t>
                      </a:r>
                      <a:endParaRPr lang="ru-RU" sz="18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latin typeface="+mj-lt"/>
                          <a:ea typeface="Calibri"/>
                          <a:cs typeface="Times New Roman"/>
                        </a:rPr>
                        <a:t>Рекомендации</a:t>
                      </a:r>
                      <a:endParaRPr lang="ru-RU" sz="18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08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err="1">
                          <a:latin typeface="+mj-lt"/>
                          <a:ea typeface="Calibri"/>
                          <a:cs typeface="Times New Roman"/>
                        </a:rPr>
                        <a:t>Нутри</a:t>
                      </a:r>
                      <a:r>
                        <a:rPr lang="ru-RU" sz="1800" dirty="0">
                          <a:latin typeface="+mj-lt"/>
                          <a:ea typeface="Calibri"/>
                          <a:cs typeface="Times New Roman"/>
                        </a:rPr>
                        <a:t> Берн*</a:t>
                      </a:r>
                    </a:p>
                  </a:txBody>
                  <a:tcPr marL="68581" marR="68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latin typeface="+mj-lt"/>
                          <a:ea typeface="Calibri"/>
                          <a:cs typeface="Times New Roman"/>
                        </a:rPr>
                        <a:t>Принимать по 1 мерной ложке, предварительно растворив в стакане воды или сока, 1 раз в день. </a:t>
                      </a:r>
                    </a:p>
                  </a:txBody>
                  <a:tcPr marL="68581" marR="68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62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err="1">
                          <a:latin typeface="+mj-lt"/>
                          <a:ea typeface="Calibri"/>
                          <a:cs typeface="Times New Roman"/>
                        </a:rPr>
                        <a:t>СмартМил</a:t>
                      </a:r>
                      <a:r>
                        <a:rPr lang="ru-RU" sz="1800" dirty="0">
                          <a:latin typeface="+mj-lt"/>
                          <a:ea typeface="Calibri"/>
                          <a:cs typeface="Times New Roman"/>
                        </a:rPr>
                        <a:t>*</a:t>
                      </a:r>
                    </a:p>
                  </a:txBody>
                  <a:tcPr marL="68581" marR="68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latin typeface="+mj-lt"/>
                          <a:ea typeface="Calibri"/>
                          <a:cs typeface="Times New Roman"/>
                        </a:rPr>
                        <a:t>Приготовить напиток, растворив 2 мерные ложки в 200-250 мл воды или молока, затем хорошо размешать. Взрослым принимать в любое время 1 раз в день.</a:t>
                      </a:r>
                    </a:p>
                  </a:txBody>
                  <a:tcPr marL="68581" marR="68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08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err="1">
                          <a:latin typeface="+mj-lt"/>
                          <a:ea typeface="Calibri"/>
                          <a:cs typeface="Times New Roman"/>
                        </a:rPr>
                        <a:t>Пептовит</a:t>
                      </a:r>
                      <a:r>
                        <a:rPr lang="ru-RU" sz="1800" dirty="0">
                          <a:latin typeface="+mj-lt"/>
                          <a:ea typeface="Calibri"/>
                          <a:cs typeface="Times New Roman"/>
                        </a:rPr>
                        <a:t> с </a:t>
                      </a:r>
                      <a:r>
                        <a:rPr lang="en-US" sz="1800" dirty="0" smtClean="0">
                          <a:latin typeface="+mj-lt"/>
                          <a:ea typeface="Calibri"/>
                          <a:cs typeface="Times New Roman"/>
                        </a:rPr>
                        <a:t>L</a:t>
                      </a:r>
                      <a:r>
                        <a:rPr lang="ru-RU" sz="1800" dirty="0" smtClean="0">
                          <a:latin typeface="+mj-lt"/>
                          <a:ea typeface="Calibri"/>
                          <a:cs typeface="Times New Roman"/>
                        </a:rPr>
                        <a:t>-карнитином </a:t>
                      </a:r>
                      <a:r>
                        <a:rPr lang="ru-RU" sz="1800" dirty="0">
                          <a:latin typeface="+mj-lt"/>
                          <a:ea typeface="Calibri"/>
                          <a:cs typeface="Times New Roman"/>
                        </a:rPr>
                        <a:t>и магнием</a:t>
                      </a:r>
                    </a:p>
                  </a:txBody>
                  <a:tcPr marL="68581" marR="68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latin typeface="+mj-lt"/>
                          <a:ea typeface="Calibri"/>
                          <a:cs typeface="Times New Roman"/>
                        </a:rPr>
                        <a:t>По 2 таблетки 3 раза в день во время еды – </a:t>
                      </a:r>
                      <a:r>
                        <a:rPr lang="ru-RU" sz="1800" dirty="0">
                          <a:solidFill>
                            <a:srgbClr val="0D0D0D"/>
                          </a:solidFill>
                          <a:latin typeface="+mj-lt"/>
                          <a:ea typeface="Calibri"/>
                          <a:cs typeface="Times New Roman"/>
                        </a:rPr>
                        <a:t>принимать в дни занятия спортом</a:t>
                      </a:r>
                      <a:endParaRPr lang="ru-RU" sz="18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08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latin typeface="+mj-lt"/>
                          <a:ea typeface="Calibri"/>
                          <a:cs typeface="Times New Roman"/>
                        </a:rPr>
                        <a:t>Солстик Энерджи</a:t>
                      </a:r>
                    </a:p>
                  </a:txBody>
                  <a:tcPr marL="68581" marR="68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latin typeface="+mj-lt"/>
                          <a:ea typeface="Calibri"/>
                          <a:cs typeface="Times New Roman"/>
                        </a:rPr>
                        <a:t>Приготовить напиток, растворив 1 пакетик в 0,5 литра воды, принимать перед тренировкой.</a:t>
                      </a:r>
                    </a:p>
                  </a:txBody>
                  <a:tcPr marL="68581" marR="68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287" name="TextBox 4"/>
          <p:cNvSpPr txBox="1">
            <a:spLocks noChangeArrowheads="1"/>
          </p:cNvSpPr>
          <p:nvPr/>
        </p:nvSpPr>
        <p:spPr bwMode="auto">
          <a:xfrm>
            <a:off x="107504" y="4781128"/>
            <a:ext cx="8928991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b="1" dirty="0" smtClean="0"/>
              <a:t>Если  </a:t>
            </a:r>
            <a:r>
              <a:rPr lang="ru-RU" altLang="ru-RU" b="1" dirty="0"/>
              <a:t>задача – снизить вес, </a:t>
            </a:r>
            <a:r>
              <a:rPr lang="ru-RU" altLang="ru-RU" b="1" dirty="0" smtClean="0"/>
              <a:t>принимайте </a:t>
            </a:r>
            <a:r>
              <a:rPr lang="ru-RU" altLang="ru-RU" b="1" dirty="0"/>
              <a:t>продукты в качестве замены одного или двух приемов пищи с целью снижения общего </a:t>
            </a:r>
            <a:r>
              <a:rPr lang="ru-RU" altLang="ru-RU" b="1" dirty="0" err="1" smtClean="0"/>
              <a:t>калоража</a:t>
            </a:r>
            <a:r>
              <a:rPr lang="ru-RU" altLang="ru-RU" b="1" dirty="0" smtClean="0"/>
              <a:t> </a:t>
            </a:r>
            <a:r>
              <a:rPr lang="ru-RU" altLang="ru-RU" b="1" dirty="0"/>
              <a:t>и увеличения скорости </a:t>
            </a:r>
            <a:r>
              <a:rPr lang="ru-RU" altLang="ru-RU" b="1" dirty="0" smtClean="0"/>
              <a:t>метаболизма</a:t>
            </a:r>
            <a:r>
              <a:rPr lang="ru-RU" altLang="ru-RU" b="1" dirty="0"/>
              <a:t>. После тренировки в течение </a:t>
            </a:r>
            <a:r>
              <a:rPr lang="ru-RU" altLang="ru-RU" b="1" dirty="0" smtClean="0"/>
              <a:t>2 </a:t>
            </a:r>
            <a:r>
              <a:rPr lang="ru-RU" altLang="ru-RU" b="1" dirty="0"/>
              <a:t>часов удержитесь от приема пищи, особенно углеводной. </a:t>
            </a:r>
            <a:endParaRPr lang="ru-RU" altLang="ru-RU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b="1" dirty="0" smtClean="0"/>
              <a:t>Если </a:t>
            </a:r>
            <a:r>
              <a:rPr lang="ru-RU" altLang="ru-RU" b="1" dirty="0"/>
              <a:t>же Вы хотите нарастить мышечную массу, коктейли лучше пить после тренировки с целью скорейшего восстановления мышечной ткани и </a:t>
            </a:r>
            <a:r>
              <a:rPr lang="ru-RU" altLang="ru-RU" b="1" u="sng" dirty="0"/>
              <a:t>уменьшения вероятности катаболических процессов в ней после значительных нагрузок.</a:t>
            </a:r>
          </a:p>
        </p:txBody>
      </p:sp>
    </p:spTree>
    <p:extLst>
      <p:ext uri="{BB962C8B-B14F-4D97-AF65-F5344CB8AC3E}">
        <p14:creationId xmlns:p14="http://schemas.microsoft.com/office/powerpoint/2010/main" val="162207388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96875"/>
            <a:ext cx="8229600" cy="6344493"/>
          </a:xfrm>
        </p:spPr>
        <p:txBody>
          <a:bodyPr>
            <a:normAutofit/>
          </a:bodyPr>
          <a:lstStyle/>
          <a:p>
            <a:pPr algn="just">
              <a:buFont typeface="Arial" charset="0"/>
              <a:buNone/>
              <a:defRPr/>
            </a:pPr>
            <a:r>
              <a:rPr lang="ru-RU" sz="1950" b="1" dirty="0" smtClean="0"/>
              <a:t>                                         В набор Фитнес II вошли</a:t>
            </a:r>
            <a:r>
              <a:rPr lang="ru-RU" sz="1950" dirty="0" smtClean="0"/>
              <a:t>: </a:t>
            </a:r>
          </a:p>
          <a:p>
            <a:pPr algn="just">
              <a:buFont typeface="Arial" charset="0"/>
              <a:buNone/>
              <a:defRPr/>
            </a:pPr>
            <a:r>
              <a:rPr lang="ru-RU" sz="2000" b="1" dirty="0" err="1" smtClean="0">
                <a:solidFill>
                  <a:srgbClr val="76BD22"/>
                </a:solidFill>
              </a:rPr>
              <a:t>Пептовит</a:t>
            </a:r>
            <a:r>
              <a:rPr lang="ru-RU" sz="2000" b="1" dirty="0" smtClean="0">
                <a:solidFill>
                  <a:srgbClr val="76BD22"/>
                </a:solidFill>
              </a:rPr>
              <a:t> с </a:t>
            </a:r>
            <a:r>
              <a:rPr lang="en-US" sz="2000" b="1" dirty="0">
                <a:solidFill>
                  <a:srgbClr val="76BD22"/>
                </a:solidFill>
              </a:rPr>
              <a:t>L</a:t>
            </a:r>
            <a:r>
              <a:rPr lang="ru-RU" sz="2000" b="1" dirty="0" smtClean="0">
                <a:solidFill>
                  <a:srgbClr val="76BD22"/>
                </a:solidFill>
              </a:rPr>
              <a:t>-карнитином и магнием</a:t>
            </a:r>
            <a:r>
              <a:rPr lang="en-US" sz="2000" b="1" dirty="0" smtClean="0">
                <a:solidFill>
                  <a:srgbClr val="76BD22"/>
                </a:solidFill>
              </a:rPr>
              <a:t> </a:t>
            </a:r>
            <a:endParaRPr lang="ru-RU" sz="2000" b="1" dirty="0" smtClean="0">
              <a:solidFill>
                <a:srgbClr val="76BD22"/>
              </a:solidFill>
            </a:endParaRPr>
          </a:p>
          <a:p>
            <a:pPr algn="just">
              <a:buFont typeface="Arial" charset="0"/>
              <a:buNone/>
              <a:defRPr/>
            </a:pPr>
            <a:r>
              <a:rPr lang="ru-RU" sz="2000" b="1" dirty="0" err="1" smtClean="0">
                <a:solidFill>
                  <a:srgbClr val="76BD22"/>
                </a:solidFill>
              </a:rPr>
              <a:t>Солстик</a:t>
            </a:r>
            <a:r>
              <a:rPr lang="ru-RU" sz="2000" b="1" dirty="0" smtClean="0">
                <a:solidFill>
                  <a:srgbClr val="76BD22"/>
                </a:solidFill>
              </a:rPr>
              <a:t> </a:t>
            </a:r>
            <a:r>
              <a:rPr lang="ru-RU" sz="2000" b="1" dirty="0" err="1" smtClean="0">
                <a:solidFill>
                  <a:srgbClr val="76BD22"/>
                </a:solidFill>
              </a:rPr>
              <a:t>Энерджи</a:t>
            </a:r>
            <a:endParaRPr lang="ru-RU" sz="2000" b="1" dirty="0" smtClean="0">
              <a:solidFill>
                <a:srgbClr val="76BD22"/>
              </a:solidFill>
            </a:endParaRPr>
          </a:p>
          <a:p>
            <a:pPr marL="0" indent="0" algn="just">
              <a:buFont typeface="Arial" charset="0"/>
              <a:buNone/>
              <a:defRPr/>
            </a:pPr>
            <a:r>
              <a:rPr lang="ru-RU" sz="2000" b="1" dirty="0" err="1" smtClean="0">
                <a:solidFill>
                  <a:srgbClr val="76BD22"/>
                </a:solidFill>
              </a:rPr>
              <a:t>Супер</a:t>
            </a:r>
            <a:r>
              <a:rPr lang="ru-RU" sz="2000" b="1" dirty="0" smtClean="0">
                <a:solidFill>
                  <a:srgbClr val="76BD22"/>
                </a:solidFill>
              </a:rPr>
              <a:t> Комплекс</a:t>
            </a:r>
            <a:r>
              <a:rPr lang="en-US" sz="2000" b="1" dirty="0" smtClean="0">
                <a:solidFill>
                  <a:srgbClr val="76BD22"/>
                </a:solidFill>
              </a:rPr>
              <a:t> </a:t>
            </a:r>
            <a:r>
              <a:rPr lang="ru-RU" sz="2000" dirty="0" smtClean="0"/>
              <a:t>– </a:t>
            </a:r>
            <a:r>
              <a:rPr lang="ru-RU" sz="2000" b="1" dirty="0" smtClean="0"/>
              <a:t>содержит 12 витаминов, </a:t>
            </a:r>
            <a:r>
              <a:rPr lang="ru-RU" sz="2400" b="1" dirty="0" smtClean="0"/>
              <a:t>β</a:t>
            </a:r>
            <a:r>
              <a:rPr lang="ru-RU" sz="2000" b="1" dirty="0" smtClean="0"/>
              <a:t>-каротин и 12 наиболее важных биоэлементов, необходимых для нормальной работы организма. </a:t>
            </a:r>
          </a:p>
          <a:p>
            <a:pPr marL="0" indent="0" algn="just">
              <a:buFont typeface="Arial" charset="0"/>
              <a:buNone/>
              <a:defRPr/>
            </a:pPr>
            <a:r>
              <a:rPr lang="ru-RU" sz="2000" dirty="0" smtClean="0"/>
              <a:t>Витамины и биоэлементы находятся в </a:t>
            </a:r>
            <a:r>
              <a:rPr lang="ru-RU" sz="2000" dirty="0" err="1" smtClean="0"/>
              <a:t>легкоусваиваемой</a:t>
            </a:r>
            <a:r>
              <a:rPr lang="ru-RU" sz="2000" dirty="0" smtClean="0"/>
              <a:t> форме. Содержит цитрусовые </a:t>
            </a:r>
            <a:r>
              <a:rPr lang="ru-RU" sz="2000" dirty="0" err="1" smtClean="0"/>
              <a:t>биофлавоноиды</a:t>
            </a:r>
            <a:r>
              <a:rPr lang="ru-RU" sz="2000" dirty="0" smtClean="0"/>
              <a:t>, </a:t>
            </a:r>
            <a:r>
              <a:rPr lang="ru-RU" sz="2000" dirty="0" err="1" smtClean="0"/>
              <a:t>гесперидин</a:t>
            </a:r>
            <a:r>
              <a:rPr lang="ru-RU" sz="2000" dirty="0" smtClean="0"/>
              <a:t>, а также порошок брокколи, куркумы, свеклы, розмарина, томатов, моркови, капусты.</a:t>
            </a:r>
          </a:p>
          <a:p>
            <a:pPr marL="0" indent="0" algn="just">
              <a:buFont typeface="Arial" charset="0"/>
              <a:buNone/>
              <a:defRPr/>
            </a:pPr>
            <a:r>
              <a:rPr lang="ru-RU" sz="2000" b="1" dirty="0" err="1" smtClean="0">
                <a:solidFill>
                  <a:srgbClr val="76BD22"/>
                </a:solidFill>
              </a:rPr>
              <a:t>Солстик</a:t>
            </a:r>
            <a:r>
              <a:rPr lang="ru-RU" sz="2000" b="1" dirty="0" smtClean="0">
                <a:solidFill>
                  <a:srgbClr val="76BD22"/>
                </a:solidFill>
              </a:rPr>
              <a:t> </a:t>
            </a:r>
            <a:r>
              <a:rPr lang="ru-RU" sz="2000" b="1" dirty="0" err="1" smtClean="0">
                <a:solidFill>
                  <a:srgbClr val="76BD22"/>
                </a:solidFill>
              </a:rPr>
              <a:t>Ревайв</a:t>
            </a:r>
            <a:r>
              <a:rPr lang="ru-RU" sz="2000" dirty="0" smtClean="0"/>
              <a:t> </a:t>
            </a:r>
            <a:r>
              <a:rPr lang="en-US" sz="2000" dirty="0" smtClean="0"/>
              <a:t>- </a:t>
            </a:r>
            <a:r>
              <a:rPr lang="ru-RU" sz="2000" dirty="0" smtClean="0"/>
              <a:t>витамины и микроэлементы этой формулы обеспечивают </a:t>
            </a:r>
            <a:r>
              <a:rPr lang="ru-RU" sz="2000" dirty="0" err="1" smtClean="0"/>
              <a:t>антиоксидантную</a:t>
            </a:r>
            <a:r>
              <a:rPr lang="ru-RU" sz="2000" dirty="0" smtClean="0"/>
              <a:t> защиту в условиях повышенного потребления кислорода во время высокой физической нагрузки. Они также важны и в период восстановления после физической активности.</a:t>
            </a:r>
          </a:p>
          <a:p>
            <a:pPr marL="0" indent="0" algn="just">
              <a:buFont typeface="Arial" charset="0"/>
              <a:buNone/>
              <a:defRPr/>
            </a:pPr>
            <a:r>
              <a:rPr lang="ru-RU" sz="2000" dirty="0" smtClean="0"/>
              <a:t> </a:t>
            </a:r>
            <a:r>
              <a:rPr lang="ru-RU" sz="2000" b="1" dirty="0" smtClean="0"/>
              <a:t>Этот комплекс обеспечивает поддержку мышечной, хрящевой, костной тканей и суставов, повышает энергетический потенциал и выносливость. Благодаря входящей в его состав морской соли восстанавливает баланс электролитов в организме после физической нагрузки.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34188258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85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altLang="ru-RU" b="1" kern="0" dirty="0" smtClean="0">
                <a:solidFill>
                  <a:srgbClr val="76BD22"/>
                </a:solidFill>
                <a:latin typeface="StudioScriptCTT" pitchFamily="2" charset="0"/>
              </a:rPr>
              <a:t>Фитнес</a:t>
            </a:r>
            <a:r>
              <a:rPr lang="en-US" altLang="ru-RU" b="1" kern="0" dirty="0" smtClean="0">
                <a:solidFill>
                  <a:srgbClr val="76BD22"/>
                </a:solidFill>
                <a:latin typeface="StudioScriptCTT" pitchFamily="2" charset="0"/>
              </a:rPr>
              <a:t> II – c</a:t>
            </a:r>
            <a:r>
              <a:rPr lang="ru-RU" altLang="ru-RU" b="1" kern="0" dirty="0" err="1" smtClean="0">
                <a:solidFill>
                  <a:srgbClr val="76BD22"/>
                </a:solidFill>
                <a:latin typeface="StudioScriptCTT" pitchFamily="2" charset="0"/>
              </a:rPr>
              <a:t>хема</a:t>
            </a:r>
            <a:r>
              <a:rPr lang="ru-RU" altLang="ru-RU" b="1" kern="0" dirty="0" smtClean="0">
                <a:solidFill>
                  <a:srgbClr val="76BD22"/>
                </a:solidFill>
                <a:latin typeface="StudioScriptCTT" pitchFamily="2" charset="0"/>
              </a:rPr>
              <a:t> применения</a:t>
            </a:r>
            <a:endParaRPr lang="ru-RU" altLang="ru-RU" b="1" kern="0" dirty="0">
              <a:solidFill>
                <a:srgbClr val="76BD22"/>
              </a:solidFill>
              <a:latin typeface="StudioScriptCTT" pitchFamily="2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/>
          </p:nvPr>
        </p:nvGraphicFramePr>
        <p:xfrm>
          <a:off x="0" y="1268760"/>
          <a:ext cx="8964488" cy="5040559"/>
        </p:xfrm>
        <a:graphic>
          <a:graphicData uri="http://schemas.openxmlformats.org/drawingml/2006/table">
            <a:tbl>
              <a:tblPr/>
              <a:tblGrid>
                <a:gridCol w="2951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126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79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latin typeface="+mj-lt"/>
                          <a:ea typeface="Calibri"/>
                          <a:cs typeface="Times New Roman"/>
                        </a:rPr>
                        <a:t>Продукт</a:t>
                      </a:r>
                      <a:endParaRPr lang="ru-RU" sz="24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latin typeface="+mj-lt"/>
                          <a:ea typeface="Calibri"/>
                          <a:cs typeface="Times New Roman"/>
                        </a:rPr>
                        <a:t>Рекомендации</a:t>
                      </a:r>
                      <a:endParaRPr lang="ru-RU" sz="24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03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latin typeface="Calibri" pitchFamily="34" charset="0"/>
                          <a:ea typeface="Calibri"/>
                          <a:cs typeface="Times New Roman"/>
                        </a:rPr>
                        <a:t>Супер Комплекс</a:t>
                      </a:r>
                    </a:p>
                  </a:txBody>
                  <a:tcPr marL="68581" marR="68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latin typeface="Calibri" pitchFamily="34" charset="0"/>
                          <a:ea typeface="Calibri"/>
                          <a:cs typeface="Times New Roman"/>
                        </a:rPr>
                        <a:t>Принимать по 1 таблетке в день во время еды. </a:t>
                      </a:r>
                    </a:p>
                  </a:txBody>
                  <a:tcPr marL="68581" marR="68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407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err="1">
                          <a:latin typeface="Calibri" pitchFamily="34" charset="0"/>
                          <a:ea typeface="Calibri"/>
                          <a:cs typeface="Times New Roman"/>
                        </a:rPr>
                        <a:t>Пептовит</a:t>
                      </a:r>
                      <a:r>
                        <a:rPr lang="ru-RU" sz="2000" dirty="0">
                          <a:latin typeface="Calibri" pitchFamily="34" charset="0"/>
                          <a:ea typeface="Calibri"/>
                          <a:cs typeface="Times New Roman"/>
                        </a:rPr>
                        <a:t> с </a:t>
                      </a:r>
                      <a:r>
                        <a:rPr lang="en-US" sz="2000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L</a:t>
                      </a:r>
                      <a:r>
                        <a:rPr lang="ru-RU" sz="2000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-карнитином </a:t>
                      </a:r>
                      <a:r>
                        <a:rPr lang="ru-RU" sz="2000" dirty="0">
                          <a:latin typeface="Calibri" pitchFamily="34" charset="0"/>
                          <a:ea typeface="Calibri"/>
                          <a:cs typeface="Times New Roman"/>
                        </a:rPr>
                        <a:t>и магнием</a:t>
                      </a:r>
                    </a:p>
                  </a:txBody>
                  <a:tcPr marL="68581" marR="68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latin typeface="Calibri" pitchFamily="34" charset="0"/>
                          <a:ea typeface="Calibri"/>
                          <a:cs typeface="Times New Roman"/>
                        </a:rPr>
                        <a:t>По 2 таблетки 3 раза в день во время еды – </a:t>
                      </a:r>
                      <a:r>
                        <a:rPr lang="ru-RU" sz="2000">
                          <a:solidFill>
                            <a:srgbClr val="0D0D0D"/>
                          </a:solidFill>
                          <a:latin typeface="Calibri" pitchFamily="34" charset="0"/>
                          <a:ea typeface="Calibri"/>
                          <a:cs typeface="Times New Roman"/>
                        </a:rPr>
                        <a:t>принимать в дни занятия спортом</a:t>
                      </a:r>
                      <a:endParaRPr lang="ru-RU" sz="200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407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latin typeface="Calibri" pitchFamily="34" charset="0"/>
                          <a:ea typeface="Calibri"/>
                          <a:cs typeface="Times New Roman"/>
                        </a:rPr>
                        <a:t>Солстик Энерджи</a:t>
                      </a:r>
                    </a:p>
                  </a:txBody>
                  <a:tcPr marL="68581" marR="68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latin typeface="Calibri" pitchFamily="34" charset="0"/>
                          <a:ea typeface="Calibri"/>
                          <a:cs typeface="Times New Roman"/>
                        </a:rPr>
                        <a:t>Приготовить напиток, растворив 1 пакетик в 0,5 литра воды, принимать перед тренировкой.</a:t>
                      </a:r>
                    </a:p>
                  </a:txBody>
                  <a:tcPr marL="68581" marR="68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407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latin typeface="Calibri" pitchFamily="34" charset="0"/>
                          <a:ea typeface="Calibri"/>
                          <a:cs typeface="Times New Roman"/>
                        </a:rPr>
                        <a:t>Солстик Ревайв</a:t>
                      </a:r>
                    </a:p>
                  </a:txBody>
                  <a:tcPr marL="68581" marR="68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latin typeface="Calibri" pitchFamily="34" charset="0"/>
                          <a:ea typeface="Calibri"/>
                          <a:cs typeface="Times New Roman"/>
                        </a:rPr>
                        <a:t>Содержимое 1 пакетика растворить в 0,5 литра воды комнатной температуры. Принимать после тренировки.</a:t>
                      </a:r>
                    </a:p>
                  </a:txBody>
                  <a:tcPr marL="68581" marR="68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677870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altLang="ru-RU" b="1" kern="0" dirty="0" smtClean="0">
                <a:solidFill>
                  <a:srgbClr val="76BD22"/>
                </a:solidFill>
                <a:latin typeface="StudioScriptCTT" pitchFamily="2" charset="0"/>
              </a:rPr>
              <a:t>Программа коррекции веса</a:t>
            </a:r>
            <a:endParaRPr lang="ru-RU" altLang="ru-RU" b="1" kern="0" dirty="0">
              <a:solidFill>
                <a:srgbClr val="76BD22"/>
              </a:solidFill>
              <a:latin typeface="StudioScriptCTT" pitchFamily="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03325"/>
            <a:ext cx="8229600" cy="5033987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sz="3600" b="1" dirty="0" smtClean="0"/>
              <a:t>Несколько лет назад совместно с доктором </a:t>
            </a:r>
            <a:r>
              <a:rPr lang="ru-RU" sz="3600" b="1" dirty="0" err="1" smtClean="0"/>
              <a:t>Стейси</a:t>
            </a:r>
            <a:r>
              <a:rPr lang="ru-RU" sz="3600" b="1" dirty="0" smtClean="0"/>
              <a:t> Белл, которая является выдающимся специалистом в области питания,</a:t>
            </a:r>
            <a:r>
              <a:rPr lang="en-US" sz="3600" b="1" dirty="0" smtClean="0"/>
              <a:t> </a:t>
            </a:r>
            <a:r>
              <a:rPr lang="ru-RU" sz="3600" b="1" dirty="0" smtClean="0"/>
              <a:t>специалистами компании была разработана эффективная Программа Коррекции Веса с использованием продуктов </a:t>
            </a:r>
            <a:r>
              <a:rPr lang="en-US" sz="3600" b="1" dirty="0" smtClean="0"/>
              <a:t>NSP.</a:t>
            </a:r>
            <a:endParaRPr lang="ru-RU" sz="3600" b="1" dirty="0" smtClean="0"/>
          </a:p>
          <a:p>
            <a:pPr>
              <a:buFont typeface="Arial" panose="020B0604020202020204" pitchFamily="34" charset="0"/>
              <a:buNone/>
              <a:defRPr/>
            </a:pP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37179808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8675"/>
          </a:xfrm>
        </p:spPr>
        <p:txBody>
          <a:bodyPr/>
          <a:lstStyle/>
          <a:p>
            <a:pPr>
              <a:defRPr/>
            </a:pPr>
            <a:r>
              <a:rPr lang="ru-RU" altLang="ru-RU" sz="3600" b="1" kern="0" dirty="0" smtClean="0">
                <a:solidFill>
                  <a:srgbClr val="76BD22"/>
                </a:solidFill>
              </a:rPr>
              <a:t>Преимущества программы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196752"/>
            <a:ext cx="9036496" cy="5278015"/>
          </a:xfrm>
        </p:spPr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sz="2400" dirty="0" smtClean="0"/>
              <a:t>Программа дает реальную возможность наладить свой </a:t>
            </a:r>
            <a:r>
              <a:rPr lang="ru-RU" sz="2400" b="1" dirty="0" smtClean="0"/>
              <a:t>режим питания, приучить себя к регулярной физической активности, научиться составлять сбалансированный рацион продуктов питания, и, как результат снизить вес </a:t>
            </a:r>
            <a:r>
              <a:rPr lang="ru-RU" sz="2400" dirty="0" smtClean="0"/>
              <a:t>– и все это без постоянного ощущения голода.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sz="2400" dirty="0" smtClean="0"/>
              <a:t> В качестве инструментов для работы с лишним весом она предлагает:</a:t>
            </a:r>
          </a:p>
          <a:p>
            <a:pPr marL="514350" indent="-514350">
              <a:buFont typeface="Arial" panose="020B0604020202020204" pitchFamily="34" charset="0"/>
              <a:buAutoNum type="arabicPeriod"/>
              <a:defRPr/>
            </a:pPr>
            <a:r>
              <a:rPr lang="ru-RU" sz="2400" b="1" dirty="0" smtClean="0"/>
              <a:t>Рекомендации по питанию и составлению ежедневного меню </a:t>
            </a:r>
          </a:p>
          <a:p>
            <a:pPr marL="514350" indent="-514350">
              <a:buFont typeface="Arial" panose="020B0604020202020204" pitchFamily="34" charset="0"/>
              <a:buAutoNum type="arabicPeriod"/>
              <a:defRPr/>
            </a:pPr>
            <a:r>
              <a:rPr lang="ru-RU" sz="2400" b="1" dirty="0" smtClean="0"/>
              <a:t>Комфортный режим приема пищи и богатый  выбор продуктов</a:t>
            </a:r>
          </a:p>
          <a:p>
            <a:pPr marL="514350" indent="-514350">
              <a:buFont typeface="Arial" panose="020B0604020202020204" pitchFamily="34" charset="0"/>
              <a:buAutoNum type="arabicPeriod"/>
              <a:defRPr/>
            </a:pPr>
            <a:r>
              <a:rPr lang="ru-RU" sz="2400" b="1" dirty="0" smtClean="0"/>
              <a:t>Журнал питания и контроля веса</a:t>
            </a:r>
          </a:p>
          <a:p>
            <a:pPr marL="514350" indent="-514350">
              <a:buFont typeface="Arial" panose="020B0604020202020204" pitchFamily="34" charset="0"/>
              <a:buAutoNum type="arabicPeriod"/>
              <a:defRPr/>
            </a:pPr>
            <a:r>
              <a:rPr lang="ru-RU" sz="2400" b="1" dirty="0" smtClean="0"/>
              <a:t>Рекомендации по физическим нагрузкам</a:t>
            </a:r>
          </a:p>
          <a:p>
            <a:pPr marL="514350" indent="-514350">
              <a:buFont typeface="Arial" panose="020B0604020202020204" pitchFamily="34" charset="0"/>
              <a:buAutoNum type="arabicPeriod"/>
              <a:defRPr/>
            </a:pPr>
            <a:endParaRPr lang="ru-RU" sz="2400" dirty="0" smtClean="0"/>
          </a:p>
          <a:p>
            <a:pPr marL="514350" indent="-514350">
              <a:buFont typeface="Arial" panose="020B0604020202020204" pitchFamily="34" charset="0"/>
              <a:buAutoNum type="arabicPeriod"/>
              <a:defRPr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1625387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39775"/>
          </a:xfrm>
        </p:spPr>
        <p:txBody>
          <a:bodyPr/>
          <a:lstStyle/>
          <a:p>
            <a:pPr>
              <a:defRPr/>
            </a:pPr>
            <a:r>
              <a:rPr lang="ru-RU" altLang="ru-RU" sz="3600" b="1" kern="0" dirty="0" smtClean="0">
                <a:solidFill>
                  <a:srgbClr val="76BD22"/>
                </a:solidFill>
              </a:rPr>
              <a:t>Привычка быть здоровым</a:t>
            </a:r>
          </a:p>
        </p:txBody>
      </p:sp>
      <p:sp>
        <p:nvSpPr>
          <p:cNvPr id="16387" name="Содержимое 2"/>
          <p:cNvSpPr>
            <a:spLocks noGrp="1"/>
          </p:cNvSpPr>
          <p:nvPr>
            <p:ph idx="1"/>
          </p:nvPr>
        </p:nvSpPr>
        <p:spPr>
          <a:xfrm>
            <a:off x="457200" y="1014413"/>
            <a:ext cx="8229600" cy="2752725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ru-RU" altLang="ru-RU" sz="2400" b="1" dirty="0" smtClean="0"/>
              <a:t>В отличие от традиционных диет, предлагаемый авторами программы подход настолько комфортен и не сопряжен с жесткими ограничениями, что при желании получить результат, </a:t>
            </a:r>
            <a:r>
              <a:rPr lang="ru-RU" altLang="ru-RU" sz="2400" b="1" u="sng" dirty="0" smtClean="0"/>
              <a:t>к нему легко можно привыкнуть за 3 месяца обязательной части программы, что позволит и в дальнейшем питаться правильно, получать удовольствие и эффективно управлять своим весом</a:t>
            </a:r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3927475"/>
            <a:ext cx="8440737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845232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7737"/>
          </a:xfrm>
        </p:spPr>
        <p:txBody>
          <a:bodyPr/>
          <a:lstStyle/>
          <a:p>
            <a:pPr>
              <a:defRPr/>
            </a:pPr>
            <a:r>
              <a:rPr lang="ru-RU" altLang="ru-RU" sz="3600" b="1" kern="0" dirty="0" smtClean="0">
                <a:solidFill>
                  <a:srgbClr val="76BD22"/>
                </a:solidFill>
              </a:rPr>
              <a:t>Доказанный результат</a:t>
            </a:r>
          </a:p>
        </p:txBody>
      </p:sp>
      <p:sp>
        <p:nvSpPr>
          <p:cNvPr id="17411" name="Содержимое 2"/>
          <p:cNvSpPr>
            <a:spLocks noGrp="1"/>
          </p:cNvSpPr>
          <p:nvPr>
            <p:ph idx="1"/>
          </p:nvPr>
        </p:nvSpPr>
        <p:spPr>
          <a:xfrm>
            <a:off x="457200" y="1222375"/>
            <a:ext cx="8229600" cy="2295525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ru-RU" altLang="ru-RU" sz="2800" smtClean="0"/>
              <a:t>В 2014-2015 г.г. были сформированы несколько групп добровольцев из числа партнеров компании </a:t>
            </a:r>
            <a:r>
              <a:rPr lang="en-US" altLang="ru-RU" sz="2800" smtClean="0"/>
              <a:t>NSP</a:t>
            </a:r>
            <a:r>
              <a:rPr lang="ru-RU" altLang="ru-RU" sz="2800" smtClean="0"/>
              <a:t>, которые под контролем специалистов компании прошли программу и получили отличные результаты!</a:t>
            </a: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3517900"/>
            <a:ext cx="1141413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975" y="3517900"/>
            <a:ext cx="1093788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900" y="3517900"/>
            <a:ext cx="1022350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788" y="3449638"/>
            <a:ext cx="960437" cy="226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3533775"/>
            <a:ext cx="828675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713" y="3519488"/>
            <a:ext cx="715962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Стрелка вправо 9"/>
          <p:cNvSpPr/>
          <p:nvPr/>
        </p:nvSpPr>
        <p:spPr>
          <a:xfrm>
            <a:off x="1722438" y="4432300"/>
            <a:ext cx="236537" cy="50800"/>
          </a:xfrm>
          <a:prstGeom prst="rightArrow">
            <a:avLst/>
          </a:prstGeom>
          <a:solidFill>
            <a:srgbClr val="76BD22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7369175" y="4408488"/>
            <a:ext cx="236538" cy="49212"/>
          </a:xfrm>
          <a:prstGeom prst="rightArrow">
            <a:avLst/>
          </a:prstGeom>
          <a:solidFill>
            <a:srgbClr val="76BD22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>
            <a:off x="4667250" y="4408488"/>
            <a:ext cx="236538" cy="49212"/>
          </a:xfrm>
          <a:prstGeom prst="rightArrow">
            <a:avLst/>
          </a:prstGeom>
          <a:solidFill>
            <a:srgbClr val="76BD22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58027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57262"/>
          </a:xfrm>
        </p:spPr>
        <p:txBody>
          <a:bodyPr/>
          <a:lstStyle/>
          <a:p>
            <a:pPr>
              <a:defRPr/>
            </a:pPr>
            <a:r>
              <a:rPr lang="ru-RU" altLang="ru-RU" sz="3600" b="1" kern="0" dirty="0" smtClean="0">
                <a:solidFill>
                  <a:srgbClr val="76BD22"/>
                </a:solidFill>
              </a:rPr>
              <a:t>Программа коррекции веса</a:t>
            </a:r>
          </a:p>
        </p:txBody>
      </p:sp>
      <p:sp>
        <p:nvSpPr>
          <p:cNvPr id="18435" name="Содержимое 2"/>
          <p:cNvSpPr>
            <a:spLocks noGrp="1"/>
          </p:cNvSpPr>
          <p:nvPr>
            <p:ph idx="1"/>
          </p:nvPr>
        </p:nvSpPr>
        <p:spPr>
          <a:xfrm>
            <a:off x="457200" y="1282700"/>
            <a:ext cx="8229600" cy="381635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ru-RU" altLang="ru-RU" sz="2600" dirty="0" smtClean="0"/>
              <a:t>На сайте </a:t>
            </a:r>
            <a:r>
              <a:rPr lang="en-US" altLang="ru-RU" sz="2600" dirty="0" smtClean="0">
                <a:hlinkClick r:id="rId2"/>
              </a:rPr>
              <a:t>www.natr.ru</a:t>
            </a:r>
            <a:r>
              <a:rPr lang="ru-RU" altLang="ru-RU" sz="2600" dirty="0" smtClean="0"/>
              <a:t> вы найдете большой раздел с множеством информации и полезных материалов. </a:t>
            </a:r>
            <a:r>
              <a:rPr lang="ru-RU" altLang="ru-RU" sz="2600" b="1" i="1" dirty="0" smtClean="0"/>
              <a:t>Присоединяйтесь </a:t>
            </a:r>
            <a:r>
              <a:rPr lang="en-US" altLang="ru-RU" sz="2600" b="1" i="1" dirty="0" smtClean="0"/>
              <a:t>                                                                     </a:t>
            </a:r>
            <a:r>
              <a:rPr lang="ru-RU" altLang="ru-RU" sz="2600" b="1" i="1" dirty="0" smtClean="0"/>
              <a:t>  к стройным и </a:t>
            </a:r>
            <a:r>
              <a:rPr lang="en-US" altLang="ru-RU" sz="2600" b="1" i="1" dirty="0" smtClean="0"/>
              <a:t>                                                                         </a:t>
            </a:r>
            <a:r>
              <a:rPr lang="ru-RU" altLang="ru-RU" sz="2600" b="1" i="1" dirty="0" smtClean="0"/>
              <a:t>красивым с </a:t>
            </a:r>
            <a:r>
              <a:rPr lang="en-US" altLang="ru-RU" sz="2600" b="1" i="1" dirty="0" smtClean="0"/>
              <a:t>                                                                                                  </a:t>
            </a:r>
            <a:r>
              <a:rPr lang="ru-RU" altLang="ru-RU" sz="2600" b="1" i="1" dirty="0" smtClean="0"/>
              <a:t>продуктами от </a:t>
            </a:r>
            <a:r>
              <a:rPr lang="en-US" altLang="ru-RU" sz="2600" b="1" i="1" dirty="0" smtClean="0"/>
              <a:t>NSP!</a:t>
            </a:r>
            <a:endParaRPr lang="ru-RU" altLang="ru-RU" sz="2600" b="1" i="1" dirty="0" smtClean="0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525" y="2244725"/>
            <a:ext cx="4845050" cy="355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7172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57200" y="457200"/>
            <a:ext cx="8153400" cy="51054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Витамин В1 (тиамин)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обеспечивает выработку и передачу нервных импульсов от сетчатки глаза в мозг.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Витамин В2 (рибофлавин) и витамин РР (ниацин)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улучшают сумеречное зрение, остроту и восприятие цвета (цветового зрения), снижают ощущение жжения в глазах, слезотечение и светобоязнь, снижают риск катаракты и дегенерации сетчатки,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конъюктивита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блефарита и кератита.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Витамин В5 (</a:t>
            </a:r>
            <a:r>
              <a:rPr lang="ru-RU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пантотенол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участвует в регенерации и обновлении клеток сетчатки.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Витамин В6 (пиридоксин)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понижает внутриглазное давление (профилактика глаукомы), улучшает кровоток, снимая спазм и расширяя кровеносные капилляры (совместно с витамином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РР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), уменьшает риск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конъюктивита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Комплекс фолиевой кислоты (витамин В9), витамина В6 (пиридоксин) и витамина В12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снижает риск возрастной дистрофии сетчатки на 30%, а также понижает концентрацию </a:t>
            </a:r>
            <a:r>
              <a:rPr lang="ru-RU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гомоцистеина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который является главным фактором риска сосудистых нарушений.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85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222375" y="1627188"/>
            <a:ext cx="6453188" cy="227806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180975" algn="l"/>
              </a:tabLst>
              <a:defRPr/>
            </a:pPr>
            <a:r>
              <a:rPr lang="ru-RU" altLang="ru-RU" sz="4400" b="1" dirty="0">
                <a:solidFill>
                  <a:srgbClr val="76BD22"/>
                </a:solidFill>
                <a:latin typeface="Times New Roman" pitchFamily="18" charset="0"/>
                <a:cs typeface="Times New Roman" pitchFamily="18" charset="0"/>
              </a:rPr>
              <a:t>Наборы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180975" algn="l"/>
              </a:tabLst>
              <a:defRPr/>
            </a:pPr>
            <a:r>
              <a:rPr lang="en-US" altLang="ru-RU" sz="5400" b="1" dirty="0">
                <a:solidFill>
                  <a:srgbClr val="76BD22"/>
                </a:solidFill>
                <a:latin typeface="Times New Roman" pitchFamily="18" charset="0"/>
                <a:cs typeface="Times New Roman" pitchFamily="18" charset="0"/>
              </a:rPr>
              <a:t>Smart Family</a:t>
            </a:r>
            <a:endParaRPr lang="ru-RU" altLang="ru-RU" sz="5400" b="1" dirty="0">
              <a:solidFill>
                <a:srgbClr val="76BD2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180975" algn="l"/>
              </a:tabLst>
              <a:defRPr/>
            </a:pPr>
            <a:r>
              <a:rPr lang="ru-RU" sz="4400" b="1" dirty="0">
                <a:solidFill>
                  <a:srgbClr val="76BD2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от НСП</a:t>
            </a:r>
            <a:endParaRPr lang="en-US" sz="4000" dirty="0">
              <a:solidFill>
                <a:srgbClr val="76BD22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7888" y="1962150"/>
            <a:ext cx="6402387" cy="9890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100" dirty="0">
              <a:solidFill>
                <a:schemeClr val="bg1">
                  <a:lumMod val="50000"/>
                </a:schemeClr>
              </a:solidFill>
              <a:latin typeface="Arial"/>
              <a:ea typeface="+mn-ea"/>
              <a:cs typeface="Arial"/>
            </a:endParaRP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rgbClr val="76BD22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44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568952" cy="1143000"/>
          </a:xfrm>
          <a:solidFill>
            <a:srgbClr val="92D050"/>
          </a:solidFill>
        </p:spPr>
        <p:txBody>
          <a:bodyPr/>
          <a:lstStyle/>
          <a:p>
            <a:r>
              <a:rPr lang="en-US" b="1" dirty="0"/>
              <a:t>Smart Family 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227126"/>
            <a:ext cx="4788024" cy="535531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b="1" dirty="0" err="1" smtClean="0"/>
              <a:t>Хлороф</a:t>
            </a:r>
            <a:r>
              <a:rPr lang="uk-UA" b="1" dirty="0" err="1" smtClean="0"/>
              <a:t>илл</a:t>
            </a:r>
            <a:endParaRPr lang="uk-UA" b="1" dirty="0"/>
          </a:p>
          <a:p>
            <a:pPr>
              <a:buFont typeface="Arial" pitchFamily="34" charset="0"/>
              <a:buChar char="•"/>
            </a:pPr>
            <a:r>
              <a:rPr lang="uk-UA" b="1" dirty="0" err="1"/>
              <a:t>Замброза</a:t>
            </a:r>
            <a:endParaRPr lang="uk-UA" b="1" dirty="0"/>
          </a:p>
          <a:p>
            <a:pPr>
              <a:buFont typeface="Arial" pitchFamily="34" charset="0"/>
              <a:buChar char="•"/>
            </a:pPr>
            <a:r>
              <a:rPr lang="uk-UA" b="1" dirty="0" err="1" smtClean="0"/>
              <a:t>Сок</a:t>
            </a:r>
            <a:r>
              <a:rPr lang="uk-UA" b="1" dirty="0" smtClean="0"/>
              <a:t> </a:t>
            </a:r>
            <a:r>
              <a:rPr lang="uk-UA" b="1" dirty="0" err="1" smtClean="0"/>
              <a:t>Нони</a:t>
            </a:r>
            <a:endParaRPr lang="uk-UA" b="1" dirty="0"/>
          </a:p>
          <a:p>
            <a:pPr>
              <a:buFont typeface="Arial" pitchFamily="34" charset="0"/>
              <a:buChar char="•"/>
            </a:pPr>
            <a:r>
              <a:rPr lang="uk-UA" b="1" dirty="0" err="1" smtClean="0"/>
              <a:t>Коллоидное</a:t>
            </a:r>
            <a:r>
              <a:rPr lang="uk-UA" b="1" dirty="0" smtClean="0"/>
              <a:t>  </a:t>
            </a:r>
            <a:r>
              <a:rPr lang="uk-UA" b="1" dirty="0" err="1" smtClean="0"/>
              <a:t>серебро</a:t>
            </a:r>
            <a:endParaRPr lang="uk-UA" b="1" dirty="0"/>
          </a:p>
          <a:p>
            <a:pPr>
              <a:buFont typeface="Arial" pitchFamily="34" charset="0"/>
              <a:buChar char="•"/>
            </a:pPr>
            <a:r>
              <a:rPr lang="uk-UA" b="1" dirty="0" err="1"/>
              <a:t>Локло</a:t>
            </a:r>
            <a:endParaRPr lang="uk-UA" b="1" dirty="0"/>
          </a:p>
          <a:p>
            <a:pPr>
              <a:buFont typeface="Arial" pitchFamily="34" charset="0"/>
              <a:buChar char="•"/>
            </a:pPr>
            <a:r>
              <a:rPr lang="uk-UA" b="1" dirty="0" err="1"/>
              <a:t>Смарт</a:t>
            </a:r>
            <a:r>
              <a:rPr lang="uk-UA" b="1" dirty="0"/>
              <a:t> </a:t>
            </a:r>
            <a:r>
              <a:rPr lang="uk-UA" b="1" dirty="0" smtClean="0"/>
              <a:t>Мил</a:t>
            </a:r>
            <a:endParaRPr lang="uk-UA" b="1" dirty="0"/>
          </a:p>
          <a:p>
            <a:pPr>
              <a:buFont typeface="Arial" pitchFamily="34" charset="0"/>
              <a:buChar char="•"/>
            </a:pPr>
            <a:r>
              <a:rPr lang="uk-UA" b="1" dirty="0" err="1" smtClean="0"/>
              <a:t>Солстик</a:t>
            </a:r>
            <a:r>
              <a:rPr lang="uk-UA" b="1" dirty="0" smtClean="0"/>
              <a:t> </a:t>
            </a:r>
            <a:r>
              <a:rPr lang="uk-UA" b="1" dirty="0" err="1" smtClean="0"/>
              <a:t>Энерджи</a:t>
            </a:r>
            <a:endParaRPr lang="uk-UA" b="1" dirty="0"/>
          </a:p>
          <a:p>
            <a:pPr>
              <a:buFont typeface="Arial" pitchFamily="34" charset="0"/>
              <a:buChar char="•"/>
            </a:pPr>
            <a:r>
              <a:rPr lang="uk-UA" b="1" dirty="0" err="1" smtClean="0"/>
              <a:t>Физ</a:t>
            </a:r>
            <a:r>
              <a:rPr lang="uk-UA" b="1" dirty="0" smtClean="0"/>
              <a:t> Актив</a:t>
            </a:r>
            <a:endParaRPr lang="uk-UA" b="1" dirty="0"/>
          </a:p>
          <a:p>
            <a:pPr>
              <a:buFont typeface="Arial" pitchFamily="34" charset="0"/>
              <a:buChar char="•"/>
            </a:pPr>
            <a:r>
              <a:rPr lang="uk-UA" b="1" dirty="0" err="1" smtClean="0"/>
              <a:t>Бифидофилус</a:t>
            </a:r>
            <a:r>
              <a:rPr lang="uk-UA" b="1" dirty="0" smtClean="0"/>
              <a:t> </a:t>
            </a:r>
            <a:r>
              <a:rPr lang="uk-UA" b="1" dirty="0"/>
              <a:t>Флора Форс</a:t>
            </a:r>
          </a:p>
          <a:p>
            <a:pPr>
              <a:buFont typeface="Arial" pitchFamily="34" charset="0"/>
              <a:buChar char="•"/>
            </a:pPr>
            <a:r>
              <a:rPr lang="uk-UA" b="1" dirty="0" err="1" smtClean="0"/>
              <a:t>Кальций</a:t>
            </a:r>
            <a:r>
              <a:rPr lang="uk-UA" b="1" dirty="0" smtClean="0"/>
              <a:t> </a:t>
            </a:r>
            <a:r>
              <a:rPr lang="uk-UA" b="1" dirty="0" err="1" smtClean="0"/>
              <a:t>Магний</a:t>
            </a:r>
            <a:r>
              <a:rPr lang="uk-UA" b="1" dirty="0" smtClean="0"/>
              <a:t> </a:t>
            </a:r>
            <a:r>
              <a:rPr lang="uk-UA" b="1" dirty="0" err="1" smtClean="0"/>
              <a:t>Хелат</a:t>
            </a:r>
            <a:endParaRPr lang="uk-UA" b="1" dirty="0"/>
          </a:p>
          <a:p>
            <a:pPr>
              <a:buFont typeface="Arial" pitchFamily="34" charset="0"/>
              <a:buChar char="•"/>
            </a:pPr>
            <a:r>
              <a:rPr lang="uk-UA" b="1" dirty="0" err="1" smtClean="0"/>
              <a:t>Защитная</a:t>
            </a:r>
            <a:r>
              <a:rPr lang="uk-UA" b="1" dirty="0" smtClean="0"/>
              <a:t> формула</a:t>
            </a:r>
            <a:endParaRPr lang="uk-UA" b="1" dirty="0"/>
          </a:p>
          <a:p>
            <a:pPr>
              <a:buFont typeface="Arial" pitchFamily="34" charset="0"/>
              <a:buChar char="•"/>
            </a:pPr>
            <a:r>
              <a:rPr lang="uk-UA" b="1" dirty="0"/>
              <a:t>Лецитин</a:t>
            </a:r>
          </a:p>
          <a:p>
            <a:pPr>
              <a:buFont typeface="Arial" pitchFamily="34" charset="0"/>
              <a:buChar char="•"/>
            </a:pPr>
            <a:r>
              <a:rPr lang="uk-UA" b="1" dirty="0"/>
              <a:t>Омега 3 ЕРА</a:t>
            </a:r>
          </a:p>
          <a:p>
            <a:pPr>
              <a:buFont typeface="Arial" pitchFamily="34" charset="0"/>
              <a:buChar char="•"/>
            </a:pPr>
            <a:r>
              <a:rPr lang="uk-UA" b="1" dirty="0"/>
              <a:t>По Д</a:t>
            </a:r>
            <a:r>
              <a:rPr lang="en-US" b="1" dirty="0"/>
              <a:t>’</a:t>
            </a:r>
            <a:r>
              <a:rPr lang="uk-UA" b="1" dirty="0" err="1"/>
              <a:t>Арко</a:t>
            </a:r>
            <a:endParaRPr lang="uk-UA" b="1" dirty="0"/>
          </a:p>
          <a:p>
            <a:pPr>
              <a:buFont typeface="Arial" pitchFamily="34" charset="0"/>
              <a:buChar char="•"/>
            </a:pPr>
            <a:r>
              <a:rPr lang="uk-UA" b="1" dirty="0" smtClean="0"/>
              <a:t>Е-Чай</a:t>
            </a:r>
            <a:endParaRPr lang="uk-UA" b="1" dirty="0"/>
          </a:p>
          <a:p>
            <a:pPr>
              <a:buFont typeface="Arial" pitchFamily="34" charset="0"/>
              <a:buChar char="•"/>
            </a:pPr>
            <a:r>
              <a:rPr lang="uk-UA" b="1" dirty="0"/>
              <a:t>Пастилки з Цинком</a:t>
            </a:r>
          </a:p>
          <a:p>
            <a:pPr>
              <a:buFont typeface="Arial" pitchFamily="34" charset="0"/>
              <a:buChar char="•"/>
            </a:pPr>
            <a:r>
              <a:rPr lang="uk-UA" b="1" dirty="0" err="1" smtClean="0"/>
              <a:t>Пищеварительные</a:t>
            </a:r>
            <a:r>
              <a:rPr lang="uk-UA" b="1" dirty="0" smtClean="0"/>
              <a:t>  </a:t>
            </a:r>
            <a:r>
              <a:rPr lang="uk-UA" b="1" dirty="0" err="1" smtClean="0"/>
              <a:t>ферменты</a:t>
            </a:r>
            <a:endParaRPr lang="uk-UA" b="1" dirty="0"/>
          </a:p>
          <a:p>
            <a:pPr>
              <a:buFont typeface="Arial" pitchFamily="34" charset="0"/>
              <a:buChar char="•"/>
            </a:pPr>
            <a:endParaRPr lang="uk-UA" b="1" dirty="0"/>
          </a:p>
          <a:p>
            <a:pPr>
              <a:buFont typeface="Arial" pitchFamily="34" charset="0"/>
              <a:buChar char="•"/>
            </a:pPr>
            <a:endParaRPr lang="uk-UA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139952" y="1242040"/>
            <a:ext cx="4680520" cy="535531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uk-UA" b="1" dirty="0" err="1"/>
              <a:t>Стомак</a:t>
            </a:r>
            <a:r>
              <a:rPr lang="uk-UA" b="1" dirty="0"/>
              <a:t> Комфорт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b="1" dirty="0" err="1" smtClean="0"/>
              <a:t>Витамин</a:t>
            </a:r>
            <a:r>
              <a:rPr lang="uk-UA" b="1" dirty="0" smtClean="0"/>
              <a:t> </a:t>
            </a:r>
            <a:r>
              <a:rPr lang="uk-UA" b="1" dirty="0"/>
              <a:t>С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b="1" dirty="0" err="1" smtClean="0"/>
              <a:t>Восьмерка</a:t>
            </a:r>
            <a:endParaRPr lang="uk-UA" b="1" dirty="0"/>
          </a:p>
          <a:p>
            <a:pPr marL="285750" indent="-285750">
              <a:buFont typeface="Arial" pitchFamily="34" charset="0"/>
              <a:buChar char="•"/>
            </a:pPr>
            <a:r>
              <a:rPr lang="uk-UA" b="1" dirty="0"/>
              <a:t>Перфект </a:t>
            </a:r>
            <a:r>
              <a:rPr lang="uk-UA" b="1" dirty="0" err="1"/>
              <a:t>Айс</a:t>
            </a:r>
            <a:endParaRPr lang="uk-UA" b="1" dirty="0"/>
          </a:p>
          <a:p>
            <a:pPr marL="285750" indent="-285750">
              <a:buFont typeface="Arial" pitchFamily="34" charset="0"/>
              <a:buChar char="•"/>
            </a:pPr>
            <a:r>
              <a:rPr lang="uk-UA" b="1" dirty="0" err="1" smtClean="0"/>
              <a:t>Магний</a:t>
            </a:r>
            <a:r>
              <a:rPr lang="uk-UA" b="1" dirty="0" smtClean="0"/>
              <a:t> </a:t>
            </a:r>
            <a:r>
              <a:rPr lang="uk-UA" b="1" dirty="0" err="1"/>
              <a:t>Хелат</a:t>
            </a:r>
            <a:endParaRPr lang="uk-UA" b="1" dirty="0"/>
          </a:p>
          <a:p>
            <a:pPr marL="285750" indent="-285750">
              <a:buFont typeface="Arial" pitchFamily="34" charset="0"/>
              <a:buChar char="•"/>
            </a:pPr>
            <a:r>
              <a:rPr lang="uk-UA" b="1" dirty="0"/>
              <a:t>Масло чайного дерева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b="1" dirty="0" err="1" smtClean="0"/>
              <a:t>Зубная</a:t>
            </a:r>
            <a:r>
              <a:rPr lang="uk-UA" b="1" dirty="0" smtClean="0"/>
              <a:t> </a:t>
            </a:r>
            <a:r>
              <a:rPr lang="uk-UA" b="1" dirty="0"/>
              <a:t>паста </a:t>
            </a:r>
            <a:r>
              <a:rPr lang="en-US" b="1" dirty="0"/>
              <a:t>Sunshine </a:t>
            </a:r>
            <a:r>
              <a:rPr lang="en-US" b="1" dirty="0" err="1"/>
              <a:t>Brite</a:t>
            </a:r>
            <a:endParaRPr lang="en-US" b="1" dirty="0"/>
          </a:p>
          <a:p>
            <a:pPr marL="285750" indent="-285750">
              <a:buFont typeface="Arial" pitchFamily="34" charset="0"/>
              <a:buChar char="•"/>
            </a:pPr>
            <a:r>
              <a:rPr lang="uk-UA" b="1" dirty="0" err="1" smtClean="0"/>
              <a:t>Зубная</a:t>
            </a:r>
            <a:r>
              <a:rPr lang="uk-UA" b="1" dirty="0" smtClean="0"/>
              <a:t> </a:t>
            </a:r>
            <a:r>
              <a:rPr lang="uk-UA" b="1" dirty="0"/>
              <a:t>паста </a:t>
            </a:r>
            <a:r>
              <a:rPr lang="uk-UA" b="1" dirty="0" smtClean="0"/>
              <a:t>с </a:t>
            </a:r>
            <a:r>
              <a:rPr lang="uk-UA" b="1" dirty="0" err="1" smtClean="0"/>
              <a:t>ксилитом</a:t>
            </a:r>
            <a:endParaRPr lang="uk-UA" b="1" dirty="0"/>
          </a:p>
          <a:p>
            <a:pPr marL="285750" indent="-285750">
              <a:buFont typeface="Arial" pitchFamily="34" charset="0"/>
              <a:buChar char="•"/>
            </a:pPr>
            <a:r>
              <a:rPr lang="uk-UA" b="1" smtClean="0"/>
              <a:t>Тей-Фу</a:t>
            </a:r>
            <a:endParaRPr lang="uk-UA" b="1" dirty="0"/>
          </a:p>
          <a:p>
            <a:pPr marL="285750" indent="-285750">
              <a:buFont typeface="Arial" pitchFamily="34" charset="0"/>
              <a:buChar char="•"/>
            </a:pPr>
            <a:r>
              <a:rPr lang="uk-UA" b="1" dirty="0"/>
              <a:t>Бальзам для губ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b="1" dirty="0"/>
              <a:t>Концентрат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b="1" dirty="0"/>
              <a:t>Шампунь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b="1" dirty="0" err="1" smtClean="0"/>
              <a:t>Кондиционер</a:t>
            </a:r>
            <a:endParaRPr lang="uk-UA" b="1" dirty="0"/>
          </a:p>
          <a:p>
            <a:pPr marL="285750" indent="-285750">
              <a:buFont typeface="Arial" pitchFamily="34" charset="0"/>
              <a:buChar char="•"/>
            </a:pPr>
            <a:r>
              <a:rPr lang="uk-UA" b="1" dirty="0"/>
              <a:t>Крем Какао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b="1" dirty="0" err="1"/>
              <a:t>Антиперспирант</a:t>
            </a:r>
            <a:endParaRPr lang="uk-UA" b="1" dirty="0"/>
          </a:p>
          <a:p>
            <a:pPr marL="285750" indent="-285750">
              <a:buFont typeface="Arial" pitchFamily="34" charset="0"/>
              <a:buChar char="•"/>
            </a:pPr>
            <a:r>
              <a:rPr lang="uk-UA" b="1" dirty="0"/>
              <a:t>Молочко для </a:t>
            </a:r>
            <a:r>
              <a:rPr lang="uk-UA" b="1" dirty="0" err="1" smtClean="0"/>
              <a:t>тела</a:t>
            </a:r>
            <a:endParaRPr lang="uk-UA" b="1" dirty="0"/>
          </a:p>
          <a:p>
            <a:pPr marL="285750" indent="-285750">
              <a:buFont typeface="Arial" pitchFamily="34" charset="0"/>
              <a:buChar char="•"/>
            </a:pPr>
            <a:endParaRPr lang="uk-UA" b="1" dirty="0"/>
          </a:p>
          <a:p>
            <a:pPr marL="285750" indent="-285750">
              <a:buFont typeface="Arial" pitchFamily="34" charset="0"/>
              <a:buChar char="•"/>
            </a:pPr>
            <a:endParaRPr lang="uk-UA" b="1" dirty="0"/>
          </a:p>
          <a:p>
            <a:pPr marL="285750" indent="-285750">
              <a:buFont typeface="Arial" pitchFamily="34" charset="0"/>
              <a:buChar char="•"/>
            </a:pP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91283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3752"/>
            <a:ext cx="8635476" cy="1143000"/>
          </a:xfrm>
          <a:solidFill>
            <a:srgbClr val="92D050"/>
          </a:solidFill>
        </p:spPr>
        <p:txBody>
          <a:bodyPr/>
          <a:lstStyle/>
          <a:p>
            <a:r>
              <a:rPr lang="en-US" b="1" dirty="0" smtClean="0"/>
              <a:t> </a:t>
            </a:r>
            <a:r>
              <a:rPr lang="en-US" b="1" dirty="0"/>
              <a:t>Smart Family/Kids 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980728"/>
            <a:ext cx="8496944" cy="563231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numCol="2">
            <a:spAutoFit/>
          </a:bodyPr>
          <a:lstStyle/>
          <a:p>
            <a:r>
              <a:rPr lang="ru-RU" b="1" dirty="0"/>
              <a:t>Хлорофилл жидкий</a:t>
            </a:r>
          </a:p>
          <a:p>
            <a:r>
              <a:rPr lang="ru-RU" b="1" dirty="0" err="1"/>
              <a:t>Замброза</a:t>
            </a:r>
            <a:endParaRPr lang="ru-RU" b="1" dirty="0"/>
          </a:p>
          <a:p>
            <a:r>
              <a:rPr lang="ru-RU" b="1" dirty="0"/>
              <a:t>Сок Нони</a:t>
            </a:r>
          </a:p>
          <a:p>
            <a:r>
              <a:rPr lang="ru-RU" b="1" dirty="0"/>
              <a:t>Коллоидное серебро</a:t>
            </a:r>
          </a:p>
          <a:p>
            <a:r>
              <a:rPr lang="ru-RU" b="1" dirty="0" err="1"/>
              <a:t>Бифидофилус</a:t>
            </a:r>
            <a:r>
              <a:rPr lang="ru-RU" b="1" dirty="0"/>
              <a:t> Флора Форс</a:t>
            </a:r>
          </a:p>
          <a:p>
            <a:r>
              <a:rPr lang="ru-RU" b="1" dirty="0"/>
              <a:t>«</a:t>
            </a:r>
            <a:r>
              <a:rPr lang="ru-RU" b="1" dirty="0" err="1"/>
              <a:t>Бифидозаврики</a:t>
            </a:r>
            <a:r>
              <a:rPr lang="ru-RU" b="1" dirty="0"/>
              <a:t>» жевательные таблетки для детей с </a:t>
            </a:r>
            <a:r>
              <a:rPr lang="ru-RU" b="1" dirty="0" err="1"/>
              <a:t>бифидобактериями</a:t>
            </a:r>
            <a:endParaRPr lang="ru-RU" b="1" dirty="0"/>
          </a:p>
          <a:p>
            <a:r>
              <a:rPr lang="ru-RU" b="1" dirty="0"/>
              <a:t>Кальций Магний </a:t>
            </a:r>
            <a:r>
              <a:rPr lang="ru-RU" b="1" dirty="0" err="1"/>
              <a:t>Хелат</a:t>
            </a:r>
            <a:endParaRPr lang="ru-RU" b="1" dirty="0"/>
          </a:p>
          <a:p>
            <a:r>
              <a:rPr lang="ru-RU" b="1" dirty="0"/>
              <a:t>Лецитин</a:t>
            </a:r>
          </a:p>
          <a:p>
            <a:r>
              <a:rPr lang="ru-RU" b="1" dirty="0"/>
              <a:t>Омега 3</a:t>
            </a:r>
          </a:p>
          <a:p>
            <a:r>
              <a:rPr lang="ru-RU" b="1" dirty="0" err="1"/>
              <a:t>Локло</a:t>
            </a:r>
            <a:endParaRPr lang="ru-RU" b="1" dirty="0"/>
          </a:p>
          <a:p>
            <a:r>
              <a:rPr lang="ru-RU" b="1" dirty="0"/>
              <a:t>ТНТ</a:t>
            </a:r>
          </a:p>
          <a:p>
            <a:r>
              <a:rPr lang="ru-RU" b="1" dirty="0" err="1"/>
              <a:t>Солстик</a:t>
            </a:r>
            <a:r>
              <a:rPr lang="ru-RU" b="1" dirty="0"/>
              <a:t> </a:t>
            </a:r>
            <a:r>
              <a:rPr lang="ru-RU" b="1" dirty="0" err="1"/>
              <a:t>Энержи</a:t>
            </a:r>
            <a:endParaRPr lang="ru-RU" b="1" dirty="0"/>
          </a:p>
          <a:p>
            <a:r>
              <a:rPr lang="ru-RU" b="1" dirty="0"/>
              <a:t>По </a:t>
            </a:r>
            <a:r>
              <a:rPr lang="ru-RU" b="1" dirty="0" err="1"/>
              <a:t>Д'Арко</a:t>
            </a:r>
            <a:endParaRPr lang="ru-RU" b="1" dirty="0"/>
          </a:p>
          <a:p>
            <a:r>
              <a:rPr lang="ru-RU" b="1" dirty="0"/>
              <a:t>Витамин С</a:t>
            </a:r>
          </a:p>
          <a:p>
            <a:r>
              <a:rPr lang="ru-RU" b="1" dirty="0"/>
              <a:t>«</a:t>
            </a:r>
            <a:r>
              <a:rPr lang="ru-RU" b="1" dirty="0" err="1"/>
              <a:t>Витазаврики</a:t>
            </a:r>
            <a:r>
              <a:rPr lang="ru-RU" b="1" dirty="0"/>
              <a:t>» жевательные витамины с железом</a:t>
            </a:r>
          </a:p>
          <a:p>
            <a:r>
              <a:rPr lang="ru-RU" b="1" dirty="0" err="1" smtClean="0"/>
              <a:t>Физ</a:t>
            </a:r>
            <a:r>
              <a:rPr lang="ru-RU" b="1" dirty="0" smtClean="0"/>
              <a:t> </a:t>
            </a:r>
            <a:r>
              <a:rPr lang="ru-RU" b="1" dirty="0"/>
              <a:t>Актив</a:t>
            </a:r>
          </a:p>
          <a:p>
            <a:r>
              <a:rPr lang="ru-RU" b="1" dirty="0" smtClean="0"/>
              <a:t>Перфект </a:t>
            </a:r>
            <a:r>
              <a:rPr lang="ru-RU" b="1" dirty="0" err="1"/>
              <a:t>Айз</a:t>
            </a:r>
            <a:endParaRPr lang="ru-RU" b="1" dirty="0"/>
          </a:p>
          <a:p>
            <a:r>
              <a:rPr lang="ru-RU" b="1" dirty="0"/>
              <a:t>Пастилки с цинком</a:t>
            </a:r>
          </a:p>
          <a:p>
            <a:r>
              <a:rPr lang="ru-RU" b="1" dirty="0"/>
              <a:t>Пищеварительные Ферменты</a:t>
            </a:r>
          </a:p>
          <a:p>
            <a:r>
              <a:rPr lang="ru-RU" b="1" dirty="0" err="1"/>
              <a:t>Стомак</a:t>
            </a:r>
            <a:r>
              <a:rPr lang="ru-RU" b="1" dirty="0"/>
              <a:t> Комфорт</a:t>
            </a:r>
          </a:p>
          <a:p>
            <a:r>
              <a:rPr lang="ru-RU" b="1" dirty="0"/>
              <a:t>Витамин Е</a:t>
            </a:r>
          </a:p>
          <a:p>
            <a:r>
              <a:rPr lang="ru-RU" b="1" dirty="0"/>
              <a:t>Восьмерка</a:t>
            </a:r>
          </a:p>
          <a:p>
            <a:r>
              <a:rPr lang="ru-RU" b="1" dirty="0"/>
              <a:t>Масло чайного дерева</a:t>
            </a:r>
          </a:p>
          <a:p>
            <a:r>
              <a:rPr lang="ru-RU" b="1" dirty="0"/>
              <a:t>Лосьон </a:t>
            </a:r>
            <a:r>
              <a:rPr lang="ru-RU" b="1" dirty="0" err="1"/>
              <a:t>Тэй</a:t>
            </a:r>
            <a:r>
              <a:rPr lang="ru-RU" b="1" dirty="0"/>
              <a:t> Фу</a:t>
            </a:r>
          </a:p>
          <a:p>
            <a:r>
              <a:rPr lang="ru-RU" b="1" dirty="0"/>
              <a:t>Бальзам расслабляющий с маслом чайного дерева</a:t>
            </a:r>
          </a:p>
          <a:p>
            <a:r>
              <a:rPr lang="ru-RU" b="1" dirty="0"/>
              <a:t>Зубная паста </a:t>
            </a:r>
            <a:r>
              <a:rPr lang="ru-RU" b="1" dirty="0" err="1"/>
              <a:t>Саншайн</a:t>
            </a:r>
            <a:r>
              <a:rPr lang="ru-RU" b="1" dirty="0"/>
              <a:t> </a:t>
            </a:r>
            <a:r>
              <a:rPr lang="ru-RU" b="1" dirty="0" err="1"/>
              <a:t>Брайт</a:t>
            </a:r>
            <a:r>
              <a:rPr lang="ru-RU" b="1" dirty="0"/>
              <a:t> с экстрактом листьев зеленого чая</a:t>
            </a:r>
          </a:p>
          <a:p>
            <a:r>
              <a:rPr lang="ru-RU" b="1" dirty="0"/>
              <a:t>Бальзам для губ SPF15 </a:t>
            </a:r>
            <a:r>
              <a:rPr lang="ru-RU" b="1" dirty="0" err="1"/>
              <a:t>Natria</a:t>
            </a:r>
            <a:endParaRPr lang="ru-RU" b="1" dirty="0"/>
          </a:p>
          <a:p>
            <a:r>
              <a:rPr lang="ru-RU" b="1" dirty="0"/>
              <a:t>Восстанавливающий шампунь «Здоровье и сияние» </a:t>
            </a:r>
            <a:r>
              <a:rPr lang="ru-RU" b="1" dirty="0" err="1"/>
              <a:t>Natria</a:t>
            </a:r>
            <a:endParaRPr lang="ru-RU" b="1" dirty="0"/>
          </a:p>
          <a:p>
            <a:r>
              <a:rPr lang="ru-RU" b="1" dirty="0"/>
              <a:t>Укрепляющий кондиционер для волос «Здоровье и сияние» </a:t>
            </a:r>
            <a:r>
              <a:rPr lang="ru-RU" b="1" dirty="0" err="1"/>
              <a:t>Natria</a:t>
            </a:r>
            <a:endParaRPr lang="ru-RU" b="1" dirty="0"/>
          </a:p>
          <a:p>
            <a:r>
              <a:rPr lang="ru-RU" b="1" dirty="0"/>
              <a:t>Крем с маслом какао</a:t>
            </a:r>
          </a:p>
          <a:p>
            <a:r>
              <a:rPr lang="ru-RU" b="1" dirty="0"/>
              <a:t>Роликовый дезодорант </a:t>
            </a:r>
            <a:r>
              <a:rPr lang="ru-RU" b="1" dirty="0" err="1"/>
              <a:t>Tropical</a:t>
            </a:r>
            <a:r>
              <a:rPr lang="ru-RU" b="1" dirty="0"/>
              <a:t> </a:t>
            </a:r>
            <a:r>
              <a:rPr lang="ru-RU" b="1" dirty="0" err="1"/>
              <a:t>Mists</a:t>
            </a:r>
            <a:endParaRPr lang="ru-RU" b="1" dirty="0"/>
          </a:p>
          <a:p>
            <a:r>
              <a:rPr lang="ru-RU" b="1" dirty="0"/>
              <a:t>Концентрат НСП</a:t>
            </a:r>
          </a:p>
        </p:txBody>
      </p:sp>
    </p:spTree>
    <p:extLst>
      <p:ext uri="{BB962C8B-B14F-4D97-AF65-F5344CB8AC3E}">
        <p14:creationId xmlns:p14="http://schemas.microsoft.com/office/powerpoint/2010/main" val="234091348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8013" cy="993775"/>
          </a:xfrm>
        </p:spPr>
        <p:txBody>
          <a:bodyPr/>
          <a:lstStyle/>
          <a:p>
            <a:pPr algn="ctr" eaLnBrk="1" hangingPunct="1"/>
            <a:r>
              <a:rPr lang="ru-RU" altLang="ru-RU" sz="3600" b="1" u="sng" smtClean="0">
                <a:solidFill>
                  <a:srgbClr val="7CBF33"/>
                </a:solidFill>
              </a:rPr>
              <a:t>Профилактика онкозаболеваний</a:t>
            </a:r>
          </a:p>
        </p:txBody>
      </p:sp>
      <p:sp>
        <p:nvSpPr>
          <p:cNvPr id="29699" name="Объект 2"/>
          <p:cNvSpPr>
            <a:spLocks noGrp="1"/>
          </p:cNvSpPr>
          <p:nvPr>
            <p:ph idx="1"/>
          </p:nvPr>
        </p:nvSpPr>
        <p:spPr>
          <a:xfrm>
            <a:off x="457200" y="1196975"/>
            <a:ext cx="8228013" cy="5472385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ru-RU" altLang="ru-RU" sz="2300" b="1" dirty="0" smtClean="0">
                <a:solidFill>
                  <a:schemeClr val="tx1"/>
                </a:solidFill>
              </a:rPr>
              <a:t>Онкологическое заболевание – это многостадийный процесс, который на каждом этапе развития требует особых мер профилактики.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ru-RU" altLang="ru-RU" sz="2800" b="1" dirty="0" smtClean="0">
                <a:solidFill>
                  <a:schemeClr val="tx1"/>
                </a:solidFill>
              </a:rPr>
              <a:t>Виды профилактики: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ru-RU" altLang="ru-RU" sz="2300" b="1" u="sng" dirty="0" smtClean="0">
                <a:solidFill>
                  <a:schemeClr val="tx1"/>
                </a:solidFill>
              </a:rPr>
              <a:t>Первичная профилактика </a:t>
            </a:r>
            <a:r>
              <a:rPr lang="ru-RU" altLang="ru-RU" sz="2300" b="1" dirty="0" smtClean="0">
                <a:solidFill>
                  <a:schemeClr val="tx1"/>
                </a:solidFill>
              </a:rPr>
              <a:t>направлена на предупреждение </a:t>
            </a:r>
            <a:r>
              <a:rPr lang="ru-RU" altLang="ru-RU" sz="2300" b="1" dirty="0" err="1" smtClean="0">
                <a:solidFill>
                  <a:schemeClr val="tx1"/>
                </a:solidFill>
              </a:rPr>
              <a:t>онкозаболевания</a:t>
            </a:r>
            <a:r>
              <a:rPr lang="ru-RU" altLang="ru-RU" sz="2300" b="1" dirty="0" smtClean="0">
                <a:solidFill>
                  <a:schemeClr val="tx1"/>
                </a:solidFill>
              </a:rPr>
              <a:t> – необходимо устранять из среды проживания эндогенные и экзогенные факторы.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endParaRPr lang="ru-RU" altLang="ru-RU" sz="100" b="1" dirty="0" smtClean="0">
              <a:solidFill>
                <a:schemeClr val="tx1"/>
              </a:solidFill>
            </a:endParaRPr>
          </a:p>
          <a:p>
            <a:pPr marL="0" indent="0" eaLnBrk="1" hangingPunct="1">
              <a:buNone/>
            </a:pPr>
            <a:r>
              <a:rPr lang="ru-RU" altLang="ru-RU" sz="2300" b="1" u="sng" dirty="0" smtClean="0"/>
              <a:t>Вторичная профилактика </a:t>
            </a:r>
            <a:r>
              <a:rPr lang="ru-RU" altLang="ru-RU" sz="2300" b="1" dirty="0" smtClean="0"/>
              <a:t>– направлена на удаление или противодействие отдельным видам патологий, которые имеют повышенный риск </a:t>
            </a:r>
            <a:r>
              <a:rPr lang="ru-RU" altLang="ru-RU" sz="2300" b="1" dirty="0" err="1" smtClean="0"/>
              <a:t>онкотрансформации</a:t>
            </a:r>
            <a:r>
              <a:rPr lang="ru-RU" altLang="ru-RU" sz="2300" b="1" dirty="0" smtClean="0"/>
              <a:t> (предопухолевое заболевание, язва желудка, фиброзно-кистозные мастопатии, </a:t>
            </a:r>
            <a:r>
              <a:rPr lang="ru-RU" altLang="ru-RU" sz="2300" b="1" dirty="0" err="1" smtClean="0"/>
              <a:t>полипоз</a:t>
            </a:r>
            <a:r>
              <a:rPr lang="ru-RU" altLang="ru-RU" sz="2300" b="1" dirty="0" smtClean="0"/>
              <a:t> кишечника, аденома предстательной железы и другие).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endParaRPr lang="ru-RU" altLang="ru-RU" sz="2300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89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>
          <a:xfrm>
            <a:off x="468313" y="415925"/>
            <a:ext cx="8228012" cy="1141413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uk-UA" altLang="ru-RU" sz="3600" b="1" u="sng" smtClean="0">
                <a:solidFill>
                  <a:srgbClr val="7CBF33"/>
                </a:solidFill>
              </a:rPr>
              <a:t>Основные принципы первичной онкопрофилактики</a:t>
            </a:r>
            <a:endParaRPr lang="ru-RU" altLang="ru-RU" sz="3600" b="1" u="sng" smtClean="0">
              <a:solidFill>
                <a:srgbClr val="7CBF33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313" y="1916237"/>
            <a:ext cx="8228012" cy="4969147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marL="0" indent="0" eaLnBrk="1" hangingPunct="1">
              <a:lnSpc>
                <a:spcPct val="100000"/>
              </a:lnSpc>
              <a:buFont typeface="Wingdings" pitchFamily="2" charset="2"/>
              <a:buChar char="ü"/>
              <a:defRPr/>
            </a:pPr>
            <a:endParaRPr lang="uk-UA" sz="2400" b="1" dirty="0" smtClean="0">
              <a:solidFill>
                <a:schemeClr val="tx1"/>
              </a:solidFill>
            </a:endParaRPr>
          </a:p>
          <a:p>
            <a:pPr marL="0" indent="0" eaLnBrk="1" hangingPunct="1">
              <a:lnSpc>
                <a:spcPct val="100000"/>
              </a:lnSpc>
              <a:buFont typeface="Wingdings" pitchFamily="2" charset="2"/>
              <a:buChar char="ü"/>
              <a:defRPr/>
            </a:pPr>
            <a:endParaRPr lang="uk-UA" sz="2400" b="1" dirty="0"/>
          </a:p>
          <a:p>
            <a:pPr marL="0" indent="0" eaLnBrk="1" hangingPunct="1">
              <a:lnSpc>
                <a:spcPct val="100000"/>
              </a:lnSpc>
              <a:buFont typeface="Wingdings" pitchFamily="2" charset="2"/>
              <a:buChar char="ü"/>
              <a:defRPr/>
            </a:pPr>
            <a:r>
              <a:rPr lang="uk-UA" sz="2400" b="1" dirty="0" err="1" smtClean="0">
                <a:solidFill>
                  <a:schemeClr val="tx1"/>
                </a:solidFill>
              </a:rPr>
              <a:t>максимальное</a:t>
            </a:r>
            <a:r>
              <a:rPr lang="uk-UA" sz="2400" b="1" dirty="0" smtClean="0">
                <a:solidFill>
                  <a:schemeClr val="tx1"/>
                </a:solidFill>
              </a:rPr>
              <a:t> </a:t>
            </a:r>
            <a:r>
              <a:rPr lang="uk-UA" sz="2400" b="1" dirty="0" err="1">
                <a:solidFill>
                  <a:schemeClr val="tx1"/>
                </a:solidFill>
              </a:rPr>
              <a:t>исключение</a:t>
            </a:r>
            <a:r>
              <a:rPr lang="uk-UA" sz="2400" b="1" dirty="0">
                <a:solidFill>
                  <a:schemeClr val="tx1"/>
                </a:solidFill>
              </a:rPr>
              <a:t> </a:t>
            </a:r>
            <a:r>
              <a:rPr lang="uk-UA" sz="2400" b="1" dirty="0" err="1">
                <a:solidFill>
                  <a:schemeClr val="tx1"/>
                </a:solidFill>
              </a:rPr>
              <a:t>контакта</a:t>
            </a:r>
            <a:r>
              <a:rPr lang="uk-UA" sz="2400" b="1" dirty="0">
                <a:solidFill>
                  <a:schemeClr val="tx1"/>
                </a:solidFill>
              </a:rPr>
              <a:t> с </a:t>
            </a:r>
            <a:r>
              <a:rPr lang="uk-UA" sz="2400" b="1" dirty="0" err="1">
                <a:solidFill>
                  <a:schemeClr val="tx1"/>
                </a:solidFill>
              </a:rPr>
              <a:t>физическими</a:t>
            </a:r>
            <a:r>
              <a:rPr lang="uk-UA" sz="2400" b="1" dirty="0">
                <a:solidFill>
                  <a:schemeClr val="tx1"/>
                </a:solidFill>
              </a:rPr>
              <a:t> и </a:t>
            </a:r>
            <a:r>
              <a:rPr lang="uk-UA" sz="2400" b="1" dirty="0" err="1">
                <a:solidFill>
                  <a:schemeClr val="tx1"/>
                </a:solidFill>
              </a:rPr>
              <a:t>химическими</a:t>
            </a:r>
            <a:r>
              <a:rPr lang="uk-UA" sz="2400" b="1" dirty="0">
                <a:solidFill>
                  <a:schemeClr val="tx1"/>
                </a:solidFill>
              </a:rPr>
              <a:t> канцерогенами (</a:t>
            </a:r>
            <a:r>
              <a:rPr lang="uk-UA" sz="2400" b="1" dirty="0" err="1">
                <a:solidFill>
                  <a:schemeClr val="tx1"/>
                </a:solidFill>
              </a:rPr>
              <a:t>сигареты</a:t>
            </a:r>
            <a:r>
              <a:rPr lang="uk-UA" sz="2400" b="1" dirty="0">
                <a:solidFill>
                  <a:schemeClr val="tx1"/>
                </a:solidFill>
              </a:rPr>
              <a:t>, </a:t>
            </a:r>
            <a:r>
              <a:rPr lang="uk-UA" sz="2400" b="1" dirty="0" err="1">
                <a:solidFill>
                  <a:schemeClr val="tx1"/>
                </a:solidFill>
              </a:rPr>
              <a:t>инсоляция</a:t>
            </a:r>
            <a:r>
              <a:rPr lang="uk-UA" sz="2400" b="1" dirty="0">
                <a:solidFill>
                  <a:schemeClr val="tx1"/>
                </a:solidFill>
              </a:rPr>
              <a:t>, </a:t>
            </a:r>
            <a:r>
              <a:rPr lang="uk-UA" sz="2400" b="1" dirty="0" err="1">
                <a:solidFill>
                  <a:schemeClr val="tx1"/>
                </a:solidFill>
              </a:rPr>
              <a:t>алкогольные</a:t>
            </a:r>
            <a:r>
              <a:rPr lang="uk-UA" sz="2400" b="1" dirty="0">
                <a:solidFill>
                  <a:schemeClr val="tx1"/>
                </a:solidFill>
              </a:rPr>
              <a:t> и </a:t>
            </a:r>
            <a:r>
              <a:rPr lang="uk-UA" sz="2400" b="1" dirty="0" err="1">
                <a:solidFill>
                  <a:schemeClr val="tx1"/>
                </a:solidFill>
              </a:rPr>
              <a:t>энергетические</a:t>
            </a:r>
            <a:r>
              <a:rPr lang="uk-UA" sz="2400" b="1" dirty="0">
                <a:solidFill>
                  <a:schemeClr val="tx1"/>
                </a:solidFill>
              </a:rPr>
              <a:t> напитки, </a:t>
            </a:r>
            <a:r>
              <a:rPr lang="uk-UA" sz="2400" b="1" dirty="0" err="1">
                <a:solidFill>
                  <a:schemeClr val="tx1"/>
                </a:solidFill>
              </a:rPr>
              <a:t>загрязнители</a:t>
            </a:r>
            <a:r>
              <a:rPr lang="uk-UA" sz="2400" b="1" dirty="0">
                <a:solidFill>
                  <a:schemeClr val="tx1"/>
                </a:solidFill>
              </a:rPr>
              <a:t> </a:t>
            </a:r>
            <a:r>
              <a:rPr lang="uk-UA" sz="2400" b="1" dirty="0" err="1">
                <a:solidFill>
                  <a:schemeClr val="tx1"/>
                </a:solidFill>
              </a:rPr>
              <a:t>воды</a:t>
            </a:r>
            <a:r>
              <a:rPr lang="uk-UA" sz="2400" b="1" dirty="0">
                <a:solidFill>
                  <a:schemeClr val="tx1"/>
                </a:solidFill>
              </a:rPr>
              <a:t> и </a:t>
            </a:r>
            <a:r>
              <a:rPr lang="uk-UA" sz="2400" b="1" dirty="0" err="1">
                <a:solidFill>
                  <a:schemeClr val="tx1"/>
                </a:solidFill>
              </a:rPr>
              <a:t>воздуха</a:t>
            </a:r>
            <a:r>
              <a:rPr lang="uk-UA" sz="2400" b="1" dirty="0">
                <a:solidFill>
                  <a:schemeClr val="tx1"/>
                </a:solidFill>
              </a:rPr>
              <a:t>), </a:t>
            </a:r>
            <a:r>
              <a:rPr lang="uk-UA" sz="2400" b="1" dirty="0" err="1">
                <a:solidFill>
                  <a:schemeClr val="tx1"/>
                </a:solidFill>
              </a:rPr>
              <a:t>вредные</a:t>
            </a:r>
            <a:r>
              <a:rPr lang="uk-UA" sz="2400" b="1" dirty="0">
                <a:solidFill>
                  <a:schemeClr val="tx1"/>
                </a:solidFill>
              </a:rPr>
              <a:t> </a:t>
            </a:r>
            <a:r>
              <a:rPr lang="uk-UA" sz="2400" b="1" dirty="0" err="1">
                <a:solidFill>
                  <a:schemeClr val="tx1"/>
                </a:solidFill>
              </a:rPr>
              <a:t>технологии</a:t>
            </a:r>
            <a:r>
              <a:rPr lang="uk-UA" sz="2400" b="1" dirty="0">
                <a:solidFill>
                  <a:schemeClr val="tx1"/>
                </a:solidFill>
              </a:rPr>
              <a:t> </a:t>
            </a:r>
            <a:r>
              <a:rPr lang="uk-UA" sz="2400" b="1" dirty="0" err="1">
                <a:solidFill>
                  <a:schemeClr val="tx1"/>
                </a:solidFill>
              </a:rPr>
              <a:t>приготовления</a:t>
            </a:r>
            <a:r>
              <a:rPr lang="uk-UA" sz="2400" b="1" dirty="0">
                <a:solidFill>
                  <a:schemeClr val="tx1"/>
                </a:solidFill>
              </a:rPr>
              <a:t> </a:t>
            </a:r>
            <a:r>
              <a:rPr lang="uk-UA" sz="2400" b="1" dirty="0" err="1" smtClean="0">
                <a:solidFill>
                  <a:schemeClr val="tx1"/>
                </a:solidFill>
              </a:rPr>
              <a:t>еды</a:t>
            </a:r>
            <a:endParaRPr lang="uk-UA" sz="2400" b="1" dirty="0" smtClean="0">
              <a:solidFill>
                <a:schemeClr val="tx1"/>
              </a:solidFill>
            </a:endParaRPr>
          </a:p>
          <a:p>
            <a:pPr marL="0" indent="0" eaLnBrk="1" hangingPunct="1">
              <a:lnSpc>
                <a:spcPct val="100000"/>
              </a:lnSpc>
              <a:buNone/>
              <a:defRPr/>
            </a:pPr>
            <a:endParaRPr lang="uk-UA" sz="2400" b="1" dirty="0">
              <a:solidFill>
                <a:schemeClr val="tx1"/>
              </a:solidFill>
            </a:endParaRPr>
          </a:p>
          <a:p>
            <a:pPr marL="0" indent="0" eaLnBrk="1" hangingPunct="1">
              <a:lnSpc>
                <a:spcPct val="100000"/>
              </a:lnSpc>
              <a:buFont typeface="Wingdings" pitchFamily="2" charset="2"/>
              <a:buChar char="ü"/>
              <a:defRPr/>
            </a:pPr>
            <a:r>
              <a:rPr lang="uk-UA" sz="2400" b="1" dirty="0" smtClean="0">
                <a:solidFill>
                  <a:schemeClr val="tx1"/>
                </a:solidFill>
              </a:rPr>
              <a:t> </a:t>
            </a:r>
            <a:r>
              <a:rPr lang="uk-UA" sz="2400" b="1" dirty="0" err="1">
                <a:solidFill>
                  <a:schemeClr val="tx1"/>
                </a:solidFill>
              </a:rPr>
              <a:t>регулярная</a:t>
            </a:r>
            <a:r>
              <a:rPr lang="uk-UA" sz="2400" b="1" dirty="0">
                <a:solidFill>
                  <a:schemeClr val="tx1"/>
                </a:solidFill>
              </a:rPr>
              <a:t> </a:t>
            </a:r>
            <a:r>
              <a:rPr lang="uk-UA" sz="2400" b="1" dirty="0" err="1">
                <a:solidFill>
                  <a:schemeClr val="tx1"/>
                </a:solidFill>
              </a:rPr>
              <a:t>детоксикация</a:t>
            </a:r>
            <a:r>
              <a:rPr lang="uk-UA" sz="2400" b="1" dirty="0">
                <a:solidFill>
                  <a:schemeClr val="tx1"/>
                </a:solidFill>
              </a:rPr>
              <a:t> </a:t>
            </a:r>
            <a:r>
              <a:rPr lang="uk-UA" sz="2400" b="1" dirty="0" err="1">
                <a:solidFill>
                  <a:schemeClr val="tx1"/>
                </a:solidFill>
              </a:rPr>
              <a:t>организма</a:t>
            </a:r>
            <a:r>
              <a:rPr lang="uk-UA" sz="2400" b="1" dirty="0">
                <a:solidFill>
                  <a:schemeClr val="tx1"/>
                </a:solidFill>
              </a:rPr>
              <a:t> – очистка </a:t>
            </a:r>
            <a:r>
              <a:rPr lang="uk-UA" sz="2400" b="1" dirty="0" smtClean="0">
                <a:solidFill>
                  <a:schemeClr val="tx1"/>
                </a:solidFill>
              </a:rPr>
              <a:t>ЖКТ (</a:t>
            </a:r>
            <a:r>
              <a:rPr lang="uk-UA" sz="2400" b="1" dirty="0" err="1">
                <a:solidFill>
                  <a:schemeClr val="tx1"/>
                </a:solidFill>
              </a:rPr>
              <a:t>желчного</a:t>
            </a:r>
            <a:r>
              <a:rPr lang="uk-UA" sz="2400" b="1" dirty="0">
                <a:solidFill>
                  <a:schemeClr val="tx1"/>
                </a:solidFill>
              </a:rPr>
              <a:t> </a:t>
            </a:r>
            <a:r>
              <a:rPr lang="uk-UA" sz="2400" b="1" dirty="0" err="1">
                <a:solidFill>
                  <a:schemeClr val="tx1"/>
                </a:solidFill>
              </a:rPr>
              <a:t>пузыря</a:t>
            </a:r>
            <a:r>
              <a:rPr lang="uk-UA" sz="2400" b="1" dirty="0">
                <a:solidFill>
                  <a:schemeClr val="tx1"/>
                </a:solidFill>
              </a:rPr>
              <a:t>, </a:t>
            </a:r>
            <a:r>
              <a:rPr lang="uk-UA" sz="2400" b="1" dirty="0" err="1">
                <a:solidFill>
                  <a:schemeClr val="tx1"/>
                </a:solidFill>
              </a:rPr>
              <a:t>печени</a:t>
            </a:r>
            <a:r>
              <a:rPr lang="uk-UA" sz="2400" b="1" dirty="0">
                <a:solidFill>
                  <a:schemeClr val="tx1"/>
                </a:solidFill>
              </a:rPr>
              <a:t>, кишечника), </a:t>
            </a:r>
            <a:r>
              <a:rPr lang="uk-UA" sz="2400" b="1" dirty="0" err="1">
                <a:solidFill>
                  <a:schemeClr val="tx1"/>
                </a:solidFill>
              </a:rPr>
              <a:t>лимфы</a:t>
            </a:r>
            <a:r>
              <a:rPr lang="uk-UA" sz="2400" b="1" dirty="0">
                <a:solidFill>
                  <a:schemeClr val="tx1"/>
                </a:solidFill>
              </a:rPr>
              <a:t>, крови, </a:t>
            </a:r>
            <a:r>
              <a:rPr lang="uk-UA" sz="2400" b="1" dirty="0" err="1">
                <a:solidFill>
                  <a:schemeClr val="tx1"/>
                </a:solidFill>
              </a:rPr>
              <a:t>почек</a:t>
            </a:r>
            <a:r>
              <a:rPr lang="uk-UA" sz="2400" b="1" dirty="0">
                <a:solidFill>
                  <a:schemeClr val="tx1"/>
                </a:solidFill>
              </a:rPr>
              <a:t>, с </a:t>
            </a:r>
            <a:r>
              <a:rPr lang="uk-UA" sz="2400" b="1" dirty="0" err="1">
                <a:solidFill>
                  <a:schemeClr val="tx1"/>
                </a:solidFill>
              </a:rPr>
              <a:t>целью</a:t>
            </a:r>
            <a:r>
              <a:rPr lang="uk-UA" sz="2400" b="1" dirty="0">
                <a:solidFill>
                  <a:schemeClr val="tx1"/>
                </a:solidFill>
              </a:rPr>
              <a:t> </a:t>
            </a:r>
            <a:r>
              <a:rPr lang="uk-UA" sz="2400" b="1" dirty="0" err="1">
                <a:solidFill>
                  <a:schemeClr val="tx1"/>
                </a:solidFill>
              </a:rPr>
              <a:t>улучшения</a:t>
            </a:r>
            <a:r>
              <a:rPr lang="uk-UA" sz="2400" b="1" dirty="0">
                <a:solidFill>
                  <a:schemeClr val="tx1"/>
                </a:solidFill>
              </a:rPr>
              <a:t> </a:t>
            </a:r>
            <a:r>
              <a:rPr lang="uk-UA" sz="2400" b="1" dirty="0" err="1">
                <a:solidFill>
                  <a:schemeClr val="tx1"/>
                </a:solidFill>
              </a:rPr>
              <a:t>метаболизма</a:t>
            </a:r>
            <a:r>
              <a:rPr lang="uk-UA" sz="2400" b="1" dirty="0">
                <a:solidFill>
                  <a:schemeClr val="tx1"/>
                </a:solidFill>
              </a:rPr>
              <a:t> и </a:t>
            </a:r>
            <a:r>
              <a:rPr lang="uk-UA" sz="2400" b="1" dirty="0" err="1">
                <a:solidFill>
                  <a:schemeClr val="tx1"/>
                </a:solidFill>
              </a:rPr>
              <a:t>экскреции</a:t>
            </a:r>
            <a:r>
              <a:rPr lang="uk-UA" sz="2400" b="1" dirty="0">
                <a:solidFill>
                  <a:schemeClr val="tx1"/>
                </a:solidFill>
              </a:rPr>
              <a:t> </a:t>
            </a:r>
            <a:r>
              <a:rPr lang="uk-UA" sz="2400" b="1" dirty="0" err="1">
                <a:solidFill>
                  <a:schemeClr val="tx1"/>
                </a:solidFill>
              </a:rPr>
              <a:t>гормонов</a:t>
            </a:r>
            <a:endParaRPr lang="ru-RU" sz="2400" b="1" dirty="0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  <a:defRPr/>
            </a:pPr>
            <a:endParaRPr lang="ru-RU" sz="24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00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549274"/>
            <a:ext cx="8085336" cy="6048077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marL="0" indent="0" eaLnBrk="1" hangingPunct="1">
              <a:lnSpc>
                <a:spcPct val="100000"/>
              </a:lnSpc>
              <a:buFont typeface="Wingdings" pitchFamily="2" charset="2"/>
              <a:buChar char="ü"/>
              <a:defRPr/>
            </a:pPr>
            <a:r>
              <a:rPr lang="uk-UA" sz="2400" b="1" dirty="0" err="1" smtClean="0">
                <a:solidFill>
                  <a:schemeClr val="tx1"/>
                </a:solidFill>
              </a:rPr>
              <a:t>коррекция</a:t>
            </a:r>
            <a:r>
              <a:rPr lang="uk-UA" sz="2400" b="1" dirty="0" smtClean="0">
                <a:solidFill>
                  <a:schemeClr val="tx1"/>
                </a:solidFill>
              </a:rPr>
              <a:t> </a:t>
            </a:r>
            <a:r>
              <a:rPr lang="uk-UA" sz="2400" b="1" dirty="0">
                <a:solidFill>
                  <a:schemeClr val="tx1"/>
                </a:solidFill>
              </a:rPr>
              <a:t>гормонального </a:t>
            </a:r>
            <a:r>
              <a:rPr lang="uk-UA" sz="2400" b="1" dirty="0" err="1">
                <a:solidFill>
                  <a:schemeClr val="tx1"/>
                </a:solidFill>
              </a:rPr>
              <a:t>статуса</a:t>
            </a:r>
            <a:r>
              <a:rPr lang="uk-UA" sz="2400" b="1" dirty="0">
                <a:solidFill>
                  <a:schemeClr val="tx1"/>
                </a:solidFill>
              </a:rPr>
              <a:t> </a:t>
            </a:r>
            <a:r>
              <a:rPr lang="uk-UA" sz="2400" b="1" dirty="0" smtClean="0">
                <a:solidFill>
                  <a:schemeClr val="tx1"/>
                </a:solidFill>
              </a:rPr>
              <a:t>(при </a:t>
            </a:r>
            <a:r>
              <a:rPr lang="uk-UA" sz="2400" b="1" dirty="0" err="1">
                <a:solidFill>
                  <a:schemeClr val="tx1"/>
                </a:solidFill>
              </a:rPr>
              <a:t>нарушениях</a:t>
            </a:r>
            <a:r>
              <a:rPr lang="uk-UA" sz="2400" b="1" dirty="0">
                <a:solidFill>
                  <a:schemeClr val="tx1"/>
                </a:solidFill>
              </a:rPr>
              <a:t> менструального </a:t>
            </a:r>
            <a:r>
              <a:rPr lang="uk-UA" sz="2400" b="1" dirty="0" err="1">
                <a:solidFill>
                  <a:schemeClr val="tx1"/>
                </a:solidFill>
              </a:rPr>
              <a:t>цикла</a:t>
            </a:r>
            <a:r>
              <a:rPr lang="uk-UA" sz="2400" b="1" dirty="0">
                <a:solidFill>
                  <a:schemeClr val="tx1"/>
                </a:solidFill>
              </a:rPr>
              <a:t>, </a:t>
            </a:r>
            <a:r>
              <a:rPr lang="uk-UA" sz="2400" b="1" dirty="0" err="1">
                <a:solidFill>
                  <a:schemeClr val="tx1"/>
                </a:solidFill>
              </a:rPr>
              <a:t>проявлениях</a:t>
            </a:r>
            <a:r>
              <a:rPr lang="uk-UA" sz="2400" b="1" dirty="0">
                <a:solidFill>
                  <a:schemeClr val="tx1"/>
                </a:solidFill>
              </a:rPr>
              <a:t> </a:t>
            </a:r>
            <a:r>
              <a:rPr lang="uk-UA" sz="2400" b="1" dirty="0" err="1">
                <a:solidFill>
                  <a:schemeClr val="tx1"/>
                </a:solidFill>
              </a:rPr>
              <a:t>патологического</a:t>
            </a:r>
            <a:r>
              <a:rPr lang="uk-UA" sz="2400" b="1" dirty="0">
                <a:solidFill>
                  <a:schemeClr val="tx1"/>
                </a:solidFill>
              </a:rPr>
              <a:t> </a:t>
            </a:r>
            <a:r>
              <a:rPr lang="uk-UA" sz="2400" b="1" dirty="0" err="1">
                <a:solidFill>
                  <a:schemeClr val="tx1"/>
                </a:solidFill>
              </a:rPr>
              <a:t>климакса</a:t>
            </a:r>
            <a:r>
              <a:rPr lang="uk-UA" sz="2400" b="1" dirty="0">
                <a:solidFill>
                  <a:schemeClr val="tx1"/>
                </a:solidFill>
              </a:rPr>
              <a:t>, при </a:t>
            </a:r>
            <a:r>
              <a:rPr lang="uk-UA" sz="2400" b="1" dirty="0" err="1">
                <a:solidFill>
                  <a:schemeClr val="tx1"/>
                </a:solidFill>
              </a:rPr>
              <a:t>разных</a:t>
            </a:r>
            <a:r>
              <a:rPr lang="uk-UA" sz="2400" b="1" dirty="0">
                <a:solidFill>
                  <a:schemeClr val="tx1"/>
                </a:solidFill>
              </a:rPr>
              <a:t> </a:t>
            </a:r>
            <a:r>
              <a:rPr lang="uk-UA" sz="2400" b="1" dirty="0" err="1">
                <a:solidFill>
                  <a:schemeClr val="tx1"/>
                </a:solidFill>
              </a:rPr>
              <a:t>гинекологических</a:t>
            </a:r>
            <a:r>
              <a:rPr lang="uk-UA" sz="2400" b="1" dirty="0">
                <a:solidFill>
                  <a:schemeClr val="tx1"/>
                </a:solidFill>
              </a:rPr>
              <a:t> </a:t>
            </a:r>
            <a:r>
              <a:rPr lang="uk-UA" sz="2400" b="1" dirty="0" err="1">
                <a:solidFill>
                  <a:schemeClr val="tx1"/>
                </a:solidFill>
              </a:rPr>
              <a:t>урологических</a:t>
            </a:r>
            <a:r>
              <a:rPr lang="uk-UA" sz="2400" b="1" dirty="0">
                <a:solidFill>
                  <a:schemeClr val="tx1"/>
                </a:solidFill>
              </a:rPr>
              <a:t> и </a:t>
            </a:r>
            <a:r>
              <a:rPr lang="uk-UA" sz="2400" b="1" dirty="0" err="1">
                <a:solidFill>
                  <a:schemeClr val="tx1"/>
                </a:solidFill>
              </a:rPr>
              <a:t>эндокринных</a:t>
            </a:r>
            <a:r>
              <a:rPr lang="uk-UA" sz="2400" b="1" dirty="0">
                <a:solidFill>
                  <a:schemeClr val="tx1"/>
                </a:solidFill>
              </a:rPr>
              <a:t> </a:t>
            </a:r>
            <a:r>
              <a:rPr lang="uk-UA" sz="2400" b="1" dirty="0" err="1" smtClean="0">
                <a:solidFill>
                  <a:schemeClr val="tx1"/>
                </a:solidFill>
              </a:rPr>
              <a:t>заболеваниях</a:t>
            </a:r>
            <a:endParaRPr lang="uk-UA" sz="2400" b="1" dirty="0" smtClean="0">
              <a:solidFill>
                <a:schemeClr val="tx1"/>
              </a:solidFill>
            </a:endParaRPr>
          </a:p>
          <a:p>
            <a:pPr marL="0" indent="0" eaLnBrk="1" hangingPunct="1">
              <a:lnSpc>
                <a:spcPct val="100000"/>
              </a:lnSpc>
              <a:buFont typeface="Wingdings" pitchFamily="2" charset="2"/>
              <a:buChar char="ü"/>
              <a:defRPr/>
            </a:pPr>
            <a:endParaRPr lang="uk-UA" sz="2400" b="1" dirty="0" smtClean="0">
              <a:solidFill>
                <a:schemeClr val="tx1"/>
              </a:solidFill>
            </a:endParaRPr>
          </a:p>
          <a:p>
            <a:pPr marL="0" indent="0" eaLnBrk="1" hangingPunct="1">
              <a:lnSpc>
                <a:spcPct val="100000"/>
              </a:lnSpc>
              <a:buFont typeface="Wingdings" pitchFamily="2" charset="2"/>
              <a:buChar char="ü"/>
              <a:defRPr/>
            </a:pPr>
            <a:r>
              <a:rPr lang="uk-UA" sz="2400" b="1" dirty="0" smtClean="0">
                <a:solidFill>
                  <a:schemeClr val="tx1"/>
                </a:solidFill>
              </a:rPr>
              <a:t> </a:t>
            </a:r>
            <a:r>
              <a:rPr lang="uk-UA" sz="2400" b="1" dirty="0" err="1" smtClean="0">
                <a:solidFill>
                  <a:schemeClr val="tx1"/>
                </a:solidFill>
              </a:rPr>
              <a:t>защита</a:t>
            </a:r>
            <a:r>
              <a:rPr lang="uk-UA" sz="2400" b="1" dirty="0" smtClean="0">
                <a:solidFill>
                  <a:schemeClr val="tx1"/>
                </a:solidFill>
              </a:rPr>
              <a:t> </a:t>
            </a:r>
            <a:r>
              <a:rPr lang="uk-UA" sz="2400" b="1" dirty="0">
                <a:solidFill>
                  <a:schemeClr val="tx1"/>
                </a:solidFill>
              </a:rPr>
              <a:t>от </a:t>
            </a:r>
            <a:r>
              <a:rPr lang="uk-UA" sz="2400" b="1" dirty="0" err="1">
                <a:solidFill>
                  <a:schemeClr val="tx1"/>
                </a:solidFill>
              </a:rPr>
              <a:t>стресса</a:t>
            </a:r>
            <a:r>
              <a:rPr lang="uk-UA" sz="2400" b="1" dirty="0">
                <a:solidFill>
                  <a:schemeClr val="tx1"/>
                </a:solidFill>
              </a:rPr>
              <a:t>, </a:t>
            </a:r>
            <a:r>
              <a:rPr lang="uk-UA" sz="2400" b="1" dirty="0" err="1">
                <a:solidFill>
                  <a:schemeClr val="tx1"/>
                </a:solidFill>
              </a:rPr>
              <a:t>депрессий</a:t>
            </a:r>
            <a:r>
              <a:rPr lang="uk-UA" sz="2400" b="1" dirty="0">
                <a:solidFill>
                  <a:schemeClr val="tx1"/>
                </a:solidFill>
              </a:rPr>
              <a:t> и </a:t>
            </a:r>
            <a:r>
              <a:rPr lang="uk-UA" sz="2400" b="1" dirty="0" err="1">
                <a:solidFill>
                  <a:schemeClr val="tx1"/>
                </a:solidFill>
              </a:rPr>
              <a:t>длительного</a:t>
            </a:r>
            <a:r>
              <a:rPr lang="uk-UA" sz="2400" b="1" dirty="0">
                <a:solidFill>
                  <a:schemeClr val="tx1"/>
                </a:solidFill>
              </a:rPr>
              <a:t> </a:t>
            </a:r>
            <a:r>
              <a:rPr lang="uk-UA" sz="2400" b="1" dirty="0" err="1">
                <a:solidFill>
                  <a:schemeClr val="tx1"/>
                </a:solidFill>
              </a:rPr>
              <a:t>перенапряжения</a:t>
            </a:r>
            <a:r>
              <a:rPr lang="uk-UA" sz="2400" b="1" dirty="0">
                <a:solidFill>
                  <a:schemeClr val="tx1"/>
                </a:solidFill>
              </a:rPr>
              <a:t> </a:t>
            </a:r>
            <a:r>
              <a:rPr lang="uk-UA" sz="2400" b="1" dirty="0" err="1">
                <a:solidFill>
                  <a:schemeClr val="tx1"/>
                </a:solidFill>
              </a:rPr>
              <a:t>нервной</a:t>
            </a:r>
            <a:r>
              <a:rPr lang="uk-UA" sz="2400" b="1" dirty="0">
                <a:solidFill>
                  <a:schemeClr val="tx1"/>
                </a:solidFill>
              </a:rPr>
              <a:t> </a:t>
            </a:r>
            <a:r>
              <a:rPr lang="uk-UA" sz="2400" b="1" dirty="0" err="1" smtClean="0">
                <a:solidFill>
                  <a:schemeClr val="tx1"/>
                </a:solidFill>
              </a:rPr>
              <a:t>системы</a:t>
            </a:r>
            <a:endParaRPr lang="uk-UA" sz="2400" b="1" dirty="0" smtClean="0">
              <a:solidFill>
                <a:schemeClr val="tx1"/>
              </a:solidFill>
            </a:endParaRPr>
          </a:p>
          <a:p>
            <a:pPr marL="0" indent="0" eaLnBrk="1" hangingPunct="1">
              <a:lnSpc>
                <a:spcPct val="100000"/>
              </a:lnSpc>
              <a:buFont typeface="Wingdings" pitchFamily="2" charset="2"/>
              <a:buChar char="ü"/>
              <a:defRPr/>
            </a:pPr>
            <a:endParaRPr lang="uk-UA" sz="2400" b="1" dirty="0" smtClean="0">
              <a:solidFill>
                <a:schemeClr val="tx1"/>
              </a:solidFill>
            </a:endParaRPr>
          </a:p>
          <a:p>
            <a:pPr marL="0" indent="0" eaLnBrk="1" hangingPunct="1">
              <a:lnSpc>
                <a:spcPct val="100000"/>
              </a:lnSpc>
              <a:buFont typeface="Wingdings" pitchFamily="2" charset="2"/>
              <a:buChar char="ü"/>
              <a:defRPr/>
            </a:pPr>
            <a:r>
              <a:rPr lang="uk-UA" sz="2400" b="1" dirty="0" smtClean="0">
                <a:solidFill>
                  <a:schemeClr val="tx1"/>
                </a:solidFill>
              </a:rPr>
              <a:t> </a:t>
            </a:r>
            <a:r>
              <a:rPr lang="uk-UA" sz="2400" b="1" dirty="0" err="1" smtClean="0">
                <a:solidFill>
                  <a:schemeClr val="tx1"/>
                </a:solidFill>
              </a:rPr>
              <a:t>использование</a:t>
            </a:r>
            <a:r>
              <a:rPr lang="uk-UA" sz="2400" b="1" dirty="0" smtClean="0">
                <a:solidFill>
                  <a:schemeClr val="tx1"/>
                </a:solidFill>
              </a:rPr>
              <a:t> </a:t>
            </a:r>
            <a:r>
              <a:rPr lang="uk-UA" sz="2400" b="1" dirty="0">
                <a:solidFill>
                  <a:schemeClr val="tx1"/>
                </a:solidFill>
              </a:rPr>
              <a:t>(при </a:t>
            </a:r>
            <a:r>
              <a:rPr lang="uk-UA" sz="2400" b="1" dirty="0" err="1">
                <a:solidFill>
                  <a:schemeClr val="tx1"/>
                </a:solidFill>
              </a:rPr>
              <a:t>необходимости</a:t>
            </a:r>
            <a:r>
              <a:rPr lang="uk-UA" sz="2400" b="1" dirty="0">
                <a:solidFill>
                  <a:schemeClr val="tx1"/>
                </a:solidFill>
              </a:rPr>
              <a:t>) </a:t>
            </a:r>
            <a:r>
              <a:rPr lang="uk-UA" sz="2400" b="1" dirty="0" err="1">
                <a:solidFill>
                  <a:schemeClr val="tx1"/>
                </a:solidFill>
              </a:rPr>
              <a:t>средств</a:t>
            </a:r>
            <a:r>
              <a:rPr lang="uk-UA" sz="2400" b="1" dirty="0">
                <a:solidFill>
                  <a:schemeClr val="tx1"/>
                </a:solidFill>
              </a:rPr>
              <a:t> </a:t>
            </a:r>
            <a:r>
              <a:rPr lang="uk-UA" sz="2400" b="1" dirty="0" err="1">
                <a:solidFill>
                  <a:schemeClr val="tx1"/>
                </a:solidFill>
              </a:rPr>
              <a:t>психопрофилактики</a:t>
            </a:r>
            <a:r>
              <a:rPr lang="uk-UA" sz="2400" b="1" dirty="0">
                <a:solidFill>
                  <a:schemeClr val="tx1"/>
                </a:solidFill>
              </a:rPr>
              <a:t> для </a:t>
            </a:r>
            <a:r>
              <a:rPr lang="uk-UA" sz="2400" b="1" dirty="0" err="1">
                <a:solidFill>
                  <a:schemeClr val="tx1"/>
                </a:solidFill>
              </a:rPr>
              <a:t>решения</a:t>
            </a:r>
            <a:r>
              <a:rPr lang="uk-UA" sz="2400" b="1" dirty="0">
                <a:solidFill>
                  <a:schemeClr val="tx1"/>
                </a:solidFill>
              </a:rPr>
              <a:t> </a:t>
            </a:r>
            <a:r>
              <a:rPr lang="uk-UA" sz="2400" b="1" dirty="0" err="1">
                <a:solidFill>
                  <a:schemeClr val="tx1"/>
                </a:solidFill>
              </a:rPr>
              <a:t>эмоциональных</a:t>
            </a:r>
            <a:r>
              <a:rPr lang="uk-UA" sz="2400" b="1" dirty="0">
                <a:solidFill>
                  <a:schemeClr val="tx1"/>
                </a:solidFill>
              </a:rPr>
              <a:t> </a:t>
            </a:r>
            <a:r>
              <a:rPr lang="uk-UA" sz="2400" b="1" dirty="0" err="1">
                <a:solidFill>
                  <a:schemeClr val="tx1"/>
                </a:solidFill>
              </a:rPr>
              <a:t>конфликтов</a:t>
            </a:r>
            <a:r>
              <a:rPr lang="uk-UA" sz="2400" b="1" dirty="0">
                <a:solidFill>
                  <a:schemeClr val="tx1"/>
                </a:solidFill>
              </a:rPr>
              <a:t>, </a:t>
            </a:r>
            <a:r>
              <a:rPr lang="uk-UA" sz="2400" b="1" dirty="0" err="1">
                <a:solidFill>
                  <a:schemeClr val="tx1"/>
                </a:solidFill>
              </a:rPr>
              <a:t>устранение</a:t>
            </a:r>
            <a:r>
              <a:rPr lang="uk-UA" sz="2400" b="1" dirty="0">
                <a:solidFill>
                  <a:schemeClr val="tx1"/>
                </a:solidFill>
              </a:rPr>
              <a:t> </a:t>
            </a:r>
            <a:r>
              <a:rPr lang="uk-UA" sz="2400" b="1" dirty="0" err="1">
                <a:solidFill>
                  <a:schemeClr val="tx1"/>
                </a:solidFill>
              </a:rPr>
              <a:t>угнетенного</a:t>
            </a:r>
            <a:r>
              <a:rPr lang="uk-UA" sz="2400" b="1" dirty="0">
                <a:solidFill>
                  <a:schemeClr val="tx1"/>
                </a:solidFill>
              </a:rPr>
              <a:t> </a:t>
            </a:r>
            <a:r>
              <a:rPr lang="uk-UA" sz="2400" b="1" dirty="0" err="1">
                <a:solidFill>
                  <a:schemeClr val="tx1"/>
                </a:solidFill>
              </a:rPr>
              <a:t>состояния</a:t>
            </a:r>
            <a:r>
              <a:rPr lang="uk-UA" sz="2400" b="1" dirty="0">
                <a:solidFill>
                  <a:schemeClr val="tx1"/>
                </a:solidFill>
              </a:rPr>
              <a:t> </a:t>
            </a:r>
            <a:r>
              <a:rPr lang="uk-UA" sz="2400" b="1" dirty="0" err="1">
                <a:solidFill>
                  <a:schemeClr val="tx1"/>
                </a:solidFill>
              </a:rPr>
              <a:t>психики</a:t>
            </a:r>
            <a:r>
              <a:rPr lang="uk-UA" sz="2400" b="1" dirty="0">
                <a:solidFill>
                  <a:schemeClr val="tx1"/>
                </a:solidFill>
              </a:rPr>
              <a:t>, </a:t>
            </a:r>
            <a:r>
              <a:rPr lang="uk-UA" sz="2400" b="1" dirty="0" err="1">
                <a:solidFill>
                  <a:schemeClr val="tx1"/>
                </a:solidFill>
              </a:rPr>
              <a:t>фобий</a:t>
            </a:r>
            <a:r>
              <a:rPr lang="uk-UA" sz="2400" b="1" dirty="0">
                <a:solidFill>
                  <a:schemeClr val="tx1"/>
                </a:solidFill>
              </a:rPr>
              <a:t> и др.</a:t>
            </a:r>
          </a:p>
          <a:p>
            <a:pPr eaLnBrk="1" hangingPunct="1">
              <a:lnSpc>
                <a:spcPct val="100000"/>
              </a:lnSpc>
              <a:buFontTx/>
              <a:buChar char="-"/>
              <a:defRPr/>
            </a:pPr>
            <a:endParaRPr lang="ru-RU" sz="2400" b="1" dirty="0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  <a:defRPr/>
            </a:pPr>
            <a:endParaRPr lang="ru-RU" sz="28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52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313" y="836612"/>
            <a:ext cx="8229600" cy="5616723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marL="0" indent="0" eaLnBrk="1" hangingPunct="1">
              <a:lnSpc>
                <a:spcPct val="100000"/>
              </a:lnSpc>
              <a:buFont typeface="Wingdings" pitchFamily="2" charset="2"/>
              <a:buChar char="ü"/>
              <a:defRPr/>
            </a:pPr>
            <a:r>
              <a:rPr lang="uk-UA" sz="2400" dirty="0" smtClean="0"/>
              <a:t> </a:t>
            </a:r>
            <a:r>
              <a:rPr lang="uk-UA" sz="2400" b="1" dirty="0" err="1" smtClean="0"/>
              <a:t>поддержка</a:t>
            </a:r>
            <a:r>
              <a:rPr lang="uk-UA" sz="2400" b="1" dirty="0" smtClean="0"/>
              <a:t> </a:t>
            </a:r>
            <a:r>
              <a:rPr lang="uk-UA" sz="2400" b="1" dirty="0"/>
              <a:t>на </a:t>
            </a:r>
            <a:r>
              <a:rPr lang="uk-UA" sz="2400" b="1" dirty="0" err="1"/>
              <a:t>высоком</a:t>
            </a:r>
            <a:r>
              <a:rPr lang="uk-UA" sz="2400" b="1" dirty="0"/>
              <a:t> </a:t>
            </a:r>
            <a:r>
              <a:rPr lang="uk-UA" sz="2400" b="1" dirty="0" err="1"/>
              <a:t>функциональном</a:t>
            </a:r>
            <a:r>
              <a:rPr lang="uk-UA" sz="2400" b="1" dirty="0"/>
              <a:t> </a:t>
            </a:r>
            <a:r>
              <a:rPr lang="uk-UA" sz="2400" b="1" dirty="0" err="1"/>
              <a:t>уровне</a:t>
            </a:r>
            <a:r>
              <a:rPr lang="uk-UA" sz="2400" b="1" dirty="0"/>
              <a:t> </a:t>
            </a:r>
            <a:r>
              <a:rPr lang="uk-UA" sz="2400" b="1" dirty="0" err="1"/>
              <a:t>иммунной</a:t>
            </a:r>
            <a:r>
              <a:rPr lang="uk-UA" sz="2400" b="1" dirty="0"/>
              <a:t> </a:t>
            </a:r>
            <a:r>
              <a:rPr lang="uk-UA" sz="2400" b="1" dirty="0" err="1" smtClean="0"/>
              <a:t>системы</a:t>
            </a:r>
            <a:endParaRPr lang="uk-UA" sz="2400" b="1" dirty="0" smtClean="0"/>
          </a:p>
          <a:p>
            <a:pPr marL="0" indent="0" eaLnBrk="1" hangingPunct="1">
              <a:lnSpc>
                <a:spcPct val="100000"/>
              </a:lnSpc>
              <a:buFont typeface="Wingdings" pitchFamily="2" charset="2"/>
              <a:buChar char="ü"/>
              <a:defRPr/>
            </a:pPr>
            <a:endParaRPr lang="uk-UA" sz="2400" b="1" dirty="0" smtClean="0"/>
          </a:p>
          <a:p>
            <a:pPr marL="0" indent="0" eaLnBrk="1" hangingPunct="1">
              <a:lnSpc>
                <a:spcPct val="100000"/>
              </a:lnSpc>
              <a:buFont typeface="Wingdings" pitchFamily="2" charset="2"/>
              <a:buChar char="ü"/>
              <a:defRPr/>
            </a:pPr>
            <a:r>
              <a:rPr lang="uk-UA" sz="2400" b="1" dirty="0" smtClean="0"/>
              <a:t> </a:t>
            </a:r>
            <a:r>
              <a:rPr lang="uk-UA" sz="2400" b="1" dirty="0" err="1" smtClean="0"/>
              <a:t>сбалансированное</a:t>
            </a:r>
            <a:r>
              <a:rPr lang="uk-UA" sz="2400" b="1" dirty="0" smtClean="0"/>
              <a:t> </a:t>
            </a:r>
            <a:r>
              <a:rPr lang="uk-UA" sz="2400" b="1" dirty="0" err="1"/>
              <a:t>питание</a:t>
            </a:r>
            <a:r>
              <a:rPr lang="uk-UA" sz="2400" b="1" dirty="0"/>
              <a:t> с </a:t>
            </a:r>
            <a:r>
              <a:rPr lang="uk-UA" sz="2400" b="1" dirty="0" err="1"/>
              <a:t>включением</a:t>
            </a:r>
            <a:r>
              <a:rPr lang="uk-UA" sz="2400" b="1" dirty="0"/>
              <a:t> </a:t>
            </a:r>
            <a:r>
              <a:rPr lang="uk-UA" sz="2400" b="1" dirty="0" err="1"/>
              <a:t>клетчатки</a:t>
            </a:r>
            <a:r>
              <a:rPr lang="uk-UA" sz="2400" b="1" dirty="0"/>
              <a:t>, </a:t>
            </a:r>
            <a:r>
              <a:rPr lang="uk-UA" sz="2400" b="1" dirty="0" err="1"/>
              <a:t>антиоксидантов</a:t>
            </a:r>
            <a:r>
              <a:rPr lang="uk-UA" sz="2400" b="1" dirty="0"/>
              <a:t> и </a:t>
            </a:r>
            <a:r>
              <a:rPr lang="uk-UA" sz="2400" b="1" dirty="0" err="1"/>
              <a:t>витаминно-минеральных</a:t>
            </a:r>
            <a:r>
              <a:rPr lang="uk-UA" sz="2400" b="1" dirty="0"/>
              <a:t> </a:t>
            </a:r>
            <a:r>
              <a:rPr lang="uk-UA" sz="2400" b="1" dirty="0" err="1" smtClean="0"/>
              <a:t>комплексов</a:t>
            </a:r>
            <a:endParaRPr lang="uk-UA" sz="2400" b="1" dirty="0" smtClean="0"/>
          </a:p>
          <a:p>
            <a:pPr marL="0" indent="0" eaLnBrk="1" hangingPunct="1">
              <a:lnSpc>
                <a:spcPct val="100000"/>
              </a:lnSpc>
              <a:buFont typeface="Wingdings" pitchFamily="2" charset="2"/>
              <a:buChar char="ü"/>
              <a:defRPr/>
            </a:pPr>
            <a:endParaRPr lang="uk-UA" sz="2400" b="1" dirty="0" smtClean="0"/>
          </a:p>
          <a:p>
            <a:pPr marL="0" indent="0" eaLnBrk="1" hangingPunct="1">
              <a:lnSpc>
                <a:spcPct val="100000"/>
              </a:lnSpc>
              <a:buFont typeface="Wingdings" pitchFamily="2" charset="2"/>
              <a:buChar char="ü"/>
              <a:defRPr/>
            </a:pPr>
            <a:r>
              <a:rPr lang="uk-UA" sz="2400" b="1" dirty="0" smtClean="0"/>
              <a:t> </a:t>
            </a:r>
            <a:r>
              <a:rPr lang="uk-UA" sz="2400" b="1" dirty="0" err="1" smtClean="0"/>
              <a:t>оптимальный</a:t>
            </a:r>
            <a:r>
              <a:rPr lang="uk-UA" sz="2400" b="1" dirty="0" smtClean="0"/>
              <a:t> </a:t>
            </a:r>
            <a:r>
              <a:rPr lang="uk-UA" sz="2400" b="1" dirty="0"/>
              <a:t>режим </a:t>
            </a:r>
            <a:r>
              <a:rPr lang="uk-UA" sz="2400" b="1" dirty="0" err="1"/>
              <a:t>физических</a:t>
            </a:r>
            <a:r>
              <a:rPr lang="uk-UA" sz="2400" b="1" dirty="0"/>
              <a:t> </a:t>
            </a:r>
            <a:r>
              <a:rPr lang="uk-UA" sz="2400" b="1" dirty="0" err="1"/>
              <a:t>нагрузок</a:t>
            </a:r>
            <a:r>
              <a:rPr lang="uk-UA" sz="2400" b="1" dirty="0"/>
              <a:t>, </a:t>
            </a:r>
            <a:r>
              <a:rPr lang="uk-UA" sz="2400" b="1" dirty="0" err="1"/>
              <a:t>закаливание</a:t>
            </a:r>
            <a:r>
              <a:rPr lang="uk-UA" sz="2400" b="1" dirty="0"/>
              <a:t> </a:t>
            </a:r>
            <a:r>
              <a:rPr lang="uk-UA" sz="2400" b="1" dirty="0" err="1"/>
              <a:t>организма</a:t>
            </a:r>
            <a:r>
              <a:rPr lang="uk-UA" sz="2400" b="1" dirty="0"/>
              <a:t>, </a:t>
            </a:r>
            <a:r>
              <a:rPr lang="uk-UA" sz="2400" b="1" dirty="0" err="1"/>
              <a:t>устранение</a:t>
            </a:r>
            <a:r>
              <a:rPr lang="uk-UA" sz="2400" b="1" dirty="0"/>
              <a:t> </a:t>
            </a:r>
            <a:r>
              <a:rPr lang="uk-UA" sz="2400" b="1" dirty="0" err="1"/>
              <a:t>вредных</a:t>
            </a:r>
            <a:r>
              <a:rPr lang="uk-UA" sz="2400" b="1" dirty="0"/>
              <a:t> </a:t>
            </a:r>
            <a:r>
              <a:rPr lang="uk-UA" sz="2400" b="1" dirty="0" err="1" smtClean="0"/>
              <a:t>привычек</a:t>
            </a:r>
            <a:endParaRPr lang="uk-UA" sz="2400" b="1" dirty="0" smtClean="0"/>
          </a:p>
          <a:p>
            <a:pPr marL="0" indent="0" eaLnBrk="1" hangingPunct="1">
              <a:lnSpc>
                <a:spcPct val="100000"/>
              </a:lnSpc>
              <a:buFont typeface="Wingdings" pitchFamily="2" charset="2"/>
              <a:buChar char="ü"/>
              <a:defRPr/>
            </a:pPr>
            <a:endParaRPr lang="uk-UA" sz="2400" b="1" dirty="0" smtClean="0"/>
          </a:p>
          <a:p>
            <a:pPr marL="0" indent="0" eaLnBrk="1" hangingPunct="1">
              <a:lnSpc>
                <a:spcPct val="100000"/>
              </a:lnSpc>
              <a:buFont typeface="Wingdings" pitchFamily="2" charset="2"/>
              <a:buChar char="ü"/>
              <a:defRPr/>
            </a:pPr>
            <a:r>
              <a:rPr lang="uk-UA" sz="2400" b="1" dirty="0" smtClean="0"/>
              <a:t> </a:t>
            </a:r>
            <a:r>
              <a:rPr lang="uk-UA" sz="2400" b="1" dirty="0" err="1" smtClean="0"/>
              <a:t>гармонизация</a:t>
            </a:r>
            <a:r>
              <a:rPr lang="uk-UA" sz="2400" b="1" dirty="0" smtClean="0"/>
              <a:t> </a:t>
            </a:r>
            <a:r>
              <a:rPr lang="uk-UA" sz="2400" b="1" dirty="0" err="1"/>
              <a:t>жизни</a:t>
            </a:r>
            <a:r>
              <a:rPr lang="uk-UA" sz="2400" b="1" dirty="0"/>
              <a:t> </a:t>
            </a:r>
            <a:r>
              <a:rPr lang="uk-UA" sz="2400" b="1" dirty="0" smtClean="0"/>
              <a:t>(</a:t>
            </a:r>
            <a:r>
              <a:rPr lang="uk-UA" sz="2400" b="1" dirty="0" err="1" smtClean="0"/>
              <a:t>благодарность</a:t>
            </a:r>
            <a:r>
              <a:rPr lang="uk-UA" sz="2400" b="1" dirty="0"/>
              <a:t>, </a:t>
            </a:r>
            <a:r>
              <a:rPr lang="uk-UA" sz="2400" b="1" dirty="0" err="1"/>
              <a:t>оптимизм</a:t>
            </a:r>
            <a:r>
              <a:rPr lang="uk-UA" sz="2400" b="1" dirty="0"/>
              <a:t> и </a:t>
            </a:r>
            <a:r>
              <a:rPr lang="uk-UA" sz="2400" b="1" dirty="0" err="1"/>
              <a:t>позитивное</a:t>
            </a:r>
            <a:r>
              <a:rPr lang="uk-UA" sz="2400" b="1" dirty="0"/>
              <a:t> </a:t>
            </a:r>
            <a:r>
              <a:rPr lang="uk-UA" sz="2400" b="1" dirty="0" err="1"/>
              <a:t>восприятие</a:t>
            </a:r>
            <a:r>
              <a:rPr lang="uk-UA" sz="2400" b="1" dirty="0"/>
              <a:t> мира)</a:t>
            </a:r>
            <a:endParaRPr lang="ru-RU" sz="2400" b="1" dirty="0"/>
          </a:p>
          <a:p>
            <a:pPr eaLnBrk="1" hangingPunct="1">
              <a:lnSpc>
                <a:spcPct val="100000"/>
              </a:lnSpc>
              <a:buFontTx/>
              <a:buChar char="-"/>
              <a:defRPr/>
            </a:pPr>
            <a:endParaRPr lang="ru-RU" sz="2400" b="1" dirty="0"/>
          </a:p>
          <a:p>
            <a:pPr marL="0" indent="0" eaLnBrk="1" hangingPunct="1">
              <a:lnSpc>
                <a:spcPct val="100000"/>
              </a:lnSpc>
              <a:buFont typeface="Wingdings" pitchFamily="2" charset="2"/>
              <a:buNone/>
              <a:defRPr/>
            </a:pPr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109100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53866"/>
            <a:ext cx="9144000" cy="711186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930932388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uk-UA" altLang="ru-RU" sz="3600" b="1" u="sng" dirty="0" err="1" smtClean="0">
                <a:solidFill>
                  <a:srgbClr val="7CBF33"/>
                </a:solidFill>
              </a:rPr>
              <a:t>Продукты</a:t>
            </a:r>
            <a:r>
              <a:rPr lang="uk-UA" altLang="ru-RU" sz="3600" b="1" u="sng" dirty="0" smtClean="0">
                <a:solidFill>
                  <a:srgbClr val="7CBF33"/>
                </a:solidFill>
              </a:rPr>
              <a:t>, </a:t>
            </a:r>
            <a:r>
              <a:rPr lang="uk-UA" altLang="ru-RU" sz="3600" b="1" u="sng" dirty="0" err="1" smtClean="0">
                <a:solidFill>
                  <a:srgbClr val="7CBF33"/>
                </a:solidFill>
              </a:rPr>
              <a:t>которые</a:t>
            </a:r>
            <a:r>
              <a:rPr lang="uk-UA" altLang="ru-RU" sz="3600" b="1" u="sng" dirty="0" smtClean="0">
                <a:solidFill>
                  <a:srgbClr val="7CBF33"/>
                </a:solidFill>
              </a:rPr>
              <a:t> </a:t>
            </a:r>
            <a:r>
              <a:rPr lang="uk-UA" altLang="ru-RU" sz="3600" b="1" u="sng" dirty="0" err="1" smtClean="0">
                <a:solidFill>
                  <a:srgbClr val="7CBF33"/>
                </a:solidFill>
              </a:rPr>
              <a:t>включаются</a:t>
            </a:r>
            <a:r>
              <a:rPr lang="uk-UA" altLang="ru-RU" sz="3600" b="1" u="sng" dirty="0" smtClean="0">
                <a:solidFill>
                  <a:srgbClr val="7CBF33"/>
                </a:solidFill>
              </a:rPr>
              <a:t> в </a:t>
            </a:r>
            <a:r>
              <a:rPr lang="uk-UA" altLang="ru-RU" sz="3600" b="1" u="sng" dirty="0" err="1" smtClean="0">
                <a:solidFill>
                  <a:srgbClr val="7CBF33"/>
                </a:solidFill>
              </a:rPr>
              <a:t>противоопухолевую</a:t>
            </a:r>
            <a:r>
              <a:rPr lang="uk-UA" altLang="ru-RU" sz="3600" b="1" u="sng" dirty="0" smtClean="0">
                <a:solidFill>
                  <a:srgbClr val="7CBF33"/>
                </a:solidFill>
              </a:rPr>
              <a:t> схему </a:t>
            </a:r>
            <a:r>
              <a:rPr lang="uk-UA" altLang="ru-RU" sz="3600" b="1" u="sng" dirty="0" err="1" smtClean="0">
                <a:solidFill>
                  <a:srgbClr val="7CBF33"/>
                </a:solidFill>
              </a:rPr>
              <a:t>лечения</a:t>
            </a:r>
            <a:endParaRPr lang="ru-RU" altLang="ru-RU" sz="3600" b="1" u="sng" dirty="0" smtClean="0">
              <a:solidFill>
                <a:srgbClr val="7CBF33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279650"/>
            <a:ext cx="8229600" cy="2301875"/>
          </a:xfrm>
        </p:spPr>
        <p:txBody>
          <a:bodyPr/>
          <a:lstStyle/>
          <a:p>
            <a:pPr eaLnBrk="1" hangingPunct="1">
              <a:buFont typeface="Arial" pitchFamily="34" charset="0"/>
              <a:buChar char="•"/>
              <a:defRPr/>
            </a:pPr>
            <a:r>
              <a:rPr lang="ru-RU" sz="2800" b="1" dirty="0" err="1" smtClean="0"/>
              <a:t>Пау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Пау</a:t>
            </a:r>
            <a:endParaRPr lang="ru-RU" sz="2800" b="1" dirty="0" smtClean="0"/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ru-RU" sz="2800" b="1" dirty="0" smtClean="0"/>
              <a:t>По </a:t>
            </a:r>
            <a:r>
              <a:rPr lang="ru-RU" sz="2800" b="1" dirty="0" err="1" smtClean="0"/>
              <a:t>д’Арко</a:t>
            </a:r>
            <a:r>
              <a:rPr lang="ru-RU" sz="2800" b="1" dirty="0" smtClean="0"/>
              <a:t> НСП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ru-RU" sz="2800" b="1" dirty="0" smtClean="0"/>
              <a:t>Сок Нони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ru-RU" sz="2800" b="1" dirty="0" smtClean="0"/>
              <a:t>Протеаза Плюс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ru-RU" sz="2800" b="1" dirty="0"/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ru-RU" sz="2800" b="1" dirty="0" smtClean="0"/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ru-RU" sz="2400" dirty="0" smtClean="0"/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013" y="2492375"/>
            <a:ext cx="142875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338" y="1916113"/>
            <a:ext cx="1250950" cy="201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2276475"/>
            <a:ext cx="1439863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3429000"/>
            <a:ext cx="138747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765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КОНЦЕПЦИЯ </a:t>
            </a:r>
            <a:r>
              <a:rPr lang="ru-RU" dirty="0"/>
              <a:t>ВЕДЕНИЯ ОНКОБОЛЬНЫХ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6024" y="980728"/>
            <a:ext cx="8964488" cy="5688632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b="1" dirty="0"/>
              <a:t> </a:t>
            </a:r>
            <a:r>
              <a:rPr lang="ru-RU" b="1" dirty="0" smtClean="0"/>
              <a:t>Лечение </a:t>
            </a:r>
            <a:r>
              <a:rPr lang="ru-RU" b="1" dirty="0"/>
              <a:t>у онколога</a:t>
            </a:r>
            <a:r>
              <a:rPr lang="ru-RU" dirty="0"/>
              <a:t>: </a:t>
            </a:r>
            <a:r>
              <a:rPr lang="ru-RU" b="1" dirty="0"/>
              <a:t>срочно удалить рак</a:t>
            </a:r>
            <a:r>
              <a:rPr lang="ru-RU" dirty="0"/>
              <a:t>!</a:t>
            </a:r>
          </a:p>
          <a:p>
            <a:pPr marL="0" lvl="0" indent="0">
              <a:buNone/>
            </a:pPr>
            <a:r>
              <a:rPr lang="ru-RU" dirty="0"/>
              <a:t>Если показаны  </a:t>
            </a:r>
            <a:r>
              <a:rPr lang="ru-RU" b="1" dirty="0"/>
              <a:t>химиотерапия и облучение</a:t>
            </a:r>
            <a:r>
              <a:rPr lang="ru-RU" dirty="0"/>
              <a:t> – то ДА! </a:t>
            </a:r>
          </a:p>
          <a:p>
            <a:pPr marL="0" lvl="0" indent="0">
              <a:buNone/>
            </a:pPr>
            <a:r>
              <a:rPr lang="ru-RU" b="1" dirty="0"/>
              <a:t>Сразу же при установлении  диагноза  Рак, а также при риске</a:t>
            </a:r>
            <a:r>
              <a:rPr lang="ru-RU" dirty="0"/>
              <a:t> выявления этого</a:t>
            </a:r>
          </a:p>
          <a:p>
            <a:pPr marL="0" indent="0">
              <a:buNone/>
            </a:pPr>
            <a:r>
              <a:rPr lang="ru-RU" dirty="0"/>
              <a:t>заболевания принимать:  </a:t>
            </a:r>
            <a:endParaRPr lang="ru-RU" dirty="0" smtClean="0"/>
          </a:p>
          <a:p>
            <a:pPr marL="0" indent="0">
              <a:buNone/>
            </a:pPr>
            <a:r>
              <a:rPr lang="ru-RU" b="1" dirty="0" smtClean="0"/>
              <a:t>По </a:t>
            </a:r>
            <a:r>
              <a:rPr lang="ru-RU" b="1" dirty="0" err="1" smtClean="0"/>
              <a:t>дарко</a:t>
            </a:r>
            <a:r>
              <a:rPr lang="ru-RU" b="1" dirty="0" smtClean="0"/>
              <a:t> </a:t>
            </a:r>
            <a:r>
              <a:rPr lang="ru-RU" dirty="0"/>
              <a:t>по 2-3  </a:t>
            </a:r>
            <a:r>
              <a:rPr lang="ru-RU" dirty="0" err="1"/>
              <a:t>капс</a:t>
            </a:r>
            <a:r>
              <a:rPr lang="ru-RU" dirty="0"/>
              <a:t> 3 р в день (лучше всего взять 6-8-9 </a:t>
            </a:r>
            <a:r>
              <a:rPr lang="ru-RU" dirty="0" err="1"/>
              <a:t>капс</a:t>
            </a:r>
            <a:r>
              <a:rPr lang="ru-RU" dirty="0"/>
              <a:t>, запарить в</a:t>
            </a:r>
          </a:p>
          <a:p>
            <a:pPr marL="0" indent="0">
              <a:buNone/>
            </a:pPr>
            <a:r>
              <a:rPr lang="ru-RU" dirty="0"/>
              <a:t>чашке, накрыть крышкой, и затем 1\3 часть этого настоя отлить в другую чашку, добавить теплую воду </a:t>
            </a:r>
            <a:r>
              <a:rPr lang="ru-RU" b="1" dirty="0"/>
              <a:t>и</a:t>
            </a:r>
            <a:r>
              <a:rPr lang="ru-RU" dirty="0"/>
              <a:t> </a:t>
            </a:r>
            <a:r>
              <a:rPr lang="ru-RU" b="1" dirty="0"/>
              <a:t>Хлорофилл</a:t>
            </a:r>
            <a:r>
              <a:rPr lang="ru-RU" dirty="0"/>
              <a:t>, и выпить; так  - 3 р в день).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Курс </a:t>
            </a:r>
            <a:r>
              <a:rPr lang="ru-RU" dirty="0"/>
              <a:t>приема – 3 месяца подряд и более. </a:t>
            </a:r>
          </a:p>
          <a:p>
            <a:pPr marL="0" lvl="0" indent="0">
              <a:buNone/>
            </a:pPr>
            <a:r>
              <a:rPr lang="ru-RU" b="1" dirty="0"/>
              <a:t>Во время химиотерапии,  лучевой терапии,  и для  долечивания принимать курс </a:t>
            </a:r>
            <a:r>
              <a:rPr lang="ru-RU" b="1" u="sng" dirty="0" err="1"/>
              <a:t>Пао-Пао</a:t>
            </a:r>
            <a:r>
              <a:rPr lang="ru-RU" b="1" u="sng" dirty="0"/>
              <a:t> плюс</a:t>
            </a:r>
            <a:r>
              <a:rPr lang="ru-RU" dirty="0"/>
              <a:t> .  Длительность - 1 год подряд</a:t>
            </a:r>
            <a:r>
              <a:rPr lang="ru-RU" b="1" dirty="0"/>
              <a:t>:</a:t>
            </a:r>
            <a:endParaRPr lang="ru-RU" dirty="0"/>
          </a:p>
          <a:p>
            <a:pPr marL="0" lvl="0" indent="0">
              <a:buNone/>
            </a:pPr>
            <a:r>
              <a:rPr lang="ru-RU" b="1" dirty="0" smtClean="0"/>
              <a:t>-</a:t>
            </a:r>
            <a:r>
              <a:rPr lang="ru-RU" b="1" dirty="0" err="1" smtClean="0"/>
              <a:t>Пао-Пао</a:t>
            </a:r>
            <a:r>
              <a:rPr lang="ru-RU" dirty="0" smtClean="0"/>
              <a:t> </a:t>
            </a:r>
            <a:r>
              <a:rPr lang="ru-RU" dirty="0"/>
              <a:t>по 2 </a:t>
            </a:r>
            <a:r>
              <a:rPr lang="ru-RU" dirty="0" err="1"/>
              <a:t>капс</a:t>
            </a:r>
            <a:r>
              <a:rPr lang="ru-RU" dirty="0"/>
              <a:t> 2 р в день во время еды  </a:t>
            </a:r>
          </a:p>
          <a:p>
            <a:pPr marL="0" lvl="0" indent="0">
              <a:buNone/>
            </a:pPr>
            <a:r>
              <a:rPr lang="ru-RU" b="1" dirty="0" smtClean="0"/>
              <a:t>-По </a:t>
            </a:r>
            <a:r>
              <a:rPr lang="ru-RU" b="1" dirty="0" err="1" smtClean="0"/>
              <a:t>дарко</a:t>
            </a:r>
            <a:r>
              <a:rPr lang="ru-RU" dirty="0" smtClean="0"/>
              <a:t> </a:t>
            </a:r>
            <a:r>
              <a:rPr lang="ru-RU" dirty="0"/>
              <a:t>(6 </a:t>
            </a:r>
            <a:r>
              <a:rPr lang="ru-RU" dirty="0" err="1"/>
              <a:t>капс</a:t>
            </a:r>
            <a:r>
              <a:rPr lang="ru-RU" dirty="0"/>
              <a:t> в день в виде чая)</a:t>
            </a:r>
          </a:p>
          <a:p>
            <a:pPr marL="0" lvl="0" indent="0">
              <a:buNone/>
            </a:pPr>
            <a:r>
              <a:rPr lang="ru-RU" b="1" dirty="0" smtClean="0"/>
              <a:t>-Хлорофилл </a:t>
            </a:r>
            <a:r>
              <a:rPr lang="ru-RU" dirty="0"/>
              <a:t>по 3 ч л. в день с 1,5 л воды</a:t>
            </a:r>
          </a:p>
          <a:p>
            <a:pPr marL="0" lvl="0" indent="0">
              <a:buNone/>
            </a:pPr>
            <a:r>
              <a:rPr lang="ru-RU" b="1" dirty="0" smtClean="0"/>
              <a:t>-</a:t>
            </a:r>
            <a:r>
              <a:rPr lang="ru-RU" b="1" dirty="0" err="1" smtClean="0"/>
              <a:t>Моринда</a:t>
            </a:r>
            <a:r>
              <a:rPr lang="ru-RU" dirty="0" smtClean="0"/>
              <a:t> </a:t>
            </a:r>
            <a:r>
              <a:rPr lang="ru-RU" dirty="0"/>
              <a:t>по 2 </a:t>
            </a:r>
            <a:r>
              <a:rPr lang="ru-RU" dirty="0" err="1"/>
              <a:t>капс</a:t>
            </a:r>
            <a:r>
              <a:rPr lang="ru-RU" dirty="0"/>
              <a:t> 3 р в день</a:t>
            </a:r>
          </a:p>
          <a:p>
            <a:pPr marL="0" lvl="0" indent="0">
              <a:buNone/>
            </a:pPr>
            <a:r>
              <a:rPr lang="ru-RU" b="1" dirty="0" smtClean="0"/>
              <a:t>-Е-чай</a:t>
            </a:r>
            <a:r>
              <a:rPr lang="ru-RU" dirty="0" smtClean="0"/>
              <a:t> </a:t>
            </a:r>
            <a:r>
              <a:rPr lang="ru-RU" dirty="0"/>
              <a:t>по 2 </a:t>
            </a:r>
            <a:r>
              <a:rPr lang="ru-RU" dirty="0" err="1"/>
              <a:t>капс</a:t>
            </a:r>
            <a:r>
              <a:rPr lang="ru-RU" dirty="0"/>
              <a:t> 3 р в день   </a:t>
            </a:r>
            <a:endParaRPr lang="ru-RU" b="1" dirty="0" smtClean="0"/>
          </a:p>
          <a:p>
            <a:pPr marL="0" lvl="0" indent="0">
              <a:buNone/>
            </a:pPr>
            <a:r>
              <a:rPr lang="ru-RU" b="1" dirty="0" smtClean="0"/>
              <a:t>После </a:t>
            </a:r>
            <a:r>
              <a:rPr lang="ru-RU" b="1" dirty="0"/>
              <a:t>курса </a:t>
            </a:r>
            <a:r>
              <a:rPr lang="ru-RU" b="1" u="sng" dirty="0" err="1"/>
              <a:t>Пао-Пао</a:t>
            </a:r>
            <a:r>
              <a:rPr lang="ru-RU" b="1" u="sng" dirty="0"/>
              <a:t> плюс</a:t>
            </a:r>
            <a:r>
              <a:rPr lang="ru-RU" b="1" dirty="0"/>
              <a:t>   нужно пройти  </a:t>
            </a:r>
            <a:r>
              <a:rPr lang="ru-RU" b="1" u="sng" dirty="0"/>
              <a:t>Курс РЕАБИЛИТАЦИИ  ЖКТ</a:t>
            </a:r>
            <a:r>
              <a:rPr lang="ru-RU" dirty="0"/>
              <a:t>  (ПРОТИВОГРИБКОВАЯ,  противопаразитарная, противомикробная программы </a:t>
            </a:r>
            <a:r>
              <a:rPr lang="ru-RU" dirty="0" smtClean="0"/>
              <a:t>+)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78496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57201" y="533400"/>
            <a:ext cx="8153400" cy="51054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Дефицитными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нутриентными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состояниями вызваны нарушение четкости зрения 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макулодистрофия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близорукость, дальнозоркость, астигматизм. Дефицит одного или нескольких пищевых факторов всегда усиливает генетически обусловленные поломки в системе обмена веществ. 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Реализация наследственного потенциала также во многом зависит от обеспеченности организма теми или иными нутриентами. 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Поэтому при прочих равных условиях любое заболевание можно замедлить, если попытаться оптимизировать питание, но можно и ускорить, если пустить его на самотек.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Основная причина слепоты у пожилых людей – возрастная дистрофия сетчатки (ВДС) обусловлена недостаточным содержанием в пище зрительных пигментов, витаминов и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капилляропротекторов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60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ru-RU" dirty="0"/>
              <a:t>ВСЕМ ОНКОБОЛЬНЫМ далее: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764704"/>
            <a:ext cx="8784976" cy="5361459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1) </a:t>
            </a:r>
            <a:r>
              <a:rPr lang="ru-RU" dirty="0" err="1" smtClean="0"/>
              <a:t>БАДы</a:t>
            </a:r>
            <a:r>
              <a:rPr lang="ru-RU" dirty="0" smtClean="0"/>
              <a:t> </a:t>
            </a:r>
            <a:r>
              <a:rPr lang="ru-RU" dirty="0"/>
              <a:t>как питание (Свободные Аминокислоты, Омега-3, Лецитин, </a:t>
            </a:r>
            <a:r>
              <a:rPr lang="ru-RU" dirty="0" err="1"/>
              <a:t>Бифидофлора</a:t>
            </a:r>
            <a:r>
              <a:rPr lang="ru-RU" dirty="0"/>
              <a:t>, Хлорофилл).</a:t>
            </a:r>
            <a:br>
              <a:rPr lang="ru-RU" dirty="0"/>
            </a:br>
            <a:r>
              <a:rPr lang="ru-RU" dirty="0" smtClean="0"/>
              <a:t>2) Продолжать  </a:t>
            </a:r>
            <a:r>
              <a:rPr lang="ru-RU" dirty="0"/>
              <a:t>2 </a:t>
            </a:r>
            <a:r>
              <a:rPr lang="ru-RU" dirty="0" smtClean="0"/>
              <a:t>р. </a:t>
            </a:r>
            <a:r>
              <a:rPr lang="ru-RU" dirty="0"/>
              <a:t>в год проходить реабилитацию ЖКТ и печеночную программу. </a:t>
            </a:r>
            <a:br>
              <a:rPr lang="ru-RU" dirty="0"/>
            </a:br>
            <a:r>
              <a:rPr lang="ru-RU" dirty="0" smtClean="0"/>
              <a:t>3) </a:t>
            </a:r>
            <a:r>
              <a:rPr lang="ru-RU" dirty="0"/>
              <a:t>Обязательная физическая активность НА СВЕЖЕМ ВОЗДУХЕ.</a:t>
            </a:r>
            <a:br>
              <a:rPr lang="ru-RU" dirty="0"/>
            </a:br>
            <a:r>
              <a:rPr lang="ru-RU" dirty="0" smtClean="0"/>
              <a:t>4) </a:t>
            </a:r>
            <a:r>
              <a:rPr lang="ru-RU" dirty="0"/>
              <a:t>Работа с подсознанием:  Преобразовать все негативные  эмоции (страх, чувство вины, обида, злость, зависть, ревность и </a:t>
            </a:r>
            <a:r>
              <a:rPr lang="ru-RU" dirty="0" smtClean="0"/>
              <a:t>др.)  </a:t>
            </a:r>
            <a:r>
              <a:rPr lang="ru-RU" dirty="0"/>
              <a:t>-  в позитивные эмоции: любовь, благодарность, принятие, смирение и т.д. </a:t>
            </a:r>
          </a:p>
        </p:txBody>
      </p:sp>
    </p:spTree>
    <p:extLst>
      <p:ext uri="{BB962C8B-B14F-4D97-AF65-F5344CB8AC3E}">
        <p14:creationId xmlns:p14="http://schemas.microsoft.com/office/powerpoint/2010/main" val="2494276742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77888" y="1962150"/>
            <a:ext cx="6402387" cy="9890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100" dirty="0">
              <a:solidFill>
                <a:schemeClr val="bg1">
                  <a:lumMod val="50000"/>
                </a:schemeClr>
              </a:solidFill>
              <a:latin typeface="Arial"/>
              <a:ea typeface="+mn-ea"/>
              <a:cs typeface="Arial"/>
            </a:endParaRP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rgbClr val="76BD22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5844" name="Заголовок 1"/>
          <p:cNvSpPr>
            <a:spLocks noGrp="1"/>
          </p:cNvSpPr>
          <p:nvPr>
            <p:ph type="title"/>
          </p:nvPr>
        </p:nvSpPr>
        <p:spPr>
          <a:xfrm>
            <a:off x="457200" y="2325688"/>
            <a:ext cx="8229600" cy="844550"/>
          </a:xfrm>
        </p:spPr>
        <p:txBody>
          <a:bodyPr/>
          <a:lstStyle/>
          <a:p>
            <a:pPr eaLnBrk="1" hangingPunct="1"/>
            <a:r>
              <a:rPr lang="ru-RU" altLang="ru-RU" b="1" smtClean="0">
                <a:solidFill>
                  <a:srgbClr val="76BD22"/>
                </a:solidFill>
                <a:latin typeface="Times New Roman" pitchFamily="18" charset="0"/>
                <a:cs typeface="Times New Roman" pitchFamily="18" charset="0"/>
              </a:rPr>
              <a:t>Решение за Вами!</a:t>
            </a:r>
          </a:p>
        </p:txBody>
      </p:sp>
    </p:spTree>
    <p:extLst>
      <p:ext uri="{BB962C8B-B14F-4D97-AF65-F5344CB8AC3E}">
        <p14:creationId xmlns:p14="http://schemas.microsoft.com/office/powerpoint/2010/main" val="352560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381000" y="381000"/>
            <a:ext cx="8229600" cy="54102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Цинк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оказывает антиоксидантное действие, стимулирует регенерацию сетчатки, снижает риск конъюнктивита, блефарита, кератита, перфорации роговицы,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эндофтальмита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слепоты.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Медь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укрепляет сосуды глаза, оказывает антиоксидантное 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фотозащитное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действие.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Селен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кофактор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антиоксидантного фермента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глутатионпероксидазы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входит в состав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глутатиона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снижает риск развития катаракты.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Молибден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способствует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темновой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адаптации зрения.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Железо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снижает риск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блефароконъюнктивита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кератита, куриной слепоты.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Хром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снижает риск диабетической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ретинопатии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улучшая обмен глюкозы.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82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372292" y="457199"/>
            <a:ext cx="8238308" cy="52578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Каротиноиды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– наиболее активные ловушки кислородных радикалов. Наиболее распространенными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каротиноидами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пищи являются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β-каротин и </a:t>
            </a:r>
            <a:r>
              <a:rPr lang="ru-RU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лютеин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Полифенолы (биофлавоноиды)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включают рутин,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пикногенол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антоцианы,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проантоцианидины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и др. вещества, и обладают мощным антиоксидантным (АОА) 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мембранопротективным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действием (рутин).</a:t>
            </a:r>
          </a:p>
          <a:p>
            <a:pPr marL="0" indent="0">
              <a:buNone/>
            </a:pPr>
            <a:r>
              <a:rPr lang="ru-RU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Пикногенол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получают из кожуры и косточек винограда. Его АОА в 20 раз выше витамина С и в 50 раз – витамина Е! 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Он укрепляет стенки кровеносных сосудов, улучшает остроту зрения и снижает риск диабетической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ретинопатии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Антоцианы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снижают утомляемость глаз, усиливают остроту зрения и контрастность, улучшают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темновую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адаптацию и адаптацию после яркой вспышки, снижают проницаемость и ломкость капилляров (оказывают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противоотечный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эффект), нормализуют внутриглазное давление (профилактика глаукомы), снижают риск диабетической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ретинопатии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и катаракты.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98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381000" y="574765"/>
            <a:ext cx="7886700" cy="491163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Гинкго </a:t>
            </a:r>
            <a:r>
              <a:rPr lang="ru-RU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Билоба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также весьма полезна для здоровья глаз.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Гинкголиды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повышают эластичность стенок кровеносных капилляров, снимают спазм и улучшают кровоток сосудов глаза.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Таурин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стабилизирует мембраны, обладает антиокислительной активностью, улучшает работу мышечных волокон, снижает АД, оказывает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противокатарактное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действие, стимулирует регенерацию при болезнях глаз дистрофического характера.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рименяют при травме роговицы (в качестве стимулятора процессов репарации), дистрофических поражениях сетчатки глаза, при наследственной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абиотрофии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при катаракте (старческой, диабетической, травматической, лучевой).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Омега-3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является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мембранопротектором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сетчатки глаза и нервных клеток. Омега-3 , также как и таурина катастрофически не хватает в нашем пищевом рационе, поэтому их необходимо принимать дополнительно.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70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381000" y="533401"/>
            <a:ext cx="8153400" cy="48006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Продукты, вошедшие в программу для поддержки зрения, обладают наиболее полным набором этих ингредиентов: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Перфект </a:t>
            </a:r>
            <a:r>
              <a:rPr lang="ru-RU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Айз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содержит витамины – А, С, пиридоксин, рибофлавин,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каротиноиды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– β-каротин 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кверцетин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биоэлементы – медь, цинк, селен и хром, а также таурин,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пикногенол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экстракт черники,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глутатион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Супер Комплекс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 поливитаминный 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полибиоэлементный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продукт.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Витамин С НСП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 высокодозный пролонгированный источник витамина С и биофлавоноидов. </a:t>
            </a:r>
          </a:p>
          <a:p>
            <a:pPr marL="0" indent="0">
              <a:buNone/>
            </a:pPr>
            <a:r>
              <a:rPr lang="ru-RU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Замброза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– источник мощного комплекса антиоксидантов.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Омега-3 ПНЖК НСП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– источник омега-3 полиненасыщенных жирных кислот.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54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0167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Базовая   программа «Здоровье Ваших глаз»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7200" y="1295400"/>
            <a:ext cx="702468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/>
            <a:r>
              <a:rPr lang="ru-RU" sz="2400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Перфект </a:t>
            </a:r>
            <a:r>
              <a:rPr lang="ru-RU" sz="2400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Айз</a:t>
            </a:r>
            <a:r>
              <a:rPr lang="ru-RU" sz="2400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 – по 1 </a:t>
            </a:r>
            <a:r>
              <a:rPr lang="ru-RU" sz="2400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капс</a:t>
            </a:r>
            <a:r>
              <a:rPr lang="ru-RU" sz="2400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в день</a:t>
            </a:r>
          </a:p>
          <a:p>
            <a:pPr fontAlgn="base"/>
            <a:r>
              <a:rPr lang="ru-RU" sz="2400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Витамин С НСП  – по 1 таб. в день</a:t>
            </a:r>
          </a:p>
          <a:p>
            <a:pPr fontAlgn="base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Замброза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– по 15 мл 1 раз в 2 дня</a:t>
            </a:r>
          </a:p>
          <a:p>
            <a:pPr fontAlgn="base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Омега-3 ПНЖК НСП – по 1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капс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в день</a:t>
            </a:r>
          </a:p>
          <a:p>
            <a:pPr fontAlgn="base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Супер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Комплекс – по 1 таб. в день</a:t>
            </a:r>
          </a:p>
          <a:p>
            <a:pPr fontAlgn="base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/>
            <a:endParaRPr lang="ru-RU" sz="2400" kern="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/>
            <a:endParaRPr lang="ru-RU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Здоровье ваших глаз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81400" y="3102444"/>
            <a:ext cx="5029200" cy="261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86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28620" y="3925634"/>
            <a:ext cx="4285615" cy="4546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540"/>
              </a:lnSpc>
            </a:pPr>
            <a:r>
              <a:rPr sz="3200" spc="-15" dirty="0">
                <a:latin typeface="Arial"/>
                <a:cs typeface="Arial"/>
              </a:rPr>
              <a:t>Образец</a:t>
            </a:r>
            <a:r>
              <a:rPr sz="3200" spc="-65" dirty="0">
                <a:latin typeface="Arial"/>
                <a:cs typeface="Arial"/>
              </a:rPr>
              <a:t> </a:t>
            </a:r>
            <a:r>
              <a:rPr sz="3200" spc="-15" dirty="0">
                <a:latin typeface="Arial"/>
                <a:cs typeface="Arial"/>
              </a:rPr>
              <a:t>подзаголовка</a:t>
            </a:r>
            <a:endParaRPr sz="32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27277" y="1606058"/>
            <a:ext cx="6785083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4130" algn="ctr">
              <a:lnSpc>
                <a:spcPct val="100000"/>
              </a:lnSpc>
              <a:spcBef>
                <a:spcPts val="100"/>
              </a:spcBef>
            </a:pPr>
            <a:r>
              <a:rPr lang="en-US" sz="4000" b="1" spc="-15" dirty="0" smtClean="0">
                <a:solidFill>
                  <a:srgbClr val="8DCD46"/>
                </a:solidFill>
                <a:latin typeface="Times New Roman"/>
                <a:cs typeface="Times New Roman"/>
              </a:rPr>
              <a:t>C</a:t>
            </a:r>
            <a:r>
              <a:rPr lang="ru-RU" sz="4000" b="1" spc="-15" dirty="0" err="1" smtClean="0">
                <a:solidFill>
                  <a:srgbClr val="8DCD46"/>
                </a:solidFill>
                <a:latin typeface="Times New Roman"/>
                <a:cs typeface="Times New Roman"/>
              </a:rPr>
              <a:t>истемная</a:t>
            </a:r>
            <a:r>
              <a:rPr lang="ru-RU" sz="4000" b="1" spc="-15" dirty="0" smtClean="0">
                <a:solidFill>
                  <a:srgbClr val="8DCD46"/>
                </a:solidFill>
                <a:latin typeface="Times New Roman"/>
                <a:cs typeface="Times New Roman"/>
              </a:rPr>
              <a:t> коррекция здоровья при помощи программ </a:t>
            </a:r>
            <a:r>
              <a:rPr sz="4000" b="1" spc="-20" dirty="0" err="1" smtClean="0">
                <a:solidFill>
                  <a:srgbClr val="8DCD46"/>
                </a:solidFill>
                <a:latin typeface="Times New Roman"/>
                <a:cs typeface="Times New Roman"/>
              </a:rPr>
              <a:t>компании</a:t>
            </a:r>
            <a:r>
              <a:rPr sz="4000" b="1" spc="-25" dirty="0" smtClean="0">
                <a:solidFill>
                  <a:srgbClr val="8DCD46"/>
                </a:solidFill>
                <a:latin typeface="Times New Roman"/>
                <a:cs typeface="Times New Roman"/>
              </a:rPr>
              <a:t> </a:t>
            </a:r>
            <a:r>
              <a:rPr sz="4000" b="1" spc="-5" dirty="0" smtClean="0">
                <a:solidFill>
                  <a:srgbClr val="8DCD46"/>
                </a:solidFill>
                <a:latin typeface="Times New Roman"/>
                <a:cs typeface="Times New Roman"/>
              </a:rPr>
              <a:t>NSP</a:t>
            </a:r>
            <a:r>
              <a:rPr lang="ru-RU" sz="4000" b="1" spc="-5" dirty="0" smtClean="0">
                <a:solidFill>
                  <a:srgbClr val="8DCD46"/>
                </a:solidFill>
                <a:latin typeface="Times New Roman"/>
                <a:cs typeface="Times New Roman"/>
              </a:rPr>
              <a:t>.</a:t>
            </a:r>
            <a:endParaRPr sz="4000" b="1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27277" y="4462653"/>
            <a:ext cx="296354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1755" marR="5080" indent="-5969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76BC21"/>
                </a:solidFill>
                <a:latin typeface="Times New Roman"/>
                <a:cs typeface="Times New Roman"/>
              </a:rPr>
              <a:t>Врач-нутрициолог, </a:t>
            </a:r>
            <a:r>
              <a:rPr sz="1800" b="1" spc="-15" dirty="0">
                <a:solidFill>
                  <a:srgbClr val="76BC21"/>
                </a:solidFill>
                <a:latin typeface="Times New Roman"/>
                <a:cs typeface="Times New Roman"/>
              </a:rPr>
              <a:t>научный  консультант компании</a:t>
            </a:r>
            <a:r>
              <a:rPr sz="1800" b="1" spc="-30" dirty="0">
                <a:solidFill>
                  <a:srgbClr val="76BC21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76BC21"/>
                </a:solidFill>
                <a:latin typeface="Times New Roman"/>
                <a:cs typeface="Times New Roman"/>
              </a:rPr>
              <a:t>NSP</a:t>
            </a:r>
            <a:endParaRPr sz="1800">
              <a:latin typeface="Times New Roman"/>
              <a:cs typeface="Times New Roman"/>
            </a:endParaRPr>
          </a:p>
          <a:p>
            <a:pPr marL="1856739">
              <a:lnSpc>
                <a:spcPct val="100000"/>
              </a:lnSpc>
            </a:pPr>
            <a:r>
              <a:rPr sz="1800" b="1" spc="-5" dirty="0">
                <a:solidFill>
                  <a:srgbClr val="76BC21"/>
                </a:solidFill>
                <a:latin typeface="Times New Roman"/>
                <a:cs typeface="Times New Roman"/>
              </a:rPr>
              <a:t>Сало</a:t>
            </a:r>
            <a:r>
              <a:rPr sz="1800" b="1" spc="-70" dirty="0">
                <a:solidFill>
                  <a:srgbClr val="76BC21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76BC21"/>
                </a:solidFill>
                <a:latin typeface="Times New Roman"/>
                <a:cs typeface="Times New Roman"/>
              </a:rPr>
              <a:t>И.М.</a:t>
            </a:r>
            <a:endParaRPr sz="18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2741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533400" y="1143000"/>
          <a:ext cx="8077200" cy="34061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65815">
                  <a:extLst>
                    <a:ext uri="{9D8B030D-6E8A-4147-A177-3AD203B41FA5}">
                      <a16:colId xmlns:a16="http://schemas.microsoft.com/office/drawing/2014/main" val="2329130855"/>
                    </a:ext>
                  </a:extLst>
                </a:gridCol>
                <a:gridCol w="4011385">
                  <a:extLst>
                    <a:ext uri="{9D8B030D-6E8A-4147-A177-3AD203B41FA5}">
                      <a16:colId xmlns:a16="http://schemas.microsoft.com/office/drawing/2014/main" val="2967385273"/>
                    </a:ext>
                  </a:extLst>
                </a:gridCol>
              </a:tblGrid>
              <a:tr h="137160"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 сахарном диабете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База + Хром </a:t>
                      </a:r>
                      <a:r>
                        <a:rPr lang="ru-RU" sz="2000" kern="12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Хелат</a:t>
                      </a:r>
                      <a:r>
                        <a:rPr lang="ru-RU" sz="20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– по 1 таб. 2-3 раза в день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268624706"/>
                  </a:ext>
                </a:extLst>
              </a:tr>
              <a:tr h="1242864">
                <a:tc>
                  <a:txBody>
                    <a:bodyPr/>
                    <a:lstStyle/>
                    <a:p>
                      <a:pPr algn="l" fontAlgn="base"/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 начальных проявлениях катаракты, возрастной дистрофии сетчатки</a:t>
                      </a:r>
                    </a:p>
                  </a:txBody>
                  <a:tcPr marL="64294" marR="64294" marT="66675" marB="66675" anchor="ctr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База + </a:t>
                      </a:r>
                      <a:r>
                        <a:rPr lang="ru-RU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Грэпайн</a:t>
                      </a: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 протекторами – по 1 таб. 2 раза в день и (или) Гинкго/Готу Кола – по 1 таб. в день</a:t>
                      </a:r>
                    </a:p>
                  </a:txBody>
                  <a:tcPr marL="64294" marR="64294" marT="66675" marB="66675" anchor="ctr"/>
                </a:tc>
                <a:extLst>
                  <a:ext uri="{0D108BD9-81ED-4DB2-BD59-A6C34878D82A}">
                    <a16:rowId xmlns:a16="http://schemas.microsoft.com/office/drawing/2014/main" val="3055459653"/>
                  </a:ext>
                </a:extLst>
              </a:tr>
              <a:tr h="1199660">
                <a:tc>
                  <a:txBody>
                    <a:bodyPr/>
                    <a:lstStyle/>
                    <a:p>
                      <a:pPr algn="l" fontAlgn="base"/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сочетании и ишемической болезнью сердца, миокардиодистрофией, стойкой артериальной гипертензией</a:t>
                      </a:r>
                    </a:p>
                  </a:txBody>
                  <a:tcPr marL="64294" marR="64294" marT="66675" marB="66675" anchor="ctr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База + Кофермент Q10-100 мг – по 1 </a:t>
                      </a:r>
                      <a:r>
                        <a:rPr lang="ru-RU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капс</a:t>
                      </a: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1-2 раза в день</a:t>
                      </a:r>
                    </a:p>
                  </a:txBody>
                  <a:tcPr marL="64294" marR="64294" marT="66675" marB="66675" anchor="ctr"/>
                </a:tc>
                <a:extLst>
                  <a:ext uri="{0D108BD9-81ED-4DB2-BD59-A6C34878D82A}">
                    <a16:rowId xmlns:a16="http://schemas.microsoft.com/office/drawing/2014/main" val="1428494713"/>
                  </a:ext>
                </a:extLst>
              </a:tr>
            </a:tbl>
          </a:graphicData>
        </a:graphic>
      </p:graphicFrame>
      <p:sp>
        <p:nvSpPr>
          <p:cNvPr id="3" name="Заголовок 1"/>
          <p:cNvSpPr txBox="1">
            <a:spLocks/>
          </p:cNvSpPr>
          <p:nvPr/>
        </p:nvSpPr>
        <p:spPr>
          <a:xfrm>
            <a:off x="457200" y="381000"/>
            <a:ext cx="79248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Расширения программы </a:t>
            </a: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42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457201" y="1295400"/>
          <a:ext cx="8153400" cy="370360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18309">
                  <a:extLst>
                    <a:ext uri="{9D8B030D-6E8A-4147-A177-3AD203B41FA5}">
                      <a16:colId xmlns:a16="http://schemas.microsoft.com/office/drawing/2014/main" val="2329130855"/>
                    </a:ext>
                  </a:extLst>
                </a:gridCol>
                <a:gridCol w="4435091">
                  <a:extLst>
                    <a:ext uri="{9D8B030D-6E8A-4147-A177-3AD203B41FA5}">
                      <a16:colId xmlns:a16="http://schemas.microsoft.com/office/drawing/2014/main" val="2967385273"/>
                    </a:ext>
                  </a:extLst>
                </a:gridCol>
              </a:tblGrid>
              <a:tr h="1242864">
                <a:tc>
                  <a:txBody>
                    <a:bodyPr/>
                    <a:lstStyle/>
                    <a:p>
                      <a:pPr algn="l" fontAlgn="base"/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случае снижения четкости зрения в явной связи с перегрузкой нервной системы (</a:t>
                      </a:r>
                      <a:r>
                        <a:rPr lang="ru-RU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дистресс</a:t>
                      </a: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).</a:t>
                      </a:r>
                    </a:p>
                  </a:txBody>
                  <a:tcPr marL="64294" marR="64294" marT="66675" marB="66675" anchor="ctr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Программа «</a:t>
                      </a:r>
                      <a:r>
                        <a:rPr lang="ru-RU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Антистресс</a:t>
                      </a: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», далее программа «Здоровье Ваших глаз»</a:t>
                      </a:r>
                    </a:p>
                  </a:txBody>
                  <a:tcPr marL="64294" marR="64294" marT="66675" marB="66675" anchor="ctr"/>
                </a:tc>
                <a:extLst>
                  <a:ext uri="{0D108BD9-81ED-4DB2-BD59-A6C34878D82A}">
                    <a16:rowId xmlns:a16="http://schemas.microsoft.com/office/drawing/2014/main" val="293633269"/>
                  </a:ext>
                </a:extLst>
              </a:tr>
              <a:tr h="23510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 начальном снижении зрения, длительной работе за компьютером, с текстами, мелкими объектами в условиях искусственного освещения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Использовать   Перфект 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Айз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НСП в сочетании с Витамином С НСП и/или 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Замброзой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00799689"/>
                  </a:ext>
                </a:extLst>
              </a:tr>
            </a:tbl>
          </a:graphicData>
        </a:graphic>
      </p:graphicFrame>
      <p:sp>
        <p:nvSpPr>
          <p:cNvPr id="3" name="Заголовок 1"/>
          <p:cNvSpPr txBox="1">
            <a:spLocks/>
          </p:cNvSpPr>
          <p:nvPr/>
        </p:nvSpPr>
        <p:spPr>
          <a:xfrm>
            <a:off x="457200" y="381000"/>
            <a:ext cx="79248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Расширения программы </a:t>
            </a: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28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23528" y="332656"/>
            <a:ext cx="8496944" cy="5447221"/>
          </a:xfrm>
          <a:prstGeom prst="rect">
            <a:avLst/>
          </a:prstGeom>
          <a:solidFill>
            <a:srgbClr val="92D050"/>
          </a:solidFill>
        </p:spPr>
        <p:txBody>
          <a:bodyPr wrap="square" lIns="91018" tIns="45510" rIns="91018" bIns="45510">
            <a:spAutoFit/>
          </a:bodyPr>
          <a:lstStyle/>
          <a:p>
            <a:pPr algn="ctr">
              <a:tabLst>
                <a:tab pos="180169" algn="l"/>
              </a:tabLst>
              <a:defRPr/>
            </a:pPr>
            <a:endParaRPr lang="ru-RU" altLang="ru-RU" sz="4400" b="1" dirty="0" smtClean="0">
              <a:solidFill>
                <a:srgbClr val="76BD2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180169" algn="l"/>
              </a:tabLst>
              <a:defRPr/>
            </a:pPr>
            <a:endParaRPr lang="ru-RU" altLang="ru-RU" sz="4400" b="1" dirty="0" smtClean="0">
              <a:solidFill>
                <a:srgbClr val="76BD2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180169" algn="l"/>
              </a:tabLst>
              <a:defRPr/>
            </a:pPr>
            <a:endParaRPr lang="ru-RU" altLang="ru-RU" sz="4400" b="1" dirty="0">
              <a:solidFill>
                <a:srgbClr val="76BD2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180169" algn="l"/>
              </a:tabLst>
              <a:defRPr/>
            </a:pPr>
            <a:r>
              <a:rPr lang="ru-RU" altLang="ru-RU" sz="4400" b="1" dirty="0">
                <a:latin typeface="Times New Roman" pitchFamily="18" charset="0"/>
                <a:cs typeface="Times New Roman" pitchFamily="18" charset="0"/>
              </a:rPr>
              <a:t>Здоровье ЖКТ как </a:t>
            </a:r>
            <a:r>
              <a:rPr lang="ru-RU" altLang="ru-RU" sz="4400" b="1" dirty="0" smtClean="0">
                <a:latin typeface="Times New Roman" pitchFamily="18" charset="0"/>
                <a:cs typeface="Times New Roman" pitchFamily="18" charset="0"/>
              </a:rPr>
              <a:t>ОСНОВА</a:t>
            </a:r>
          </a:p>
          <a:p>
            <a:pPr algn="ctr">
              <a:tabLst>
                <a:tab pos="180169" algn="l"/>
              </a:tabLst>
              <a:defRPr/>
            </a:pPr>
            <a:endParaRPr lang="ru-RU" altLang="ru-RU" sz="4400" b="1" dirty="0" smtClean="0">
              <a:solidFill>
                <a:srgbClr val="76BD2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180169" algn="l"/>
              </a:tabLst>
              <a:defRPr/>
            </a:pPr>
            <a:endParaRPr lang="ru-RU" altLang="ru-RU" sz="4400" b="1" dirty="0">
              <a:solidFill>
                <a:srgbClr val="76BD2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180169" algn="l"/>
              </a:tabLst>
              <a:defRPr/>
            </a:pPr>
            <a:endParaRPr lang="ru-RU" altLang="ru-RU" sz="4400" b="1" dirty="0" smtClean="0">
              <a:solidFill>
                <a:srgbClr val="76BD2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180169" algn="l"/>
              </a:tabLst>
              <a:defRPr/>
            </a:pPr>
            <a:endParaRPr lang="en-US" sz="4000" dirty="0">
              <a:solidFill>
                <a:srgbClr val="76BD2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7977" y="1962150"/>
            <a:ext cx="6402387" cy="989013"/>
          </a:xfrm>
          <a:prstGeom prst="rect">
            <a:avLst/>
          </a:prstGeom>
          <a:noFill/>
        </p:spPr>
        <p:txBody>
          <a:bodyPr lIns="91018" tIns="45510" rIns="91018" bIns="45510">
            <a:spAutoFit/>
          </a:bodyPr>
          <a:lstStyle/>
          <a:p>
            <a:pPr>
              <a:lnSpc>
                <a:spcPct val="110000"/>
              </a:lnSpc>
              <a:defRPr/>
            </a:pPr>
            <a:endParaRPr lang="en-US" sz="21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110000"/>
              </a:lnSpc>
              <a:defRPr/>
            </a:pPr>
            <a:endParaRPr lang="en-US" sz="3200" dirty="0">
              <a:solidFill>
                <a:srgbClr val="76BD22"/>
              </a:solidFill>
              <a:latin typeface="Arial"/>
              <a:cs typeface="Arial"/>
            </a:endParaRPr>
          </a:p>
        </p:txBody>
      </p:sp>
      <p:sp>
        <p:nvSpPr>
          <p:cNvPr id="5" name="Прямоуг. 3"/>
          <p:cNvSpPr txBox="1">
            <a:spLocks noChangeArrowheads="1"/>
          </p:cNvSpPr>
          <p:nvPr/>
        </p:nvSpPr>
        <p:spPr bwMode="auto">
          <a:xfrm>
            <a:off x="827088" y="3355975"/>
            <a:ext cx="76327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18" tIns="45510" rIns="91018" bIns="45510"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endParaRPr lang="ru-RU" altLang="ru-RU" sz="2400" i="1" dirty="0">
              <a:solidFill>
                <a:srgbClr val="76BD2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611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332656"/>
            <a:ext cx="8208912" cy="6192688"/>
          </a:xfrm>
          <a:solidFill>
            <a:srgbClr val="CCFF99"/>
          </a:solidFill>
        </p:spPr>
        <p:txBody>
          <a:bodyPr>
            <a:noAutofit/>
          </a:bodyPr>
          <a:lstStyle/>
          <a:p>
            <a:pPr marL="68580" indent="0">
              <a:buNone/>
            </a:pPr>
            <a:r>
              <a:rPr lang="uk-UA" sz="2800" b="1" dirty="0"/>
              <a:t> </a:t>
            </a:r>
            <a:r>
              <a:rPr lang="uk-UA" sz="2800" b="1" dirty="0" smtClean="0"/>
              <a:t>   </a:t>
            </a:r>
            <a:r>
              <a:rPr lang="ru-RU" sz="3200" b="1" u="sng" dirty="0" smtClean="0"/>
              <a:t>21век-век восстановления  кишечного бар</a:t>
            </a:r>
            <a:r>
              <a:rPr lang="uk-UA" sz="3200" b="1" u="sng" dirty="0" smtClean="0"/>
              <a:t>ье</a:t>
            </a:r>
            <a:r>
              <a:rPr lang="ru-RU" sz="3200" b="1" u="sng" dirty="0" err="1" smtClean="0"/>
              <a:t>ра</a:t>
            </a:r>
            <a:endParaRPr lang="ru-RU" sz="3200" b="1" u="sng" dirty="0" smtClean="0"/>
          </a:p>
          <a:p>
            <a:r>
              <a:rPr lang="uk-UA" sz="3200" b="1" dirty="0" smtClean="0"/>
              <a:t>Площадь слизист</a:t>
            </a:r>
            <a:r>
              <a:rPr lang="ru-RU" sz="3200" b="1" dirty="0" smtClean="0"/>
              <a:t>ы</a:t>
            </a:r>
            <a:r>
              <a:rPr lang="uk-UA" sz="3200" b="1" dirty="0" smtClean="0"/>
              <a:t>х 400 м. кв.</a:t>
            </a:r>
          </a:p>
          <a:p>
            <a:r>
              <a:rPr lang="uk-UA" sz="3200" b="1" dirty="0" smtClean="0"/>
              <a:t>100 трлн. клеток в кишечнике</a:t>
            </a:r>
          </a:p>
          <a:p>
            <a:r>
              <a:rPr lang="uk-UA" sz="3200" b="1" dirty="0" smtClean="0"/>
              <a:t>Организм - бактериальная среда</a:t>
            </a:r>
            <a:endParaRPr lang="ru-RU" sz="3200" b="1" dirty="0" smtClean="0"/>
          </a:p>
          <a:p>
            <a:r>
              <a:rPr lang="ru-RU" sz="3200" b="1" dirty="0" smtClean="0"/>
              <a:t>Все болезни в кишечнике (Г</a:t>
            </a:r>
            <a:r>
              <a:rPr lang="uk-UA" sz="3200" b="1" dirty="0"/>
              <a:t>и</a:t>
            </a:r>
            <a:r>
              <a:rPr lang="uk-UA" sz="3200" b="1" dirty="0" smtClean="0"/>
              <a:t>пократ)</a:t>
            </a:r>
            <a:endParaRPr lang="ru-RU" sz="3200" b="1" dirty="0" smtClean="0"/>
          </a:p>
          <a:p>
            <a:r>
              <a:rPr lang="uk-UA" sz="3200" b="1" dirty="0" err="1" smtClean="0"/>
              <a:t>Старость</a:t>
            </a:r>
            <a:r>
              <a:rPr lang="uk-UA" sz="3200" b="1" dirty="0" smtClean="0"/>
              <a:t> - </a:t>
            </a:r>
            <a:r>
              <a:rPr lang="uk-UA" sz="3200" b="1" dirty="0" err="1" smtClean="0"/>
              <a:t>воспалительный</a:t>
            </a:r>
            <a:r>
              <a:rPr lang="uk-UA" sz="3200" b="1" dirty="0" smtClean="0"/>
              <a:t> процесс + антигенная нагрузка</a:t>
            </a:r>
          </a:p>
          <a:p>
            <a:r>
              <a:rPr lang="ru-RU" sz="3200" b="1" dirty="0" smtClean="0"/>
              <a:t>75% иммунокомпетентных </a:t>
            </a:r>
            <a:r>
              <a:rPr lang="ru-RU" sz="3200" b="1" dirty="0" err="1" smtClean="0"/>
              <a:t>кл</a:t>
            </a:r>
            <a:r>
              <a:rPr lang="uk-UA" sz="3200" b="1" dirty="0" smtClean="0"/>
              <a:t>еток в кишечнике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38189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2194110"/>
              </p:ext>
            </p:extLst>
          </p:nvPr>
        </p:nvGraphicFramePr>
        <p:xfrm>
          <a:off x="395536" y="332656"/>
          <a:ext cx="8352928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878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77977" y="1962150"/>
            <a:ext cx="6402387" cy="989013"/>
          </a:xfrm>
          <a:prstGeom prst="rect">
            <a:avLst/>
          </a:prstGeom>
          <a:noFill/>
        </p:spPr>
        <p:txBody>
          <a:bodyPr lIns="91018" tIns="45510" rIns="91018" bIns="45510">
            <a:spAutoFit/>
          </a:bodyPr>
          <a:lstStyle/>
          <a:p>
            <a:pPr>
              <a:lnSpc>
                <a:spcPct val="110000"/>
              </a:lnSpc>
              <a:defRPr/>
            </a:pPr>
            <a:endParaRPr lang="en-US" sz="21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110000"/>
              </a:lnSpc>
              <a:defRPr/>
            </a:pPr>
            <a:endParaRPr lang="en-US" sz="3200" dirty="0">
              <a:solidFill>
                <a:srgbClr val="76BD22"/>
              </a:solidFill>
              <a:latin typeface="Arial"/>
              <a:cs typeface="Arial"/>
            </a:endParaRPr>
          </a:p>
        </p:txBody>
      </p:sp>
      <p:sp>
        <p:nvSpPr>
          <p:cNvPr id="8" name="Прямоуг. 2"/>
          <p:cNvSpPr>
            <a:spLocks noGrp="1" noChangeArrowheads="1"/>
          </p:cNvSpPr>
          <p:nvPr>
            <p:ph type="title"/>
          </p:nvPr>
        </p:nvSpPr>
        <p:spPr>
          <a:xfrm>
            <a:off x="457200" y="260648"/>
            <a:ext cx="8229600" cy="1330027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/>
          <a:p>
            <a:pPr eaLnBrk="1" hangingPunct="1"/>
            <a:r>
              <a:rPr lang="ru-RU" altLang="ru-RU" b="1" dirty="0" smtClean="0">
                <a:solidFill>
                  <a:srgbClr val="76BD22"/>
                </a:solidFill>
                <a:latin typeface="Times New Roman" pitchFamily="18" charset="0"/>
                <a:cs typeface="Times New Roman" pitchFamily="18" charset="0"/>
              </a:rPr>
              <a:t>    Функции ЖКТ</a:t>
            </a:r>
          </a:p>
        </p:txBody>
      </p:sp>
      <p:sp>
        <p:nvSpPr>
          <p:cNvPr id="9" name="Прямоуг. 3"/>
          <p:cNvSpPr>
            <a:spLocks noGrp="1" noChangeArrowheads="1"/>
          </p:cNvSpPr>
          <p:nvPr>
            <p:ph idx="1"/>
          </p:nvPr>
        </p:nvSpPr>
        <p:spPr>
          <a:xfrm>
            <a:off x="347358" y="1556792"/>
            <a:ext cx="8401106" cy="5140955"/>
          </a:xfrm>
          <a:solidFill>
            <a:schemeClr val="bg2">
              <a:lumMod val="60000"/>
              <a:lumOff val="40000"/>
            </a:schemeClr>
          </a:solidFill>
        </p:spPr>
        <p:txBody>
          <a:bodyPr rtlCol="0">
            <a:normAutofit lnSpcReduction="10000"/>
          </a:bodyPr>
          <a:lstStyle/>
          <a:p>
            <a:pPr marL="0" indent="0">
              <a:buNone/>
              <a:defRPr/>
            </a:pPr>
            <a:r>
              <a:rPr lang="en-US" sz="2400" dirty="0">
                <a:solidFill>
                  <a:srgbClr val="76BD22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2000" dirty="0">
                <a:solidFill>
                  <a:srgbClr val="76BD22"/>
                </a:solidFill>
                <a:latin typeface="Times New Roman" pitchFamily="18" charset="0"/>
                <a:cs typeface="Times New Roman" pitchFamily="18" charset="0"/>
              </a:rPr>
              <a:t>Система пищеварения не только обеспечивает </a:t>
            </a:r>
            <a:r>
              <a:rPr lang="en-US" sz="2000" dirty="0">
                <a:solidFill>
                  <a:srgbClr val="76BD22"/>
                </a:solidFill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ru-RU" sz="2000" dirty="0">
                <a:solidFill>
                  <a:srgbClr val="76BD22"/>
                </a:solidFill>
                <a:latin typeface="Times New Roman" pitchFamily="18" charset="0"/>
                <a:cs typeface="Times New Roman" pitchFamily="18" charset="0"/>
              </a:rPr>
              <a:t>организм пищевыми веществами, но и является </a:t>
            </a:r>
            <a:r>
              <a:rPr lang="en-US" sz="2000" dirty="0">
                <a:solidFill>
                  <a:srgbClr val="76BD22"/>
                </a:solidFill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ru-RU" sz="2000" dirty="0">
                <a:solidFill>
                  <a:srgbClr val="76BD22"/>
                </a:solidFill>
                <a:latin typeface="Times New Roman" pitchFamily="18" charset="0"/>
                <a:cs typeface="Times New Roman" pitchFamily="18" charset="0"/>
              </a:rPr>
              <a:t>связующим</a:t>
            </a:r>
            <a:r>
              <a:rPr lang="en-US" sz="2000" dirty="0">
                <a:solidFill>
                  <a:srgbClr val="76BD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76BD22"/>
                </a:solidFill>
                <a:latin typeface="Times New Roman" pitchFamily="18" charset="0"/>
                <a:cs typeface="Times New Roman" pitchFamily="18" charset="0"/>
              </a:rPr>
              <a:t>звеном между </a:t>
            </a:r>
            <a:r>
              <a:rPr lang="ru-RU" sz="2000" i="1" dirty="0">
                <a:solidFill>
                  <a:srgbClr val="76BD22"/>
                </a:solidFill>
                <a:latin typeface="Times New Roman" pitchFamily="18" charset="0"/>
                <a:cs typeface="Times New Roman" pitchFamily="18" charset="0"/>
              </a:rPr>
              <a:t>питанием и</a:t>
            </a:r>
            <a:r>
              <a:rPr lang="en-US" sz="2000" i="1" dirty="0">
                <a:solidFill>
                  <a:srgbClr val="76BD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>
                <a:solidFill>
                  <a:srgbClr val="76BD22"/>
                </a:solidFill>
                <a:latin typeface="Times New Roman" pitchFamily="18" charset="0"/>
                <a:cs typeface="Times New Roman" pitchFamily="18" charset="0"/>
              </a:rPr>
              <a:t>метаболизмом</a:t>
            </a:r>
            <a:r>
              <a:rPr lang="ru-RU" sz="2000" dirty="0">
                <a:solidFill>
                  <a:srgbClr val="76BD22"/>
                </a:solidFill>
                <a:latin typeface="Times New Roman" pitchFamily="18" charset="0"/>
                <a:cs typeface="Times New Roman" pitchFamily="18" charset="0"/>
              </a:rPr>
              <a:t>.                                                                                     </a:t>
            </a:r>
          </a:p>
          <a:p>
            <a:pPr marL="0" indent="0">
              <a:buNone/>
              <a:defRPr/>
            </a:pPr>
            <a:r>
              <a:rPr lang="ru-RU" sz="2000" dirty="0">
                <a:solidFill>
                  <a:srgbClr val="76BD22"/>
                </a:solidFill>
                <a:latin typeface="Times New Roman" pitchFamily="18" charset="0"/>
                <a:cs typeface="Times New Roman" pitchFamily="18" charset="0"/>
              </a:rPr>
              <a:t>                                       Она выполняет очень</a:t>
            </a:r>
            <a:r>
              <a:rPr lang="en-US" sz="2000" dirty="0">
                <a:solidFill>
                  <a:srgbClr val="76BD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76BD22"/>
                </a:solidFill>
                <a:latin typeface="Times New Roman" pitchFamily="18" charset="0"/>
                <a:cs typeface="Times New Roman" pitchFamily="18" charset="0"/>
              </a:rPr>
              <a:t>важные функции:</a:t>
            </a:r>
            <a:endParaRPr lang="ru-RU" sz="1800" dirty="0">
              <a:solidFill>
                <a:srgbClr val="76BD2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  <a:defRPr/>
            </a:pPr>
            <a:endParaRPr lang="ru-RU" sz="1900" dirty="0">
              <a:solidFill>
                <a:srgbClr val="76BD2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  <a:defRPr/>
            </a:pPr>
            <a:r>
              <a:rPr lang="ru-RU" sz="1900" dirty="0">
                <a:solidFill>
                  <a:srgbClr val="76BD22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--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Переваривание и всасывание пищевых веществ</a:t>
            </a:r>
          </a:p>
          <a:p>
            <a:pPr lvl="1" indent="-273074"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Вывод из организма конечных продуктов обмена, токсичных и ненужных веществ</a:t>
            </a:r>
          </a:p>
          <a:p>
            <a:pPr lvl="1" indent="-273074">
              <a:defRPr/>
            </a:pP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Детоксикация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организма</a:t>
            </a:r>
          </a:p>
          <a:p>
            <a:pPr lvl="1" indent="-273074"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Барьерная функция между внешней и внутренней средой организма</a:t>
            </a:r>
          </a:p>
          <a:p>
            <a:pPr lvl="1" indent="-273074"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Метаболизм (обмен веществ)</a:t>
            </a:r>
          </a:p>
          <a:p>
            <a:pPr lvl="1" indent="-273074"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Поддержка и контроль за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микробиоценозом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кишечника.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marL="273074" indent="-273074">
              <a:defRPr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2" name="Рисунок 5" descr="ЖКТ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09689"/>
            <a:ext cx="1873250" cy="234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507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77977" y="1962150"/>
            <a:ext cx="6402387" cy="989013"/>
          </a:xfrm>
          <a:prstGeom prst="rect">
            <a:avLst/>
          </a:prstGeom>
          <a:noFill/>
        </p:spPr>
        <p:txBody>
          <a:bodyPr lIns="91018" tIns="45510" rIns="91018" bIns="45510">
            <a:spAutoFit/>
          </a:bodyPr>
          <a:lstStyle/>
          <a:p>
            <a:pPr defTabSz="455100">
              <a:lnSpc>
                <a:spcPct val="110000"/>
              </a:lnSpc>
              <a:defRPr/>
            </a:pPr>
            <a:endParaRPr lang="en-US" sz="2100" dirty="0">
              <a:solidFill>
                <a:prstClr val="white">
                  <a:lumMod val="50000"/>
                </a:prstClr>
              </a:solidFill>
              <a:latin typeface="Arial"/>
              <a:cs typeface="Arial"/>
            </a:endParaRPr>
          </a:p>
          <a:p>
            <a:pPr defTabSz="455100">
              <a:lnSpc>
                <a:spcPct val="110000"/>
              </a:lnSpc>
              <a:defRPr/>
            </a:pPr>
            <a:endParaRPr lang="en-US" sz="3200" dirty="0">
              <a:solidFill>
                <a:srgbClr val="76BD22"/>
              </a:solidFill>
              <a:latin typeface="Arial"/>
              <a:cs typeface="Arial"/>
            </a:endParaRPr>
          </a:p>
        </p:txBody>
      </p:sp>
      <p:sp>
        <p:nvSpPr>
          <p:cNvPr id="6148" name="Заголовок 1"/>
          <p:cNvSpPr>
            <a:spLocks noGrp="1"/>
          </p:cNvSpPr>
          <p:nvPr>
            <p:ph type="title"/>
          </p:nvPr>
        </p:nvSpPr>
        <p:spPr>
          <a:xfrm>
            <a:off x="251520" y="338138"/>
            <a:ext cx="8640960" cy="1252537"/>
          </a:xfrm>
          <a:solidFill>
            <a:srgbClr val="92D050"/>
          </a:solidFill>
        </p:spPr>
        <p:txBody>
          <a:bodyPr/>
          <a:lstStyle/>
          <a:p>
            <a:pPr eaLnBrk="1" hangingPunct="1"/>
            <a:r>
              <a:rPr lang="ru-RU" altLang="ru-RU" sz="4000" b="1" dirty="0">
                <a:latin typeface="Times New Roman" pitchFamily="18" charset="0"/>
                <a:cs typeface="Times New Roman" pitchFamily="18" charset="0"/>
              </a:rPr>
              <a:t>Последствия сбоев в работе ЖКТ</a:t>
            </a: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251520" y="1556792"/>
            <a:ext cx="8568952" cy="4968552"/>
          </a:xfrm>
          <a:solidFill>
            <a:schemeClr val="accent3">
              <a:lumMod val="40000"/>
              <a:lumOff val="60000"/>
            </a:schemeClr>
          </a:solidFill>
        </p:spPr>
        <p:txBody>
          <a:bodyPr rtlCol="0">
            <a:normAutofit fontScale="77500" lnSpcReduction="20000"/>
          </a:bodyPr>
          <a:lstStyle/>
          <a:p>
            <a:pPr marL="273074" indent="-273074" eaLnBrk="1" fontAlgn="auto" hangingPunct="1">
              <a:spcAft>
                <a:spcPts val="0"/>
              </a:spcAft>
              <a:defRPr/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Нервная система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астено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-невротический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синдром, ВСД и т.д.</a:t>
            </a:r>
          </a:p>
          <a:p>
            <a:pPr marL="273074" indent="-273074" eaLnBrk="1" fontAlgn="auto" hangingPunct="1">
              <a:spcAft>
                <a:spcPts val="0"/>
              </a:spcAft>
              <a:defRPr/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Иммунная система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: общее ослабление иммунитета, аллергические, аутоиммунные заболевания.</a:t>
            </a:r>
          </a:p>
          <a:p>
            <a:pPr marL="273074" indent="-273074" eaLnBrk="1" fontAlgn="auto" hangingPunct="1">
              <a:spcAft>
                <a:spcPts val="0"/>
              </a:spcAft>
              <a:defRPr/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Опорно-двигательный аппарат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: дистрофические заболевания суставов, обменные заболевания суставов – например подагра.</a:t>
            </a:r>
          </a:p>
          <a:p>
            <a:pPr marL="273074" indent="-273074" eaLnBrk="1" fontAlgn="auto" hangingPunct="1">
              <a:spcAft>
                <a:spcPts val="0"/>
              </a:spcAft>
              <a:defRPr/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Сердечно-сосудистая система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: атеросклероз и его последствия – инфаркт миокарда, инсульт и т.д.</a:t>
            </a:r>
          </a:p>
          <a:p>
            <a:pPr marL="273074" indent="-273074" eaLnBrk="1" fontAlgn="auto" hangingPunct="1">
              <a:spcAft>
                <a:spcPts val="0"/>
              </a:spcAft>
              <a:defRPr/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Женское и мужское здоровье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: лежит в основе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дисгормональных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процессов и, как следствие, может провоцировать опухолевый рост.</a:t>
            </a:r>
          </a:p>
          <a:p>
            <a:pPr marL="273074" indent="-273074" eaLnBrk="1" fontAlgn="auto" hangingPunct="1">
              <a:spcAft>
                <a:spcPts val="0"/>
              </a:spcAft>
              <a:defRPr/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Собственно ЖКТ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: реализуется в опухолевые и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273074" indent="-273074" eaLnBrk="1" fontAlgn="auto" hangingPunct="1">
              <a:spcAft>
                <a:spcPts val="0"/>
              </a:spcAft>
              <a:buNone/>
              <a:defRPr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дистрофические заболевания ЖКТ.</a:t>
            </a:r>
          </a:p>
          <a:p>
            <a:pPr marL="273074" indent="-273074" eaLnBrk="1" fontAlgn="auto" hangingPunct="1">
              <a:spcAft>
                <a:spcPts val="0"/>
              </a:spcAft>
              <a:defRPr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80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77977" y="1962150"/>
            <a:ext cx="6402387" cy="989013"/>
          </a:xfrm>
          <a:prstGeom prst="rect">
            <a:avLst/>
          </a:prstGeom>
          <a:noFill/>
        </p:spPr>
        <p:txBody>
          <a:bodyPr lIns="91018" tIns="45510" rIns="91018" bIns="45510">
            <a:spAutoFit/>
          </a:bodyPr>
          <a:lstStyle/>
          <a:p>
            <a:pPr defTabSz="455100">
              <a:lnSpc>
                <a:spcPct val="110000"/>
              </a:lnSpc>
              <a:defRPr/>
            </a:pPr>
            <a:endParaRPr lang="en-US" sz="2100" dirty="0">
              <a:solidFill>
                <a:prstClr val="white">
                  <a:lumMod val="50000"/>
                </a:prstClr>
              </a:solidFill>
              <a:latin typeface="Arial"/>
              <a:cs typeface="Arial"/>
            </a:endParaRPr>
          </a:p>
          <a:p>
            <a:pPr defTabSz="455100">
              <a:lnSpc>
                <a:spcPct val="110000"/>
              </a:lnSpc>
              <a:defRPr/>
            </a:pPr>
            <a:endParaRPr lang="en-US" sz="3200" dirty="0">
              <a:solidFill>
                <a:srgbClr val="76BD22"/>
              </a:solidFill>
              <a:latin typeface="Arial"/>
              <a:cs typeface="Arial"/>
            </a:endParaRPr>
          </a:p>
        </p:txBody>
      </p:sp>
      <p:sp>
        <p:nvSpPr>
          <p:cNvPr id="14340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graphicFrame>
        <p:nvGraphicFramePr>
          <p:cNvPr id="5" name="Объект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969158"/>
              </p:ext>
            </p:extLst>
          </p:nvPr>
        </p:nvGraphicFramePr>
        <p:xfrm>
          <a:off x="179512" y="268171"/>
          <a:ext cx="8712968" cy="64731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40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726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57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Если </a:t>
                      </a:r>
                    </a:p>
                  </a:txBody>
                  <a:tcPr marL="38756" marR="38756" marT="0" marB="0">
                    <a:solidFill>
                      <a:srgbClr val="A5D7B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То </a:t>
                      </a:r>
                    </a:p>
                  </a:txBody>
                  <a:tcPr marL="38756" marR="38756" marT="0" marB="0">
                    <a:solidFill>
                      <a:srgbClr val="A5D7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9200">
                <a:tc gridSpan="2"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Реабилитация желудка и 12-перстной кишки</a:t>
                      </a:r>
                    </a:p>
                  </a:txBody>
                  <a:tcPr marL="38756" marR="38756" marT="0" marB="0">
                    <a:solidFill>
                      <a:srgbClr val="A5D7B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9200">
                <a:tc gridSpan="2"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1. Подготовка  (курс 10-15 дней)</a:t>
                      </a:r>
                    </a:p>
                  </a:txBody>
                  <a:tcPr marL="38756" marR="38756" marT="0" marB="0">
                    <a:solidFill>
                      <a:srgbClr val="A5D7B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022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Жалоб нет (база)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756" marR="38756" marT="0" marB="0">
                    <a:solidFill>
                      <a:srgbClr val="A5D7B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Pau d</a:t>
                      </a:r>
                      <a:r>
                        <a:rPr lang="ru-RU" sz="1800" b="1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`</a:t>
                      </a:r>
                      <a:r>
                        <a:rPr lang="en-US" sz="1800" b="1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Arco</a:t>
                      </a:r>
                      <a:r>
                        <a:rPr lang="ru-RU" sz="1800" b="1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2-3 капсулы заварить в стакане кипятка, дать остыть до температуры прохладного чая, добавить 1 ч. л. </a:t>
                      </a:r>
                      <a:r>
                        <a:rPr lang="en-US" sz="1800" b="1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Chlorophyll liquid</a:t>
                      </a:r>
                      <a:r>
                        <a:rPr lang="ru-RU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выпить </a:t>
                      </a:r>
                      <a:r>
                        <a:rPr lang="ru-RU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 30-40 мин. до завтрака, обеда и на ночь (база </a:t>
                      </a:r>
                      <a:r>
                        <a:rPr lang="ru-RU" sz="1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1).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756" marR="38756" marT="0" marB="0">
                    <a:solidFill>
                      <a:srgbClr val="A5D7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66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Изжога, тошнота после еды, умеренные боли в области желудка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756" marR="38756" marT="0" marB="0">
                    <a:solidFill>
                      <a:srgbClr val="A5D7B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База </a:t>
                      </a:r>
                      <a:r>
                        <a:rPr lang="ru-RU" sz="1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ru-RU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+ 2 столовых ложки </a:t>
                      </a:r>
                      <a:r>
                        <a:rPr lang="ru-RU" sz="1800" b="1" i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Aloe</a:t>
                      </a:r>
                      <a:r>
                        <a:rPr lang="ru-RU" sz="1800" b="1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b="1" i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Vera</a:t>
                      </a:r>
                      <a:r>
                        <a:rPr lang="ru-RU" sz="1800" b="1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b="1" i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Juice</a:t>
                      </a:r>
                      <a:r>
                        <a:rPr lang="ru-RU" sz="1800" b="1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NSP</a:t>
                      </a:r>
                      <a:endParaRPr lang="ru-RU" sz="1800" b="1" i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756" marR="38756" marT="0" marB="0">
                    <a:solidFill>
                      <a:srgbClr val="A5D7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278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Выраженные боли натощак (ночью!), а также при ранее установленном диагнозе язвенная болезнь желудка или 12-перстной кишки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756" marR="38756" marT="0" marB="0">
                    <a:solidFill>
                      <a:srgbClr val="A5D7B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База </a:t>
                      </a:r>
                      <a:r>
                        <a:rPr lang="en-US" sz="1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1+ </a:t>
                      </a:r>
                      <a:r>
                        <a:rPr lang="en-US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ru-RU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</a:t>
                      </a:r>
                      <a:r>
                        <a:rPr lang="en-US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ru-RU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</a:t>
                      </a:r>
                      <a:r>
                        <a:rPr lang="en-US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en-US" sz="1800" b="1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Colloidal Silver NSP</a:t>
                      </a:r>
                      <a:endParaRPr lang="ru-RU" sz="1800" b="1" i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756" marR="38756" marT="0" marB="0">
                    <a:solidFill>
                      <a:srgbClr val="A5D7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022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Отрыжка воздухом или тухлым, тяжесть в подложечной области после еды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756" marR="38756" marT="0" marB="0">
                    <a:solidFill>
                      <a:srgbClr val="A5D7B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База </a:t>
                      </a:r>
                      <a:r>
                        <a:rPr lang="ru-RU" sz="1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1+ </a:t>
                      </a:r>
                      <a:r>
                        <a:rPr lang="en-US" sz="1800" b="1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Food Enzymes</a:t>
                      </a:r>
                      <a:r>
                        <a:rPr lang="ru-RU" sz="1800" b="1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1-2 капсулы 2-3 раза в день с основными приемами пищи.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756" marR="38756" marT="0" marB="0">
                    <a:solidFill>
                      <a:srgbClr val="A5D7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443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332656"/>
            <a:ext cx="8208912" cy="6192688"/>
          </a:xfrm>
        </p:spPr>
        <p:txBody>
          <a:bodyPr>
            <a:normAutofit/>
          </a:bodyPr>
          <a:lstStyle/>
          <a:p>
            <a:pPr marL="0" algn="just" fontAlgn="t">
              <a:lnSpc>
                <a:spcPct val="115000"/>
              </a:lnSpc>
              <a:spcBef>
                <a:spcPts val="0"/>
              </a:spcBef>
            </a:pPr>
            <a:endParaRPr lang="ru-RU" sz="3600" dirty="0">
              <a:latin typeface="Arial"/>
            </a:endParaRPr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1626043"/>
              </p:ext>
            </p:extLst>
          </p:nvPr>
        </p:nvGraphicFramePr>
        <p:xfrm>
          <a:off x="0" y="0"/>
          <a:ext cx="9144000" cy="70225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58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8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6097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2E2E22"/>
                          </a:solidFill>
                          <a:latin typeface="Times New Roman"/>
                          <a:cs typeface="Times New Roman"/>
                        </a:rPr>
                        <a:t>2. Собственно реабилитация желудка и 12-перстной кишки (курс 20 дней)</a:t>
                      </a:r>
                      <a:endParaRPr lang="ru-RU" sz="2000" dirty="0" smtClean="0">
                        <a:latin typeface="Arial"/>
                      </a:endParaRPr>
                    </a:p>
                    <a:p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28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Жалоб нет (база)</a:t>
                      </a:r>
                      <a:endParaRPr lang="ru-RU" sz="2800" b="1" dirty="0" smtClean="0">
                        <a:latin typeface="Arial"/>
                      </a:endParaRPr>
                    </a:p>
                    <a:p>
                      <a:endParaRPr lang="ru-RU" b="1" dirty="0"/>
                    </a:p>
                  </a:txBody>
                  <a:tcPr>
                    <a:solidFill>
                      <a:srgbClr val="A5D7B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i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H</a:t>
                      </a:r>
                      <a:r>
                        <a:rPr lang="ru-RU" b="1" i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lang="en-US" b="1" i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p Fighter </a:t>
                      </a:r>
                      <a:r>
                        <a:rPr lang="ru-RU" b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по 1 капсуле за 20-30 мин. до завтрака, обеда и на ночь, запивая раствором – 1 ч. л. на 1 стакан воды – </a:t>
                      </a:r>
                      <a:r>
                        <a:rPr lang="en-US" b="1" i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Chlorophyll Liquid</a:t>
                      </a:r>
                      <a:r>
                        <a:rPr lang="ru-RU" b="1" i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b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(база 2).</a:t>
                      </a:r>
                      <a:endParaRPr lang="ru-RU" b="1" dirty="0"/>
                    </a:p>
                  </a:txBody>
                  <a:tcPr>
                    <a:solidFill>
                      <a:srgbClr val="A5D7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728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Запоры</a:t>
                      </a:r>
                      <a:endParaRPr lang="ru-RU" sz="2800" b="1" dirty="0" smtClean="0">
                        <a:latin typeface="Arial"/>
                      </a:endParaRPr>
                    </a:p>
                    <a:p>
                      <a:endParaRPr lang="ru-RU" b="1" dirty="0"/>
                    </a:p>
                  </a:txBody>
                  <a:tcPr>
                    <a:solidFill>
                      <a:srgbClr val="A5D7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Cascara </a:t>
                      </a:r>
                      <a:r>
                        <a:rPr lang="en-US" b="1" i="1" dirty="0" err="1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Sagrada</a:t>
                      </a:r>
                      <a:r>
                        <a:rPr lang="en-US" b="1" i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b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или </a:t>
                      </a:r>
                      <a:r>
                        <a:rPr lang="ru-RU" b="1" i="1" dirty="0" err="1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Nature</a:t>
                      </a:r>
                      <a:r>
                        <a:rPr lang="ru-RU" b="1" i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b="1" i="1" dirty="0" err="1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Lax</a:t>
                      </a:r>
                      <a:r>
                        <a:rPr lang="ru-RU" b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, подбирая дозировку индивидуально, начиная с 1-2 капсул на ночь</a:t>
                      </a:r>
                      <a:endParaRPr lang="ru-RU" sz="2800" b="1" dirty="0" smtClean="0">
                        <a:latin typeface="Arial"/>
                      </a:endParaRPr>
                    </a:p>
                    <a:p>
                      <a:endParaRPr lang="ru-RU" b="1" dirty="0"/>
                    </a:p>
                  </a:txBody>
                  <a:tcPr>
                    <a:solidFill>
                      <a:srgbClr val="A5D7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220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Длительное чувство тяжести в желудке после еды, отрыжка воздухом или тухлым, при ранее установленном диагнозе:  атрофический гастрит.</a:t>
                      </a:r>
                      <a:endParaRPr lang="ru-RU" sz="2800" b="1" dirty="0" smtClean="0">
                        <a:latin typeface="Arial"/>
                      </a:endParaRPr>
                    </a:p>
                    <a:p>
                      <a:endParaRPr lang="ru-RU" b="1" dirty="0"/>
                    </a:p>
                  </a:txBody>
                  <a:tcPr>
                    <a:solidFill>
                      <a:srgbClr val="A5D7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База 2+ </a:t>
                      </a:r>
                      <a:r>
                        <a:rPr lang="en-US" b="1" i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Food Enzymes</a:t>
                      </a:r>
                      <a:r>
                        <a:rPr lang="ru-RU" b="1" i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b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по 2 капсулы 2 раза или </a:t>
                      </a:r>
                      <a:r>
                        <a:rPr lang="ru-RU" b="1" i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AG-X</a:t>
                      </a:r>
                      <a:r>
                        <a:rPr lang="ru-RU" b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 по 2 капсулы 2 раза в день с основными приемами пищи.</a:t>
                      </a:r>
                      <a:endParaRPr lang="ru-RU" sz="2800" b="1" dirty="0" smtClean="0">
                        <a:latin typeface="Arial"/>
                      </a:endParaRPr>
                    </a:p>
                    <a:p>
                      <a:endParaRPr lang="ru-RU" b="1" dirty="0"/>
                    </a:p>
                  </a:txBody>
                  <a:tcPr>
                    <a:solidFill>
                      <a:srgbClr val="A5D7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12360">
                <a:tc gridSpan="2">
                  <a:txBody>
                    <a:bodyPr/>
                    <a:lstStyle/>
                    <a:p>
                      <a:pPr marL="0" fontAlgn="ctr">
                        <a:lnSpc>
                          <a:spcPct val="115000"/>
                        </a:lnSpc>
                        <a:spcBef>
                          <a:spcPts val="0"/>
                        </a:spcBef>
                      </a:pPr>
                      <a:r>
                        <a:rPr lang="ru-RU" b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Для усиления программы и увеличения  ее комфортности</a:t>
                      </a:r>
                      <a:endParaRPr lang="ru-RU" sz="2800" b="1" dirty="0" smtClean="0">
                        <a:latin typeface="Arial"/>
                      </a:endParaRPr>
                    </a:p>
                    <a:p>
                      <a:pPr marL="0" fontAlgn="t">
                        <a:lnSpc>
                          <a:spcPct val="115000"/>
                        </a:lnSpc>
                        <a:spcBef>
                          <a:spcPts val="0"/>
                        </a:spcBef>
                      </a:pPr>
                      <a:r>
                        <a:rPr lang="ru-RU" b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При усилении (появлении) в процессе курсов 1, 2 изжоги, жжения в подложечной области или (и) тошноты после еды используйте  </a:t>
                      </a:r>
                      <a:r>
                        <a:rPr lang="ru-RU" b="1" i="1" dirty="0" err="1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Stomach</a:t>
                      </a:r>
                      <a:r>
                        <a:rPr lang="ru-RU" b="1" i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b="1" i="1" dirty="0" err="1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Comfort</a:t>
                      </a:r>
                      <a:r>
                        <a:rPr lang="ru-RU" b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, разжевывая по 1 таблетке через 30-40 минут после приема пищи 2-3 раза в день.</a:t>
                      </a:r>
                      <a:endParaRPr lang="ru-RU" sz="2800" b="1" dirty="0" smtClean="0">
                        <a:latin typeface="Arial"/>
                      </a:endParaRPr>
                    </a:p>
                    <a:p>
                      <a:endParaRPr lang="ru-RU" b="1" dirty="0"/>
                    </a:p>
                  </a:txBody>
                  <a:tcPr>
                    <a:solidFill>
                      <a:srgbClr val="A5D7B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7281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При высоких психоэмоциональных нагрузках используйте </a:t>
                      </a:r>
                      <a:r>
                        <a:rPr lang="en-US" b="1" i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HVP</a:t>
                      </a:r>
                      <a:r>
                        <a:rPr lang="ru-RU" b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  по 2 капсулы в обед и за 1-1,5 часа до сна.</a:t>
                      </a:r>
                      <a:endParaRPr lang="ru-RU" sz="2800" b="1" dirty="0" smtClean="0">
                        <a:latin typeface="Arial"/>
                      </a:endParaRPr>
                    </a:p>
                    <a:p>
                      <a:endParaRPr lang="ru-RU" b="1" dirty="0"/>
                    </a:p>
                  </a:txBody>
                  <a:tcPr>
                    <a:solidFill>
                      <a:srgbClr val="A5D7B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721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77977" y="1962150"/>
            <a:ext cx="6402387" cy="989013"/>
          </a:xfrm>
          <a:prstGeom prst="rect">
            <a:avLst/>
          </a:prstGeom>
          <a:noFill/>
        </p:spPr>
        <p:txBody>
          <a:bodyPr lIns="91018" tIns="45510" rIns="91018" bIns="45510">
            <a:spAutoFit/>
          </a:bodyPr>
          <a:lstStyle/>
          <a:p>
            <a:pPr defTabSz="455100">
              <a:lnSpc>
                <a:spcPct val="110000"/>
              </a:lnSpc>
              <a:defRPr/>
            </a:pPr>
            <a:endParaRPr lang="en-US" sz="2100" dirty="0">
              <a:solidFill>
                <a:prstClr val="white">
                  <a:lumMod val="50000"/>
                </a:prstClr>
              </a:solidFill>
              <a:latin typeface="Arial"/>
              <a:cs typeface="Arial"/>
            </a:endParaRPr>
          </a:p>
          <a:p>
            <a:pPr defTabSz="455100">
              <a:lnSpc>
                <a:spcPct val="110000"/>
              </a:lnSpc>
              <a:defRPr/>
            </a:pPr>
            <a:endParaRPr lang="en-US" sz="3200" dirty="0">
              <a:solidFill>
                <a:srgbClr val="76BD22"/>
              </a:solidFill>
              <a:latin typeface="Arial"/>
              <a:cs typeface="Arial"/>
            </a:endParaRPr>
          </a:p>
        </p:txBody>
      </p:sp>
      <p:sp>
        <p:nvSpPr>
          <p:cNvPr id="15364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graphicFrame>
        <p:nvGraphicFramePr>
          <p:cNvPr id="5" name="Объект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2863855"/>
              </p:ext>
            </p:extLst>
          </p:nvPr>
        </p:nvGraphicFramePr>
        <p:xfrm>
          <a:off x="179388" y="189002"/>
          <a:ext cx="8785100" cy="68893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765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085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795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Реабилитация </a:t>
                      </a:r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кишечника</a:t>
                      </a:r>
                      <a:endParaRPr lang="ru-RU" sz="2400" b="1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50943" marR="50943" marT="0" marB="0">
                    <a:solidFill>
                      <a:srgbClr val="A5D7B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7957">
                <a:tc gridSpan="2"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3. Подготовка (курс </a:t>
                      </a: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– 15 </a:t>
                      </a:r>
                      <a:r>
                        <a:rPr lang="ru-RU" sz="20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дней)</a:t>
                      </a:r>
                    </a:p>
                  </a:txBody>
                  <a:tcPr marL="50943" marR="50943" marT="0" marB="0">
                    <a:solidFill>
                      <a:srgbClr val="A5D7B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884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Жалоб нет (база)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43" marR="50943" marT="0" marB="0">
                    <a:solidFill>
                      <a:srgbClr val="A5D7B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Caprylic</a:t>
                      </a:r>
                      <a:r>
                        <a:rPr lang="en-US" sz="2000" b="1" i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Combination </a:t>
                      </a: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2 капсулы 3 раза в день с едой (база  3)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43" marR="50943" marT="0" marB="0">
                    <a:solidFill>
                      <a:srgbClr val="A5D7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482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Избыточное газообразование, вздутие  живота, молочница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43" marR="50943" marT="0" marB="0">
                    <a:solidFill>
                      <a:srgbClr val="A5D7B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База 3 + </a:t>
                      </a:r>
                      <a:r>
                        <a:rPr lang="ru-RU" sz="2000" b="1" i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Capsicum</a:t>
                      </a:r>
                      <a:r>
                        <a:rPr lang="ru-RU" sz="2000" b="1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&amp; </a:t>
                      </a:r>
                      <a:r>
                        <a:rPr lang="ru-RU" sz="2000" b="1" i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Garlic</a:t>
                      </a:r>
                      <a:r>
                        <a:rPr lang="ru-RU" sz="2000" b="1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b="1" i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</a:t>
                      </a:r>
                      <a:r>
                        <a:rPr lang="ru-RU" sz="2000" b="1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2000" b="1" i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Parsley</a:t>
                      </a:r>
                      <a:r>
                        <a:rPr lang="ru-RU" sz="2000" b="1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2 </a:t>
                      </a: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капсулы </a:t>
                      </a: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раза в день строго с едой или </a:t>
                      </a:r>
                      <a:r>
                        <a:rPr lang="ru-RU" sz="2000" b="1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HP </a:t>
                      </a:r>
                      <a:r>
                        <a:rPr lang="ru-RU" sz="2000" b="1" i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Garlic</a:t>
                      </a:r>
                      <a:r>
                        <a:rPr lang="ru-RU" sz="2000" b="1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2 таблетки 2 раза в день с едой.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43" marR="50943" marT="0" marB="0">
                    <a:solidFill>
                      <a:srgbClr val="A5D7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102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 болях в подреберье, горечи во рту, у имеющих диагнозы: хронический панкреатит, желчекаменная болезнь, дискинезия желчевыводящих путей, хронический холецистит, при удаленном желчном пузыре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43" marR="50943" marT="0" marB="0">
                    <a:solidFill>
                      <a:srgbClr val="A5D7B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База 3 + </a:t>
                      </a:r>
                      <a:r>
                        <a:rPr lang="en-US" sz="2000" b="1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Nature</a:t>
                      </a:r>
                      <a:r>
                        <a:rPr lang="ru-RU" sz="2000" b="1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’</a:t>
                      </a:r>
                      <a:r>
                        <a:rPr lang="en-US" sz="2000" b="1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 </a:t>
                      </a:r>
                      <a:r>
                        <a:rPr lang="en-US" sz="2000" b="1" i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Noni</a:t>
                      </a:r>
                      <a:r>
                        <a:rPr lang="en-US" sz="2000" b="1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Juice</a:t>
                      </a:r>
                      <a:r>
                        <a:rPr lang="ru-RU" sz="2000" b="1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2 ст. ложки 2-3 раза в день за 30-40 минут до еды или </a:t>
                      </a:r>
                      <a:r>
                        <a:rPr lang="ru-RU" sz="2000" b="1" i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Morinda</a:t>
                      </a: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 2 капсулы 3 раза в день с едой.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43" marR="50943" marT="0" marB="0">
                    <a:solidFill>
                      <a:srgbClr val="A5D7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874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Аллергические или аутоиммунные заболевания, спастические боли около пупка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43" marR="50943" marT="0" marB="0">
                    <a:solidFill>
                      <a:srgbClr val="A5D7B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База 3 + </a:t>
                      </a:r>
                      <a:r>
                        <a:rPr lang="en-US" sz="2000" b="1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Black Walnut</a:t>
                      </a:r>
                      <a:r>
                        <a:rPr lang="ru-RU" sz="2000" b="1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2 капсулы 3 раза в день.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43" marR="50943" marT="0" marB="0">
                    <a:solidFill>
                      <a:srgbClr val="A5D7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025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0873" y="1122363"/>
            <a:ext cx="8245928" cy="1544637"/>
          </a:xfrm>
        </p:spPr>
        <p:txBody>
          <a:bodyPr>
            <a:normAutofit/>
          </a:bodyPr>
          <a:lstStyle/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Программа</a:t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«В помощь бросающим курить»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ÐÐ°ÑÑÐ¸Ð½ÐºÐ¸ Ð¿Ð¾ Ð·Ð°Ð¿ÑÐ¾ÑÑ Ð±ÑÐ¾ÑÐ°ÑÑÐ¸Ð¼ ÐºÑÑÐ¸ÑÑ">
            <a:extLst>
              <a:ext uri="{FF2B5EF4-FFF2-40B4-BE49-F238E27FC236}">
                <a16:creationId xmlns:a16="http://schemas.microsoft.com/office/drawing/2014/main" id="{9B0CA345-45F6-4EB7-B539-6080796D9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048000"/>
            <a:ext cx="4324649" cy="258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78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332656"/>
            <a:ext cx="8496944" cy="6336704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70000" lnSpcReduction="20000"/>
          </a:bodyPr>
          <a:lstStyle/>
          <a:p>
            <a:pPr marL="68580" indent="0" algn="ctr" fontAlgn="t">
              <a:buNone/>
            </a:pPr>
            <a:r>
              <a:rPr lang="ru-RU" sz="3400" b="1" dirty="0"/>
              <a:t>4</a:t>
            </a:r>
            <a:r>
              <a:rPr lang="ru-RU" sz="3400" b="1" dirty="0">
                <a:latin typeface="Times New Roman" pitchFamily="18" charset="0"/>
                <a:cs typeface="Times New Roman" pitchFamily="18" charset="0"/>
              </a:rPr>
              <a:t>. Собственно реабилитация кишечника (курс – 45 дней)</a:t>
            </a:r>
          </a:p>
          <a:p>
            <a:pPr fontAlgn="t"/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fontAlgn="t">
              <a:buNone/>
            </a:pP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Bifidophilus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Flora Force NSP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 1 капсуле 2 раза в день</a:t>
            </a:r>
          </a:p>
          <a:p>
            <a:pPr marL="0" indent="0" fontAlgn="t">
              <a:buNone/>
            </a:pP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Burdock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 1 капсуле 2 раза в день с основными приемами пищи (при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желчекаменной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болезни по ½ капсулы 2 раза в день);</a:t>
            </a:r>
          </a:p>
          <a:p>
            <a:pPr marL="0" indent="0" fontAlgn="t">
              <a:buNone/>
            </a:pP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Chlorophyll Liquid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 1 ч. л. в стакане теплой воды 2 раза в день;</a:t>
            </a:r>
          </a:p>
          <a:p>
            <a:pPr marL="0" indent="0" fontAlgn="t">
              <a:buNone/>
            </a:pP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Loclo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 1 ст. ложке 1 раз в день, разводя в стакане воды, в течение часа выпить как минимум 1-2 стакана жидкости. Начинать можно с меньшей дозы.</a:t>
            </a:r>
          </a:p>
          <a:p>
            <a:pPr fontAlgn="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fontAlgn="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Примечание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Важно понимать, что усиление клинических проявлений заболеваний при реабилитации организма закономерно, так как симптомы – и есть проявление защитных сил самого организма.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fontAlgn="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Управлять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выраженностью этих проявлений довольно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легко.</a:t>
            </a:r>
          </a:p>
          <a:p>
            <a:pPr fontAlgn="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Просто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снизьте дозу принимаемых продуктов в 2-3 раза, увеличив продолжительность курса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Или вернитесь в алгоритме на 1 шаг назад (например, с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курса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курс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757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77977" y="1962150"/>
            <a:ext cx="6402387" cy="989013"/>
          </a:xfrm>
          <a:prstGeom prst="rect">
            <a:avLst/>
          </a:prstGeom>
          <a:noFill/>
        </p:spPr>
        <p:txBody>
          <a:bodyPr lIns="91018" tIns="45510" rIns="91018" bIns="45510">
            <a:spAutoFit/>
          </a:bodyPr>
          <a:lstStyle/>
          <a:p>
            <a:pPr defTabSz="455100">
              <a:lnSpc>
                <a:spcPct val="110000"/>
              </a:lnSpc>
              <a:defRPr/>
            </a:pPr>
            <a:endParaRPr lang="en-US" sz="2100" dirty="0">
              <a:solidFill>
                <a:prstClr val="white">
                  <a:lumMod val="50000"/>
                </a:prstClr>
              </a:solidFill>
              <a:latin typeface="Arial"/>
              <a:cs typeface="Arial"/>
            </a:endParaRPr>
          </a:p>
          <a:p>
            <a:pPr defTabSz="455100">
              <a:lnSpc>
                <a:spcPct val="110000"/>
              </a:lnSpc>
              <a:defRPr/>
            </a:pPr>
            <a:endParaRPr lang="en-US" sz="3200" dirty="0">
              <a:solidFill>
                <a:srgbClr val="76BD22"/>
              </a:solidFill>
              <a:latin typeface="Arial"/>
              <a:cs typeface="Arial"/>
            </a:endParaRPr>
          </a:p>
        </p:txBody>
      </p:sp>
      <p:sp>
        <p:nvSpPr>
          <p:cNvPr id="1741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568952" cy="1069677"/>
          </a:xfrm>
          <a:solidFill>
            <a:srgbClr val="92D050"/>
          </a:solidFill>
        </p:spPr>
        <p:txBody>
          <a:bodyPr/>
          <a:lstStyle/>
          <a:p>
            <a:pPr algn="ctr" eaLnBrk="1" hangingPunct="1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     Результаты</a:t>
            </a:r>
          </a:p>
        </p:txBody>
      </p:sp>
      <p:sp>
        <p:nvSpPr>
          <p:cNvPr id="17413" name="Объект 2"/>
          <p:cNvSpPr>
            <a:spLocks noGrp="1"/>
          </p:cNvSpPr>
          <p:nvPr>
            <p:ph idx="1"/>
          </p:nvPr>
        </p:nvSpPr>
        <p:spPr>
          <a:xfrm>
            <a:off x="3002898" y="1330414"/>
            <a:ext cx="5889582" cy="2356878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marL="0" indent="0" eaLnBrk="1" hangingPunct="1">
              <a:lnSpc>
                <a:spcPct val="120000"/>
              </a:lnSpc>
              <a:buNone/>
            </a:pP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Человек </a:t>
            </a:r>
            <a:r>
              <a:rPr lang="ru-RU" altLang="ru-RU" sz="2800" dirty="0">
                <a:latin typeface="Times New Roman" pitchFamily="18" charset="0"/>
                <a:cs typeface="Times New Roman" pitchFamily="18" charset="0"/>
              </a:rPr>
              <a:t>получает </a:t>
            </a:r>
            <a:r>
              <a:rPr lang="ru-RU" altLang="ru-RU" sz="2800" b="1" dirty="0" smtClean="0">
                <a:solidFill>
                  <a:srgbClr val="76BD22"/>
                </a:solidFill>
                <a:latin typeface="Times New Roman" pitchFamily="18" charset="0"/>
                <a:cs typeface="Times New Roman" pitchFamily="18" charset="0"/>
              </a:rPr>
              <a:t>оздоровленный кишечник</a:t>
            </a:r>
            <a:r>
              <a:rPr lang="ru-RU" altLang="ru-RU" sz="2800" dirty="0">
                <a:latin typeface="Times New Roman" pitchFamily="18" charset="0"/>
                <a:cs typeface="Times New Roman" pitchFamily="18" charset="0"/>
              </a:rPr>
              <a:t>, что само по себе </a:t>
            </a: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является </a:t>
            </a:r>
            <a:r>
              <a:rPr lang="ru-RU" altLang="ru-RU" sz="2800" dirty="0">
                <a:latin typeface="Times New Roman" pitchFamily="18" charset="0"/>
                <a:cs typeface="Times New Roman" pitchFamily="18" charset="0"/>
              </a:rPr>
              <a:t>мощным инструментом </a:t>
            </a: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общего оздоровления </a:t>
            </a:r>
            <a:r>
              <a:rPr lang="ru-RU" altLang="ru-RU" sz="2800" dirty="0">
                <a:latin typeface="Times New Roman" pitchFamily="18" charset="0"/>
                <a:cs typeface="Times New Roman" pitchFamily="18" charset="0"/>
              </a:rPr>
              <a:t>организма. 	</a:t>
            </a:r>
          </a:p>
        </p:txBody>
      </p:sp>
      <p:pic>
        <p:nvPicPr>
          <p:cNvPr id="17414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1511"/>
            <a:ext cx="2664296" cy="2735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3687292"/>
            <a:ext cx="8568952" cy="35394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Кроме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того,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результат -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значительное  улучшение состояния всасывательной поверхности,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что крайне важно для употребления других продуктов NSP, т.к.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повышается эффективность их применения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25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5661" y="1600200"/>
            <a:ext cx="8625384" cy="4525963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uk-UA" b="1" dirty="0" smtClean="0"/>
              <a:t>                         </a:t>
            </a:r>
            <a:r>
              <a:rPr lang="uk-UA" sz="8800" b="1" dirty="0" smtClean="0"/>
              <a:t>Набор</a:t>
            </a:r>
            <a:r>
              <a:rPr lang="uk-UA" b="1" dirty="0" smtClean="0"/>
              <a:t> </a:t>
            </a:r>
          </a:p>
          <a:p>
            <a:pPr marL="0" indent="0">
              <a:buNone/>
            </a:pPr>
            <a:r>
              <a:rPr lang="uk-UA" b="1" dirty="0" smtClean="0"/>
              <a:t>      </a:t>
            </a:r>
            <a:r>
              <a:rPr lang="uk-UA" sz="6600" b="1" dirty="0" smtClean="0"/>
              <a:t>«Здоровая печень»</a:t>
            </a:r>
            <a:endParaRPr lang="ru-RU" sz="6600" b="1" dirty="0"/>
          </a:p>
        </p:txBody>
      </p:sp>
    </p:spTree>
    <p:extLst>
      <p:ext uri="{BB962C8B-B14F-4D97-AF65-F5344CB8AC3E}">
        <p14:creationId xmlns:p14="http://schemas.microsoft.com/office/powerpoint/2010/main" val="24050218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Важнейшие функции печени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0251" y="908720"/>
            <a:ext cx="8520221" cy="5217443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 smtClean="0"/>
              <a:t>-</a:t>
            </a:r>
            <a:r>
              <a:rPr lang="ru-RU" b="1" dirty="0" smtClean="0"/>
              <a:t>Обезвреживание </a:t>
            </a:r>
            <a:r>
              <a:rPr lang="ru-RU" b="1" dirty="0"/>
              <a:t>чужеродных  </a:t>
            </a:r>
            <a:r>
              <a:rPr lang="ru-RU" b="1" dirty="0" smtClean="0"/>
              <a:t>веществ</a:t>
            </a:r>
          </a:p>
          <a:p>
            <a:pPr marL="0" indent="0">
              <a:buNone/>
            </a:pPr>
            <a:r>
              <a:rPr lang="ru-RU" b="1" dirty="0" smtClean="0"/>
              <a:t>-Высвобождение </a:t>
            </a:r>
            <a:r>
              <a:rPr lang="ru-RU" b="1" dirty="0"/>
              <a:t>и запасание </a:t>
            </a:r>
            <a:r>
              <a:rPr lang="ru-RU" b="1" dirty="0" smtClean="0"/>
              <a:t>глюкозы</a:t>
            </a:r>
          </a:p>
          <a:p>
            <a:pPr marL="0" indent="0">
              <a:buNone/>
            </a:pPr>
            <a:r>
              <a:rPr lang="ru-RU" b="1" dirty="0" smtClean="0"/>
              <a:t>-Запасание, хранение витаминов, биоэлементов</a:t>
            </a:r>
          </a:p>
          <a:p>
            <a:pPr marL="0" indent="0">
              <a:buNone/>
            </a:pPr>
            <a:r>
              <a:rPr lang="ru-RU" b="1" dirty="0" smtClean="0"/>
              <a:t>-Синтез, регуляция обмена жиров, холестерина</a:t>
            </a:r>
          </a:p>
          <a:p>
            <a:pPr marL="0" indent="0">
              <a:buNone/>
            </a:pPr>
            <a:r>
              <a:rPr lang="ru-RU" b="1" dirty="0" smtClean="0"/>
              <a:t>-Синтез желчных кислот, билирубина</a:t>
            </a:r>
          </a:p>
          <a:p>
            <a:pPr marL="0" indent="0">
              <a:buNone/>
            </a:pPr>
            <a:r>
              <a:rPr lang="ru-RU" b="1" dirty="0" smtClean="0"/>
              <a:t>-Продукция </a:t>
            </a:r>
            <a:r>
              <a:rPr lang="ru-RU" b="1" dirty="0"/>
              <a:t>ферментов и </a:t>
            </a:r>
            <a:r>
              <a:rPr lang="ru-RU" b="1" dirty="0" smtClean="0"/>
              <a:t>гормонов</a:t>
            </a:r>
          </a:p>
          <a:p>
            <a:pPr marL="0" indent="0">
              <a:buNone/>
            </a:pPr>
            <a:r>
              <a:rPr lang="ru-RU" b="1" dirty="0" smtClean="0"/>
              <a:t>-Синтез белков </a:t>
            </a:r>
            <a:r>
              <a:rPr lang="ru-RU" b="1" dirty="0"/>
              <a:t>плазмы </a:t>
            </a:r>
            <a:r>
              <a:rPr lang="ru-RU" b="1" dirty="0" smtClean="0"/>
              <a:t>крови</a:t>
            </a:r>
          </a:p>
          <a:p>
            <a:pPr marL="0" indent="0">
              <a:buNone/>
            </a:pPr>
            <a:r>
              <a:rPr lang="ru-RU" b="1" dirty="0" smtClean="0"/>
              <a:t>-Депо крови</a:t>
            </a:r>
          </a:p>
          <a:p>
            <a:pPr marL="0" indent="0">
              <a:buNone/>
            </a:pPr>
            <a:r>
              <a:rPr lang="ru-RU" b="1" dirty="0" smtClean="0"/>
              <a:t>-Иммунная функция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62450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568951" cy="575042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21169669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ru-RU" b="1" dirty="0" smtClean="0"/>
              <a:t>АНТИПАРАЗИТАРНЫЙ НАБОР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1075" y="1772816"/>
            <a:ext cx="8255725" cy="4824536"/>
          </a:xfrm>
          <a:solidFill>
            <a:srgbClr val="92D050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100" b="1" dirty="0"/>
              <a:t>Первый этап: продолжительность приёма 15 дней.</a:t>
            </a:r>
          </a:p>
          <a:p>
            <a:r>
              <a:rPr lang="ru-RU" sz="2100" b="1" dirty="0"/>
              <a:t>Черный Грецкий Орех </a:t>
            </a:r>
            <a:r>
              <a:rPr lang="ru-RU" sz="2100" dirty="0"/>
              <a:t>– суточная норма </a:t>
            </a:r>
            <a:r>
              <a:rPr lang="ru-RU" sz="2100" b="1" u="sng" dirty="0"/>
              <a:t>4</a:t>
            </a:r>
            <a:r>
              <a:rPr lang="ru-RU" sz="2100" dirty="0"/>
              <a:t> капсулы. Можно применять </a:t>
            </a:r>
            <a:r>
              <a:rPr lang="ru-RU" sz="2100" b="1" dirty="0"/>
              <a:t>однократно</a:t>
            </a:r>
            <a:r>
              <a:rPr lang="ru-RU" sz="2100" dirty="0"/>
              <a:t> вместе с приёмом пищи или разделить на </a:t>
            </a:r>
            <a:r>
              <a:rPr lang="ru-RU" sz="2100" b="1" dirty="0"/>
              <a:t>два приёма.</a:t>
            </a:r>
          </a:p>
          <a:p>
            <a:r>
              <a:rPr lang="ru-RU" sz="2100" b="1" dirty="0"/>
              <a:t>Чеснок</a:t>
            </a:r>
            <a:r>
              <a:rPr lang="ru-RU" sz="2100" dirty="0"/>
              <a:t> – суточная норма </a:t>
            </a:r>
            <a:r>
              <a:rPr lang="ru-RU" sz="2100" b="1" u="sng" dirty="0"/>
              <a:t>2</a:t>
            </a:r>
            <a:r>
              <a:rPr lang="ru-RU" sz="2100" dirty="0"/>
              <a:t> таблетки. Можно применять </a:t>
            </a:r>
            <a:r>
              <a:rPr lang="ru-RU" sz="2100" b="1" dirty="0"/>
              <a:t>однократно</a:t>
            </a:r>
            <a:r>
              <a:rPr lang="ru-RU" sz="2100" dirty="0"/>
              <a:t> вместе с едой или разделить на </a:t>
            </a:r>
            <a:r>
              <a:rPr lang="ru-RU" sz="2100" b="1" dirty="0"/>
              <a:t>2 </a:t>
            </a:r>
            <a:r>
              <a:rPr lang="ru-RU" sz="2100" b="1" dirty="0" smtClean="0"/>
              <a:t>приёма.</a:t>
            </a:r>
            <a:endParaRPr lang="ru-RU" sz="2100" b="1" dirty="0"/>
          </a:p>
          <a:p>
            <a:r>
              <a:rPr lang="ru-RU" sz="2100" b="1" dirty="0"/>
              <a:t>Хлорофилл жидкий </a:t>
            </a:r>
            <a:r>
              <a:rPr lang="ru-RU" sz="2100" dirty="0"/>
              <a:t>– принимают </a:t>
            </a:r>
            <a:r>
              <a:rPr lang="ru-RU" sz="2100" b="1" u="sng" dirty="0"/>
              <a:t>3-4</a:t>
            </a:r>
            <a:r>
              <a:rPr lang="ru-RU" sz="2100" dirty="0"/>
              <a:t> раза в день, разводя по </a:t>
            </a:r>
            <a:r>
              <a:rPr lang="ru-RU" sz="2100" b="1" u="sng" dirty="0"/>
              <a:t>1</a:t>
            </a:r>
            <a:r>
              <a:rPr lang="ru-RU" sz="2100" dirty="0"/>
              <a:t> столовой ложке в стакане воды</a:t>
            </a:r>
          </a:p>
          <a:p>
            <a:r>
              <a:rPr lang="ru-RU" sz="2100" b="1" u="sng" dirty="0"/>
              <a:t>Во время перерыва на протяжении 21 дня следует принимать Хлорофилл жидкий дважды в день в дозировке 1 чайная ложка на стакан воды.</a:t>
            </a:r>
          </a:p>
          <a:p>
            <a:endParaRPr lang="ru-RU" sz="2100" b="1" dirty="0"/>
          </a:p>
        </p:txBody>
      </p:sp>
    </p:spTree>
    <p:extLst>
      <p:ext uri="{BB962C8B-B14F-4D97-AF65-F5344CB8AC3E}">
        <p14:creationId xmlns:p14="http://schemas.microsoft.com/office/powerpoint/2010/main" val="391046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ru-RU" b="1" dirty="0" smtClean="0"/>
              <a:t>АНТИПАРАЗИТАРНЫЙ НАБОР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1556792"/>
            <a:ext cx="8001000" cy="5112567"/>
          </a:xfrm>
          <a:solidFill>
            <a:srgbClr val="92D050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100" b="1" dirty="0" smtClean="0"/>
              <a:t>Второй этап: продолжительность приёма </a:t>
            </a:r>
            <a:br>
              <a:rPr lang="ru-RU" sz="2100" b="1" dirty="0" smtClean="0"/>
            </a:br>
            <a:r>
              <a:rPr lang="ru-RU" sz="2100" b="1" dirty="0" smtClean="0"/>
              <a:t>15 дней</a:t>
            </a:r>
          </a:p>
          <a:p>
            <a:r>
              <a:rPr lang="ru-RU" sz="2100" b="1" dirty="0" smtClean="0"/>
              <a:t>Черный Грецкий Орех </a:t>
            </a:r>
            <a:r>
              <a:rPr lang="ru-RU" sz="2100" dirty="0" smtClean="0"/>
              <a:t>– суточная норма </a:t>
            </a:r>
            <a:r>
              <a:rPr lang="ru-RU" sz="2100" b="1" u="sng" dirty="0" smtClean="0"/>
              <a:t>3 </a:t>
            </a:r>
            <a:r>
              <a:rPr lang="ru-RU" sz="2100" dirty="0" smtClean="0"/>
              <a:t>капсулы. Принимать </a:t>
            </a:r>
            <a:r>
              <a:rPr lang="ru-RU" sz="2100" b="1" dirty="0" smtClean="0"/>
              <a:t>однократно</a:t>
            </a:r>
            <a:r>
              <a:rPr lang="ru-RU" sz="2100" dirty="0" smtClean="0"/>
              <a:t> вместе с едой или </a:t>
            </a:r>
            <a:r>
              <a:rPr lang="ru-RU" sz="2100" b="1" dirty="0" smtClean="0"/>
              <a:t>по 1 капсуле трижды в день.</a:t>
            </a:r>
          </a:p>
          <a:p>
            <a:r>
              <a:rPr lang="ru-RU" sz="2100" b="1" dirty="0" smtClean="0"/>
              <a:t>Чеснок</a:t>
            </a:r>
            <a:r>
              <a:rPr lang="ru-RU" sz="2100" dirty="0" smtClean="0"/>
              <a:t> – суточная норма </a:t>
            </a:r>
            <a:r>
              <a:rPr lang="ru-RU" sz="2100" b="1" u="sng" dirty="0" smtClean="0"/>
              <a:t>2</a:t>
            </a:r>
            <a:r>
              <a:rPr lang="ru-RU" sz="2100" dirty="0" smtClean="0"/>
              <a:t> таблетки. Можно применять </a:t>
            </a:r>
            <a:r>
              <a:rPr lang="ru-RU" sz="2100" b="1" dirty="0" smtClean="0"/>
              <a:t>однократно</a:t>
            </a:r>
            <a:r>
              <a:rPr lang="ru-RU" sz="2100" dirty="0" smtClean="0"/>
              <a:t> вместе с едой или разделить </a:t>
            </a:r>
            <a:r>
              <a:rPr lang="ru-RU" sz="2100" b="1" dirty="0" smtClean="0"/>
              <a:t>на 2 приёма</a:t>
            </a:r>
            <a:r>
              <a:rPr lang="ru-RU" sz="2100" dirty="0" smtClean="0"/>
              <a:t>, по желанию.</a:t>
            </a:r>
          </a:p>
          <a:p>
            <a:r>
              <a:rPr lang="ru-RU" sz="2100" b="1" dirty="0" smtClean="0"/>
              <a:t>Хлорофилл жидкий </a:t>
            </a:r>
            <a:r>
              <a:rPr lang="ru-RU" sz="2100" dirty="0" smtClean="0"/>
              <a:t>– принимают </a:t>
            </a:r>
            <a:r>
              <a:rPr lang="ru-RU" sz="2100" b="1" u="sng" dirty="0" smtClean="0"/>
              <a:t>3-4 </a:t>
            </a:r>
            <a:r>
              <a:rPr lang="ru-RU" sz="2100" dirty="0" smtClean="0"/>
              <a:t>раза в день, разводя по 1 столовой ложке в стакане воды.</a:t>
            </a:r>
          </a:p>
          <a:p>
            <a:r>
              <a:rPr lang="ru-RU" sz="2100" dirty="0" smtClean="0"/>
              <a:t>Если проблема запущена, для усиления противопаразитарного эффекта можно обогатить программу употреблением </a:t>
            </a:r>
            <a:r>
              <a:rPr lang="ru-RU" sz="2100" b="1" dirty="0" smtClean="0"/>
              <a:t>Коллоидного Серебра Форте, Сока Нони, Перца Чеснока Петрушки.</a:t>
            </a:r>
          </a:p>
          <a:p>
            <a:pPr marL="0" indent="0">
              <a:buNone/>
            </a:pPr>
            <a:r>
              <a:rPr lang="ru-RU" sz="2100" dirty="0" smtClean="0"/>
              <a:t/>
            </a:r>
            <a:br>
              <a:rPr lang="ru-RU" sz="2100" dirty="0" smtClean="0"/>
            </a:br>
            <a:endParaRPr lang="ru-RU" sz="2100" dirty="0"/>
          </a:p>
        </p:txBody>
      </p:sp>
    </p:spTree>
    <p:extLst>
      <p:ext uri="{BB962C8B-B14F-4D97-AF65-F5344CB8AC3E}">
        <p14:creationId xmlns:p14="http://schemas.microsoft.com/office/powerpoint/2010/main" val="100854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r>
              <a:rPr lang="ru-RU" dirty="0" smtClean="0"/>
              <a:t> АНТИПАРАЗИТАРНЫЙ </a:t>
            </a:r>
            <a:r>
              <a:rPr lang="ru-RU" dirty="0"/>
              <a:t>НАБОР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8000" y="1628801"/>
            <a:ext cx="8096448" cy="4968552"/>
          </a:xfrm>
          <a:solidFill>
            <a:srgbClr val="92D050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200" b="1" dirty="0"/>
              <a:t>Для детей дозировка рассчитывается по следующей формуле: рекомендуемый к приёму объём делят на 70 и умножают на вес ребёнка. Полученную цифру округляют до полной капсулы или таблетки. К примеру, если конечная цифра составила 2,75, дозировка равняется 3 капсулам.</a:t>
            </a:r>
          </a:p>
          <a:p>
            <a:pPr marL="0" indent="0">
              <a:buNone/>
            </a:pPr>
            <a:r>
              <a:rPr lang="ru-RU" sz="2200" dirty="0"/>
              <a:t>В целях улучшения </a:t>
            </a:r>
            <a:r>
              <a:rPr lang="ru-RU" sz="2200" dirty="0" err="1"/>
              <a:t>лимфодренажа</a:t>
            </a:r>
            <a:r>
              <a:rPr lang="ru-RU" sz="2200" dirty="0"/>
              <a:t> , </a:t>
            </a:r>
            <a:r>
              <a:rPr lang="ru-RU" sz="2200" dirty="0" err="1"/>
              <a:t>желче</a:t>
            </a:r>
            <a:r>
              <a:rPr lang="ru-RU" sz="2200" dirty="0"/>
              <a:t>- и </a:t>
            </a:r>
            <a:r>
              <a:rPr lang="ru-RU" sz="2200" dirty="0" err="1"/>
              <a:t>ферментооттока</a:t>
            </a:r>
            <a:r>
              <a:rPr lang="ru-RU" sz="2200" dirty="0"/>
              <a:t>, можно добавить : </a:t>
            </a:r>
            <a:r>
              <a:rPr lang="ru-RU" sz="2200" b="1" dirty="0" err="1" smtClean="0">
                <a:solidFill>
                  <a:schemeClr val="accent2"/>
                </a:solidFill>
              </a:rPr>
              <a:t>Локло</a:t>
            </a:r>
            <a:r>
              <a:rPr lang="ru-RU" sz="2200" b="1" dirty="0" smtClean="0">
                <a:solidFill>
                  <a:schemeClr val="accent2"/>
                </a:solidFill>
              </a:rPr>
              <a:t>, </a:t>
            </a:r>
          </a:p>
          <a:p>
            <a:pPr marL="0" indent="0">
              <a:buNone/>
            </a:pPr>
            <a:r>
              <a:rPr lang="ru-RU" sz="2200" b="1" u="sng" dirty="0" smtClean="0">
                <a:solidFill>
                  <a:schemeClr val="accent2"/>
                </a:solidFill>
              </a:rPr>
              <a:t>Репейник </a:t>
            </a:r>
            <a:r>
              <a:rPr lang="ru-RU" sz="2200" b="1" dirty="0">
                <a:solidFill>
                  <a:schemeClr val="accent2"/>
                </a:solidFill>
              </a:rPr>
              <a:t>и Лимфатик Дренаж</a:t>
            </a:r>
            <a:r>
              <a:rPr lang="ru-RU" sz="2200" dirty="0"/>
              <a:t>. Эти продукты способствуют естественному очищению организма от продуктов жизнедеятельности паразитов.</a:t>
            </a:r>
          </a:p>
          <a:p>
            <a:pPr marL="0" indent="0">
              <a:buNone/>
            </a:pPr>
            <a:r>
              <a:rPr lang="ru-RU" sz="2200" dirty="0"/>
              <a:t>Для восстановления микрофлоры кишечника-</a:t>
            </a:r>
            <a:r>
              <a:rPr lang="ru-RU" sz="2200" b="1" dirty="0"/>
              <a:t> </a:t>
            </a:r>
            <a:r>
              <a:rPr lang="ru-RU" sz="2200" b="1" dirty="0" err="1">
                <a:solidFill>
                  <a:schemeClr val="accent2"/>
                </a:solidFill>
              </a:rPr>
              <a:t>Бифидофилус</a:t>
            </a:r>
            <a:r>
              <a:rPr lang="ru-RU" sz="2200" b="1" dirty="0">
                <a:solidFill>
                  <a:schemeClr val="accent2"/>
                </a:solidFill>
              </a:rPr>
              <a:t> Флора Форс</a:t>
            </a:r>
            <a:r>
              <a:rPr lang="ru-RU" sz="2200" dirty="0"/>
              <a:t> для взрослых или </a:t>
            </a:r>
            <a:r>
              <a:rPr lang="ru-RU" sz="2200" b="1" dirty="0" err="1">
                <a:solidFill>
                  <a:schemeClr val="accent2"/>
                </a:solidFill>
              </a:rPr>
              <a:t>Бифидозаврики</a:t>
            </a:r>
            <a:r>
              <a:rPr lang="ru-RU" sz="2200" dirty="0"/>
              <a:t> для детей. </a:t>
            </a:r>
          </a:p>
          <a:p>
            <a:pPr marL="0" indent="0">
              <a:buNone/>
            </a:pPr>
            <a:r>
              <a:rPr lang="ru-RU" sz="2200" dirty="0"/>
              <a:t>Благотворно на восстановление организма влияет </a:t>
            </a:r>
            <a:r>
              <a:rPr lang="ru-RU" sz="2200" b="1" dirty="0">
                <a:solidFill>
                  <a:schemeClr val="accent2">
                    <a:lumMod val="75000"/>
                  </a:schemeClr>
                </a:solidFill>
              </a:rPr>
              <a:t>Репейник.</a:t>
            </a:r>
            <a:r>
              <a:rPr lang="ru-RU" sz="2200" dirty="0"/>
              <a:t> </a:t>
            </a:r>
          </a:p>
          <a:p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39646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024"/>
            <a:ext cx="8229600" cy="764704"/>
          </a:xfrm>
          <a:solidFill>
            <a:srgbClr val="92D050"/>
          </a:solidFill>
        </p:spPr>
        <p:txBody>
          <a:bodyPr/>
          <a:lstStyle/>
          <a:p>
            <a:r>
              <a:rPr lang="ru-RU" dirty="0" smtClean="0"/>
              <a:t>Программа </a:t>
            </a:r>
            <a:r>
              <a:rPr lang="ru-RU" dirty="0"/>
              <a:t>от </a:t>
            </a:r>
            <a:r>
              <a:rPr lang="en-US" dirty="0"/>
              <a:t>NSP «</a:t>
            </a:r>
            <a:r>
              <a:rPr lang="ru-RU" dirty="0" err="1"/>
              <a:t>Детокс</a:t>
            </a:r>
            <a:r>
              <a:rPr lang="ru-RU" dirty="0"/>
              <a:t>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91877"/>
            <a:ext cx="8229600" cy="5505475"/>
          </a:xfrm>
          <a:solidFill>
            <a:srgbClr val="92D050"/>
          </a:soli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 smtClean="0"/>
              <a:t>1</a:t>
            </a:r>
            <a:r>
              <a:rPr lang="ru-RU" b="1" dirty="0" smtClean="0">
                <a:solidFill>
                  <a:srgbClr val="FF0000"/>
                </a:solidFill>
              </a:rPr>
              <a:t>.ЖКТ</a:t>
            </a:r>
            <a:r>
              <a:rPr lang="ru-RU" b="1" dirty="0" smtClean="0"/>
              <a:t>. </a:t>
            </a:r>
            <a:r>
              <a:rPr lang="ru-RU" b="1" dirty="0"/>
              <a:t>Ферментативная система работает на грани своих ресурсов. Увеличивается влияние на кишечную </a:t>
            </a:r>
            <a:r>
              <a:rPr lang="ru-RU" b="1" dirty="0" err="1"/>
              <a:t>микробиоту</a:t>
            </a:r>
            <a:r>
              <a:rPr lang="ru-RU" b="1" dirty="0"/>
              <a:t>. Возрастает нагрузка на печень</a:t>
            </a:r>
            <a:r>
              <a:rPr lang="ru-RU" b="1" dirty="0" smtClean="0"/>
              <a:t>.</a:t>
            </a:r>
            <a:endParaRPr lang="ru-RU" b="1" dirty="0"/>
          </a:p>
          <a:p>
            <a:pPr marL="0" indent="0">
              <a:buNone/>
            </a:pPr>
            <a:r>
              <a:rPr lang="ru-RU" b="1" dirty="0"/>
              <a:t>2. </a:t>
            </a:r>
            <a:r>
              <a:rPr lang="ru-RU" b="1" dirty="0">
                <a:solidFill>
                  <a:srgbClr val="FF0000"/>
                </a:solidFill>
              </a:rPr>
              <a:t>Иммунная система</a:t>
            </a:r>
            <a:r>
              <a:rPr lang="ru-RU" b="1" dirty="0"/>
              <a:t>. Процессы, происходящие в ЖКТ, увеличивают нагрузку на иммунную систему, органы которой в основном расположены в кишечнике. Смена привычного окружения также приводит к контакту с новыми микробами, что особенно критично в период эпидемий респираторных вирусных заболеваний</a:t>
            </a:r>
            <a:r>
              <a:rPr lang="ru-RU" b="1" dirty="0" smtClean="0"/>
              <a:t>.</a:t>
            </a:r>
            <a:endParaRPr lang="ru-RU" b="1" dirty="0"/>
          </a:p>
          <a:p>
            <a:pPr marL="0" indent="0">
              <a:buNone/>
            </a:pPr>
            <a:r>
              <a:rPr lang="ru-RU" b="1" dirty="0"/>
              <a:t>3.  В целом увеличивается нагрузка на все механизмы </a:t>
            </a:r>
            <a:r>
              <a:rPr lang="ru-RU" b="1" u="sng" dirty="0" err="1">
                <a:solidFill>
                  <a:schemeClr val="accent3">
                    <a:lumMod val="50000"/>
                  </a:schemeClr>
                </a:solidFill>
              </a:rPr>
              <a:t>детоксикации</a:t>
            </a:r>
            <a:r>
              <a:rPr lang="ru-RU" b="1" u="sng" dirty="0">
                <a:solidFill>
                  <a:schemeClr val="accent3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45835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2008"/>
            <a:ext cx="8229600" cy="764704"/>
          </a:xfrm>
          <a:solidFill>
            <a:srgbClr val="92D050"/>
          </a:solidFill>
        </p:spPr>
        <p:txBody>
          <a:bodyPr/>
          <a:lstStyle/>
          <a:p>
            <a:r>
              <a:rPr lang="ru-RU" dirty="0"/>
              <a:t> Хлорофилл жидкий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36104"/>
            <a:ext cx="8784976" cy="6237312"/>
          </a:xfrm>
          <a:solidFill>
            <a:srgbClr val="92D050"/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/>
              <a:t>          Задачи </a:t>
            </a:r>
            <a:r>
              <a:rPr lang="ru-RU" dirty="0"/>
              <a:t>в контексте данной программы:</a:t>
            </a:r>
          </a:p>
          <a:p>
            <a:pPr marL="0" indent="0">
              <a:buNone/>
            </a:pPr>
            <a:r>
              <a:rPr lang="ru-RU" dirty="0" smtClean="0"/>
              <a:t>a</a:t>
            </a:r>
            <a:r>
              <a:rPr lang="ru-RU" dirty="0"/>
              <a:t>. Поддержание активности кишечной микрофлоры;</a:t>
            </a:r>
          </a:p>
          <a:p>
            <a:pPr marL="0" indent="0">
              <a:buNone/>
            </a:pPr>
            <a:r>
              <a:rPr lang="ru-RU" dirty="0" smtClean="0"/>
              <a:t>б. </a:t>
            </a:r>
            <a:r>
              <a:rPr lang="ru-RU" dirty="0"/>
              <a:t>Усиление секреции ферментов поджелудочной железы;</a:t>
            </a:r>
          </a:p>
          <a:p>
            <a:pPr marL="0" indent="0">
              <a:buNone/>
            </a:pPr>
            <a:r>
              <a:rPr lang="ru-RU" dirty="0" smtClean="0"/>
              <a:t>в. </a:t>
            </a:r>
            <a:r>
              <a:rPr lang="ru-RU" dirty="0"/>
              <a:t>Снижение вероятности развития в кишечнике бродильных и гнилостных процессов;</a:t>
            </a:r>
          </a:p>
          <a:p>
            <a:pPr marL="0" indent="0">
              <a:buNone/>
            </a:pPr>
            <a:r>
              <a:rPr lang="ru-RU" dirty="0"/>
              <a:t>г</a:t>
            </a:r>
            <a:r>
              <a:rPr lang="ru-RU" dirty="0" smtClean="0"/>
              <a:t>. Активация </a:t>
            </a:r>
            <a:r>
              <a:rPr lang="ru-RU" dirty="0"/>
              <a:t>вывода токсинов из организма, включая продукты метаболизма алкоголя.</a:t>
            </a:r>
          </a:p>
          <a:p>
            <a:pPr marL="0" indent="0">
              <a:buNone/>
            </a:pPr>
            <a:r>
              <a:rPr lang="ru-RU" b="1" u="sng" dirty="0" smtClean="0">
                <a:solidFill>
                  <a:schemeClr val="accent3">
                    <a:lumMod val="50000"/>
                  </a:schemeClr>
                </a:solidFill>
              </a:rPr>
              <a:t>                                    Применение</a:t>
            </a:r>
            <a:r>
              <a:rPr lang="ru-RU" b="1" u="sng" dirty="0">
                <a:solidFill>
                  <a:schemeClr val="accent3">
                    <a:lumMod val="50000"/>
                  </a:schemeClr>
                </a:solidFill>
              </a:rPr>
              <a:t>: </a:t>
            </a:r>
            <a:endParaRPr lang="ru-RU" b="1" u="sng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b="1" u="sng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b="1" u="sng" dirty="0">
                <a:solidFill>
                  <a:schemeClr val="accent3">
                    <a:lumMod val="50000"/>
                  </a:schemeClr>
                </a:solidFill>
              </a:rPr>
              <a:t>фоновый прием - по 1 ч</a:t>
            </a:r>
            <a:r>
              <a:rPr lang="ru-RU" b="1" u="sng" dirty="0" smtClean="0">
                <a:solidFill>
                  <a:schemeClr val="accent3">
                    <a:lumMod val="50000"/>
                  </a:schemeClr>
                </a:solidFill>
              </a:rPr>
              <a:t>. л</a:t>
            </a:r>
            <a:r>
              <a:rPr lang="ru-RU" b="1" u="sng" dirty="0">
                <a:solidFill>
                  <a:schemeClr val="accent3">
                    <a:lumMod val="50000"/>
                  </a:schemeClr>
                </a:solidFill>
              </a:rPr>
              <a:t>. на стакан воды 2 раза в день. </a:t>
            </a:r>
            <a:endParaRPr lang="ru-RU" b="1" u="sng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b="1" u="sng" dirty="0" smtClean="0">
                <a:solidFill>
                  <a:schemeClr val="accent3">
                    <a:lumMod val="50000"/>
                  </a:schemeClr>
                </a:solidFill>
              </a:rPr>
              <a:t>В </a:t>
            </a:r>
            <a:r>
              <a:rPr lang="ru-RU" b="1" u="sng" dirty="0">
                <a:solidFill>
                  <a:schemeClr val="accent3">
                    <a:lumMod val="50000"/>
                  </a:schemeClr>
                </a:solidFill>
              </a:rPr>
              <a:t>дни активного застолья доза увеличивается суммарно до 4-6 столовых ложек в сутки.</a:t>
            </a:r>
          </a:p>
        </p:txBody>
      </p:sp>
    </p:spTree>
    <p:extLst>
      <p:ext uri="{BB962C8B-B14F-4D97-AF65-F5344CB8AC3E}">
        <p14:creationId xmlns:p14="http://schemas.microsoft.com/office/powerpoint/2010/main" val="615514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1" y="381000"/>
            <a:ext cx="8458200" cy="1123404"/>
          </a:xfrm>
        </p:spPr>
        <p:txBody>
          <a:bodyPr>
            <a:normAutofit fontScale="90000"/>
          </a:bodyPr>
          <a:lstStyle/>
          <a:p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Существует целый ряд методик, которые помогают человеку сделать этот серьезный шаг в своей жизни более эффективно: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381000" y="1386839"/>
            <a:ext cx="8305800" cy="425196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1. Назначьте дату, чтобы успеть подготовиться.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2. Записывайте значимые для вас ситуации (триггеры) и исключайте их из жизни.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3. Заместите курение иными удовольствиями или занятостью.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4. Займитесь спортом.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5. Придумайте, как побороть порыв.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6. Подключайте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соцсети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или образуйте коллектив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off-line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7. Увеличьте содержание пищевых волокон в рационе.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ЛОКЛО.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8. Используйте специальные средства, снижающие физическую зависимость от курения: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Лецитин, 5-Эйч-Ти-Пи </a:t>
            </a:r>
            <a:r>
              <a:rPr lang="ru-RU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Пауер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9. Ускорьте процесс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детоксикации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СС-А, Хлорофилл жидкий.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10. Пройдите поведенческую терапию с помощью психотерапевта.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227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4848" y="216024"/>
            <a:ext cx="8229600" cy="764704"/>
          </a:xfrm>
          <a:solidFill>
            <a:srgbClr val="92D050"/>
          </a:solidFill>
        </p:spPr>
        <p:txBody>
          <a:bodyPr/>
          <a:lstStyle/>
          <a:p>
            <a:r>
              <a:rPr lang="ru-RU" dirty="0"/>
              <a:t> Молочный </a:t>
            </a:r>
            <a:r>
              <a:rPr lang="ru-RU" dirty="0" smtClean="0"/>
              <a:t>Чертополох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63885"/>
            <a:ext cx="8229600" cy="5505475"/>
          </a:xfrm>
          <a:solidFill>
            <a:srgbClr val="92D050"/>
          </a:soli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a. Активно защищает </a:t>
            </a:r>
            <a:r>
              <a:rPr lang="ru-RU" dirty="0" smtClean="0"/>
              <a:t>мембраны </a:t>
            </a:r>
            <a:r>
              <a:rPr lang="ru-RU" dirty="0" err="1" smtClean="0"/>
              <a:t>гепатоцитов</a:t>
            </a:r>
            <a:r>
              <a:rPr lang="ru-RU" dirty="0" smtClean="0"/>
              <a:t>;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б. </a:t>
            </a:r>
            <a:r>
              <a:rPr lang="ru-RU" dirty="0"/>
              <a:t>Усиливает </a:t>
            </a:r>
            <a:r>
              <a:rPr lang="ru-RU" dirty="0" err="1"/>
              <a:t>детоксикационный</a:t>
            </a:r>
            <a:r>
              <a:rPr lang="ru-RU" dirty="0"/>
              <a:t> потенциал печеночных клеток</a:t>
            </a:r>
            <a:r>
              <a:rPr lang="ru-RU" dirty="0" smtClean="0"/>
              <a:t>;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в. </a:t>
            </a:r>
            <a:r>
              <a:rPr lang="ru-RU" dirty="0"/>
              <a:t>Обладает выраженными антиоксидантными свойствами</a:t>
            </a:r>
            <a:r>
              <a:rPr lang="ru-RU" dirty="0" smtClean="0"/>
              <a:t>;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г</a:t>
            </a:r>
            <a:r>
              <a:rPr lang="ru-RU" dirty="0" smtClean="0"/>
              <a:t>. С </a:t>
            </a:r>
            <a:r>
              <a:rPr lang="ru-RU" dirty="0"/>
              <a:t>помощью этого продукта мы комплексно поддерживаем нашу </a:t>
            </a:r>
            <a:r>
              <a:rPr lang="ru-RU" u="sng" dirty="0"/>
              <a:t>главную биохимическую станцию </a:t>
            </a:r>
            <a:r>
              <a:rPr lang="ru-RU" dirty="0"/>
              <a:t>организма - печень.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                                 Применение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: </a:t>
            </a:r>
            <a:endParaRPr lang="ru-RU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фоновый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прием - по 1 </a:t>
            </a:r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</a:rPr>
              <a:t>капс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.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2 раза в день. </a:t>
            </a:r>
            <a:endParaRPr lang="ru-RU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В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активный «праздничный» период по 2 </a:t>
            </a:r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</a:rPr>
              <a:t>капс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.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2-3 раза в день.</a:t>
            </a:r>
          </a:p>
        </p:txBody>
      </p:sp>
    </p:spTree>
    <p:extLst>
      <p:ext uri="{BB962C8B-B14F-4D97-AF65-F5344CB8AC3E}">
        <p14:creationId xmlns:p14="http://schemas.microsoft.com/office/powerpoint/2010/main" val="42640492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864" y="72008"/>
            <a:ext cx="8229600" cy="764704"/>
          </a:xfrm>
          <a:solidFill>
            <a:srgbClr val="92D050"/>
          </a:solidFill>
        </p:spPr>
        <p:txBody>
          <a:bodyPr/>
          <a:lstStyle/>
          <a:p>
            <a:r>
              <a:rPr lang="ru-RU" dirty="0"/>
              <a:t>Витамин С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864" y="1019869"/>
            <a:ext cx="8229600" cy="5505475"/>
          </a:xfrm>
          <a:solidFill>
            <a:srgbClr val="92D050"/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a. Позволяет организму значительно быстрее адаптироваться к изменяющимся условиям среды</a:t>
            </a:r>
            <a:r>
              <a:rPr lang="ru-RU" dirty="0" smtClean="0"/>
              <a:t>;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б</a:t>
            </a:r>
            <a:r>
              <a:rPr lang="ru-RU" dirty="0" smtClean="0"/>
              <a:t>. </a:t>
            </a:r>
            <a:r>
              <a:rPr lang="ru-RU" dirty="0"/>
              <a:t>Активно управляет иммунной системой, снижая вероятность ОРЗ в период эпидемий и в условиях </a:t>
            </a:r>
            <a:r>
              <a:rPr lang="ru-RU" dirty="0" smtClean="0"/>
              <a:t> </a:t>
            </a:r>
            <a:r>
              <a:rPr lang="ru-RU" dirty="0"/>
              <a:t>нагрузки на иммунную систему</a:t>
            </a:r>
            <a:r>
              <a:rPr lang="ru-RU" dirty="0" smtClean="0"/>
              <a:t>.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в. </a:t>
            </a:r>
            <a:r>
              <a:rPr lang="ru-RU" dirty="0"/>
              <a:t>Витамин С крайне важен как </a:t>
            </a:r>
            <a:r>
              <a:rPr lang="ru-RU" dirty="0" smtClean="0"/>
              <a:t>для </a:t>
            </a:r>
            <a:r>
              <a:rPr lang="ru-RU" dirty="0"/>
              <a:t>поддержания потенциала систем </a:t>
            </a:r>
            <a:r>
              <a:rPr lang="ru-RU" dirty="0" err="1"/>
              <a:t>детоксикации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Применение: 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фоновый прием - по 1 таб. в день. </a:t>
            </a:r>
            <a:endParaRPr lang="ru-RU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В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праздничный период, особенно при риске заболеть - до 3-4 таблеток в сутки.</a:t>
            </a:r>
          </a:p>
        </p:txBody>
      </p:sp>
    </p:spTree>
    <p:extLst>
      <p:ext uri="{BB962C8B-B14F-4D97-AF65-F5344CB8AC3E}">
        <p14:creationId xmlns:p14="http://schemas.microsoft.com/office/powerpoint/2010/main" val="16184129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23528" y="332656"/>
            <a:ext cx="8496944" cy="5631887"/>
          </a:xfrm>
          <a:prstGeom prst="rect">
            <a:avLst/>
          </a:prstGeom>
          <a:solidFill>
            <a:srgbClr val="92D050"/>
          </a:solidFill>
        </p:spPr>
        <p:txBody>
          <a:bodyPr wrap="square" lIns="91018" tIns="45510" rIns="91018" bIns="45510">
            <a:spAutoFit/>
          </a:bodyPr>
          <a:lstStyle/>
          <a:p>
            <a:pPr algn="ctr" defTabSz="455100">
              <a:tabLst>
                <a:tab pos="180169" algn="l"/>
              </a:tabLst>
              <a:defRPr/>
            </a:pPr>
            <a:endParaRPr lang="ru-RU" sz="2400" b="1" spc="50" dirty="0" smtClean="0">
              <a:latin typeface="Times New Roman" pitchFamily="18" charset="0"/>
              <a:cs typeface="Times New Roman" pitchFamily="18" charset="0"/>
            </a:endParaRPr>
          </a:p>
          <a:p>
            <a:pPr algn="ctr" defTabSz="455100">
              <a:tabLst>
                <a:tab pos="180169" algn="l"/>
              </a:tabLst>
              <a:defRPr/>
            </a:pPr>
            <a:endParaRPr lang="ru-RU" sz="2400" b="1" spc="50" dirty="0" smtClean="0">
              <a:latin typeface="Times New Roman" pitchFamily="18" charset="0"/>
              <a:cs typeface="Times New Roman" pitchFamily="18" charset="0"/>
            </a:endParaRPr>
          </a:p>
          <a:p>
            <a:pPr algn="ctr" defTabSz="455100">
              <a:tabLst>
                <a:tab pos="180169" algn="l"/>
              </a:tabLst>
              <a:defRPr/>
            </a:pPr>
            <a:endParaRPr lang="ru-RU" sz="2400" b="1" spc="50" dirty="0">
              <a:latin typeface="Times New Roman" pitchFamily="18" charset="0"/>
              <a:cs typeface="Times New Roman" pitchFamily="18" charset="0"/>
            </a:endParaRPr>
          </a:p>
          <a:p>
            <a:pPr algn="ctr" defTabSz="455100">
              <a:tabLst>
                <a:tab pos="180169" algn="l"/>
              </a:tabLst>
              <a:defRPr/>
            </a:pPr>
            <a:endParaRPr lang="ru-RU" sz="2400" b="1" spc="50" dirty="0">
              <a:latin typeface="Times New Roman" pitchFamily="18" charset="0"/>
              <a:cs typeface="Times New Roman" pitchFamily="18" charset="0"/>
            </a:endParaRPr>
          </a:p>
          <a:p>
            <a:pPr algn="ctr" defTabSz="455100">
              <a:tabLst>
                <a:tab pos="180169" algn="l"/>
              </a:tabLst>
              <a:defRPr/>
            </a:pPr>
            <a:endParaRPr lang="ru-RU" sz="2400" b="1" spc="50" dirty="0" smtClean="0">
              <a:latin typeface="Times New Roman" pitchFamily="18" charset="0"/>
              <a:cs typeface="Times New Roman" pitchFamily="18" charset="0"/>
            </a:endParaRPr>
          </a:p>
          <a:p>
            <a:pPr algn="ctr" defTabSz="455100">
              <a:tabLst>
                <a:tab pos="180169" algn="l"/>
              </a:tabLst>
              <a:defRPr/>
            </a:pPr>
            <a:endParaRPr lang="ru-RU" sz="2400" b="1" spc="50" dirty="0" smtClean="0">
              <a:latin typeface="Times New Roman" pitchFamily="18" charset="0"/>
              <a:cs typeface="Times New Roman" pitchFamily="18" charset="0"/>
            </a:endParaRPr>
          </a:p>
          <a:p>
            <a:pPr algn="ctr" defTabSz="455100">
              <a:tabLst>
                <a:tab pos="180169" algn="l"/>
              </a:tabLst>
              <a:defRPr/>
            </a:pPr>
            <a:r>
              <a:rPr lang="ru-RU" sz="4800" b="1" spc="50" dirty="0" smtClean="0">
                <a:latin typeface="Times New Roman" pitchFamily="18" charset="0"/>
                <a:cs typeface="Times New Roman" pitchFamily="18" charset="0"/>
              </a:rPr>
              <a:t>Здоровье </a:t>
            </a:r>
            <a:r>
              <a:rPr lang="ru-RU" sz="4800" b="1" spc="50" dirty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en-US" sz="4800" b="1" spc="50" dirty="0">
                <a:latin typeface="Times New Roman" pitchFamily="18" charset="0"/>
                <a:cs typeface="Times New Roman" pitchFamily="18" charset="0"/>
              </a:rPr>
              <a:t>NSP </a:t>
            </a:r>
            <a:r>
              <a:rPr lang="ru-RU" sz="4800" b="1" spc="50" dirty="0">
                <a:latin typeface="Times New Roman" pitchFamily="18" charset="0"/>
                <a:cs typeface="Times New Roman" pitchFamily="18" charset="0"/>
              </a:rPr>
              <a:t>круглый </a:t>
            </a:r>
            <a:r>
              <a:rPr lang="ru-RU" sz="4800" b="1" spc="50" dirty="0" smtClean="0">
                <a:latin typeface="Times New Roman" pitchFamily="18" charset="0"/>
                <a:cs typeface="Times New Roman" pitchFamily="18" charset="0"/>
              </a:rPr>
              <a:t>год</a:t>
            </a:r>
          </a:p>
          <a:p>
            <a:pPr algn="ctr" defTabSz="455100">
              <a:tabLst>
                <a:tab pos="180169" algn="l"/>
              </a:tabLst>
              <a:defRPr/>
            </a:pPr>
            <a:endParaRPr lang="ru-RU" sz="2400" b="1" spc="50" dirty="0" smtClean="0">
              <a:latin typeface="Times New Roman" pitchFamily="18" charset="0"/>
              <a:cs typeface="Times New Roman" pitchFamily="18" charset="0"/>
            </a:endParaRPr>
          </a:p>
          <a:p>
            <a:pPr algn="ctr" defTabSz="455100">
              <a:tabLst>
                <a:tab pos="180169" algn="l"/>
              </a:tabLst>
              <a:defRPr/>
            </a:pPr>
            <a:endParaRPr lang="ru-RU" sz="2400" b="1" spc="50" dirty="0">
              <a:latin typeface="Times New Roman" pitchFamily="18" charset="0"/>
              <a:cs typeface="Times New Roman" pitchFamily="18" charset="0"/>
            </a:endParaRPr>
          </a:p>
          <a:p>
            <a:pPr algn="ctr" defTabSz="455100">
              <a:tabLst>
                <a:tab pos="180169" algn="l"/>
              </a:tabLst>
              <a:defRPr/>
            </a:pPr>
            <a:endParaRPr lang="ru-RU" sz="2400" b="1" spc="50" dirty="0">
              <a:latin typeface="Times New Roman" pitchFamily="18" charset="0"/>
              <a:cs typeface="Times New Roman" pitchFamily="18" charset="0"/>
            </a:endParaRPr>
          </a:p>
          <a:p>
            <a:pPr algn="ctr" defTabSz="455100">
              <a:tabLst>
                <a:tab pos="180169" algn="l"/>
              </a:tabLst>
              <a:defRPr/>
            </a:pPr>
            <a:endParaRPr lang="ru-RU" sz="2400" b="1" spc="50" dirty="0" smtClean="0">
              <a:latin typeface="Times New Roman" pitchFamily="18" charset="0"/>
              <a:cs typeface="Times New Roman" pitchFamily="18" charset="0"/>
            </a:endParaRPr>
          </a:p>
          <a:p>
            <a:pPr algn="ctr" defTabSz="455100">
              <a:tabLst>
                <a:tab pos="180169" algn="l"/>
              </a:tabLst>
              <a:defRPr/>
            </a:pPr>
            <a:endParaRPr lang="ru-RU" sz="2400" b="1" spc="50" dirty="0">
              <a:latin typeface="Times New Roman" pitchFamily="18" charset="0"/>
              <a:cs typeface="Times New Roman" pitchFamily="18" charset="0"/>
            </a:endParaRPr>
          </a:p>
          <a:p>
            <a:pPr algn="ctr" defTabSz="455100">
              <a:tabLst>
                <a:tab pos="180169" algn="l"/>
              </a:tabLst>
              <a:defRPr/>
            </a:pPr>
            <a:endParaRPr lang="ru-RU" sz="2400" b="1" spc="50" dirty="0" smtClean="0">
              <a:latin typeface="Times New Roman" pitchFamily="18" charset="0"/>
              <a:cs typeface="Times New Roman" pitchFamily="18" charset="0"/>
            </a:endParaRPr>
          </a:p>
          <a:p>
            <a:pPr algn="ctr" defTabSz="455100">
              <a:tabLst>
                <a:tab pos="180169" algn="l"/>
              </a:tabLst>
              <a:defRPr/>
            </a:pPr>
            <a:endParaRPr lang="ru-RU" sz="2400" b="1" spc="5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95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77977" y="1962150"/>
            <a:ext cx="6402387" cy="989013"/>
          </a:xfrm>
          <a:prstGeom prst="rect">
            <a:avLst/>
          </a:prstGeom>
          <a:noFill/>
        </p:spPr>
        <p:txBody>
          <a:bodyPr lIns="91018" tIns="45510" rIns="91018" bIns="45510">
            <a:spAutoFit/>
          </a:bodyPr>
          <a:lstStyle/>
          <a:p>
            <a:pPr defTabSz="455100">
              <a:lnSpc>
                <a:spcPct val="110000"/>
              </a:lnSpc>
              <a:defRPr/>
            </a:pPr>
            <a:endParaRPr lang="en-US" sz="2100" dirty="0">
              <a:solidFill>
                <a:prstClr val="white">
                  <a:lumMod val="50000"/>
                </a:prstClr>
              </a:solidFill>
              <a:latin typeface="Arial"/>
              <a:cs typeface="Arial"/>
            </a:endParaRPr>
          </a:p>
          <a:p>
            <a:pPr defTabSz="455100">
              <a:lnSpc>
                <a:spcPct val="110000"/>
              </a:lnSpc>
              <a:defRPr/>
            </a:pPr>
            <a:endParaRPr lang="en-US" sz="3200" dirty="0">
              <a:solidFill>
                <a:srgbClr val="76BD22"/>
              </a:solidFill>
              <a:latin typeface="Arial"/>
              <a:cs typeface="Arial"/>
            </a:endParaRPr>
          </a:p>
        </p:txBody>
      </p:sp>
      <p:sp>
        <p:nvSpPr>
          <p:cNvPr id="4100" name="TextBox 4"/>
          <p:cNvSpPr txBox="1">
            <a:spLocks noChangeArrowheads="1"/>
          </p:cNvSpPr>
          <p:nvPr/>
        </p:nvSpPr>
        <p:spPr bwMode="auto">
          <a:xfrm flipV="1">
            <a:off x="3640138" y="1612901"/>
            <a:ext cx="184150" cy="373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18" tIns="45510" rIns="91018" bIns="4551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45510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8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361950" y="384448"/>
            <a:ext cx="8358188" cy="1676400"/>
          </a:xfrm>
          <a:prstGeom prst="round2DiagRect">
            <a:avLst/>
          </a:prstGeom>
          <a:solidFill>
            <a:srgbClr val="92D050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18" tIns="45510" rIns="91018" bIns="45510" anchor="ctr"/>
          <a:lstStyle/>
          <a:p>
            <a:pPr algn="ctr" defTabSz="4551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ЗДОРОВЬЕ </a:t>
            </a:r>
            <a:r>
              <a:rPr lang="ru-RU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еще не </a:t>
            </a:r>
            <a:r>
              <a:rPr lang="ru-RU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ВСЕ, </a:t>
            </a:r>
          </a:p>
          <a:p>
            <a:pPr algn="ctr" defTabSz="4551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но</a:t>
            </a:r>
            <a:r>
              <a:rPr lang="ru-RU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ВСЕ БЕЗ ЗДОРОВЬЯ – НИЧТО</a:t>
            </a:r>
          </a:p>
          <a:p>
            <a:pPr algn="ctr" defTabSz="4551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</a:t>
            </a:r>
            <a:r>
              <a:rPr lang="ru-RU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Сократ</a:t>
            </a:r>
            <a:endParaRPr lang="ru-RU" sz="2800" i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392113" y="2132856"/>
            <a:ext cx="8286750" cy="1306512"/>
          </a:xfrm>
          <a:prstGeom prst="round2DiagRect">
            <a:avLst/>
          </a:prstGeom>
          <a:solidFill>
            <a:srgbClr val="92D050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18" tIns="45510" rIns="91018" bIns="45510" anchor="ctr"/>
          <a:lstStyle/>
          <a:p>
            <a:pPr algn="ctr" defTabSz="4551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9/10  НАШЕГО СЧАСТЬЯ ЗАВИСИТ </a:t>
            </a:r>
          </a:p>
          <a:p>
            <a:pPr algn="ctr" defTabSz="4551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ОТ  НАШЕГО ЗДОРОВЬЯ</a:t>
            </a:r>
          </a:p>
          <a:p>
            <a:pPr algn="ctr" defTabSz="4551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</a:t>
            </a:r>
            <a:r>
              <a:rPr lang="ru-RU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А. Шопенгауэр</a:t>
            </a:r>
            <a:endParaRPr lang="ru-RU" sz="28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2"/>
          <p:cNvSpPr>
            <a:spLocks noGrp="1"/>
          </p:cNvSpPr>
          <p:nvPr>
            <p:ph idx="1"/>
          </p:nvPr>
        </p:nvSpPr>
        <p:spPr>
          <a:xfrm>
            <a:off x="361950" y="3521075"/>
            <a:ext cx="8458522" cy="3076277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62500" lnSpcReduction="20000"/>
          </a:bodyPr>
          <a:lstStyle/>
          <a:p>
            <a:pPr>
              <a:buFont typeface="Arial" charset="0"/>
              <a:buNone/>
              <a:defRPr/>
            </a:pP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None/>
              <a:defRPr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Так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почему же немногие люди могут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похвастаться здоровьем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>
              <a:buFont typeface="Arial" charset="0"/>
              <a:buNone/>
              <a:defRPr/>
            </a:pP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Почему люди болеют? Как сохранить и восстановить</a:t>
            </a:r>
          </a:p>
          <a:p>
            <a:pPr>
              <a:buFont typeface="Arial" charset="0"/>
              <a:buNone/>
              <a:defRPr/>
            </a:pP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утраченное здоровье? Почему дети рождаются больными и </a:t>
            </a:r>
          </a:p>
          <a:p>
            <a:pPr>
              <a:buFont typeface="Arial" charset="0"/>
              <a:buNone/>
              <a:defRPr/>
            </a:pP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как сделать так, чтобы наши дети росли здоровыми? Какие </a:t>
            </a:r>
          </a:p>
          <a:p>
            <a:pPr>
              <a:buFont typeface="Arial" charset="0"/>
              <a:buNone/>
              <a:defRPr/>
            </a:pP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факторы влияют на наше здоровье?</a:t>
            </a:r>
          </a:p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574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77977" y="1962150"/>
            <a:ext cx="6402387" cy="989013"/>
          </a:xfrm>
          <a:prstGeom prst="rect">
            <a:avLst/>
          </a:prstGeom>
          <a:noFill/>
        </p:spPr>
        <p:txBody>
          <a:bodyPr lIns="91018" tIns="45510" rIns="91018" bIns="45510">
            <a:spAutoFit/>
          </a:bodyPr>
          <a:lstStyle/>
          <a:p>
            <a:pPr defTabSz="455100">
              <a:lnSpc>
                <a:spcPct val="110000"/>
              </a:lnSpc>
              <a:defRPr/>
            </a:pPr>
            <a:endParaRPr lang="en-US" sz="2100" dirty="0">
              <a:solidFill>
                <a:prstClr val="white">
                  <a:lumMod val="50000"/>
                </a:prstClr>
              </a:solidFill>
              <a:latin typeface="Arial"/>
              <a:cs typeface="Arial"/>
            </a:endParaRPr>
          </a:p>
          <a:p>
            <a:pPr defTabSz="455100">
              <a:lnSpc>
                <a:spcPct val="110000"/>
              </a:lnSpc>
              <a:defRPr/>
            </a:pPr>
            <a:endParaRPr lang="en-US" sz="3200" dirty="0">
              <a:solidFill>
                <a:srgbClr val="76BD22"/>
              </a:solidFill>
              <a:latin typeface="Arial"/>
              <a:cs typeface="Arial"/>
            </a:endParaRPr>
          </a:p>
        </p:txBody>
      </p:sp>
      <p:sp>
        <p:nvSpPr>
          <p:cNvPr id="5124" name="Заголовок 1"/>
          <p:cNvSpPr>
            <a:spLocks noGrp="1"/>
          </p:cNvSpPr>
          <p:nvPr>
            <p:ph type="title"/>
          </p:nvPr>
        </p:nvSpPr>
        <p:spPr>
          <a:xfrm>
            <a:off x="323529" y="332656"/>
            <a:ext cx="8496944" cy="1200329"/>
          </a:xfr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ru-RU" altLang="ru-RU" sz="3600" b="1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3600" b="1" dirty="0">
                <a:latin typeface="Times New Roman" pitchFamily="18" charset="0"/>
                <a:cs typeface="Times New Roman" pitchFamily="18" charset="0"/>
              </a:rPr>
              <a:t>чего зависит качество и продолжительность нашей жизни </a:t>
            </a:r>
          </a:p>
        </p:txBody>
      </p:sp>
      <p:graphicFrame>
        <p:nvGraphicFramePr>
          <p:cNvPr id="5125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0021424"/>
              </p:ext>
            </p:extLst>
          </p:nvPr>
        </p:nvGraphicFramePr>
        <p:xfrm>
          <a:off x="741362" y="2667089"/>
          <a:ext cx="5737225" cy="3471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" r:id="rId3" imgW="5444200" imgH="3353091" progId="Excel.Chart.8">
                  <p:embed/>
                </p:oleObj>
              </mc:Choice>
              <mc:Fallback>
                <p:oleObj r:id="rId3" imgW="5444200" imgH="3353091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1362" y="2667089"/>
                        <a:ext cx="5737225" cy="3471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6" name="TextBox 8"/>
          <p:cNvSpPr txBox="1">
            <a:spLocks noChangeArrowheads="1"/>
          </p:cNvSpPr>
          <p:nvPr/>
        </p:nvSpPr>
        <p:spPr bwMode="auto">
          <a:xfrm>
            <a:off x="4259264" y="2951163"/>
            <a:ext cx="3879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018" tIns="45510" rIns="91018" bIns="4551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45510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20% наследственность</a:t>
            </a:r>
          </a:p>
        </p:txBody>
      </p:sp>
      <p:sp>
        <p:nvSpPr>
          <p:cNvPr id="5127" name="TextBox 9"/>
          <p:cNvSpPr txBox="1">
            <a:spLocks noChangeArrowheads="1"/>
          </p:cNvSpPr>
          <p:nvPr/>
        </p:nvSpPr>
        <p:spPr bwMode="auto">
          <a:xfrm>
            <a:off x="4259264" y="3933056"/>
            <a:ext cx="44275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18" tIns="45510" rIns="91018" bIns="4551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45510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20% окружающая среда</a:t>
            </a:r>
          </a:p>
        </p:txBody>
      </p:sp>
      <p:sp>
        <p:nvSpPr>
          <p:cNvPr id="5128" name="TextBox 11"/>
          <p:cNvSpPr txBox="1">
            <a:spLocks noChangeArrowheads="1"/>
          </p:cNvSpPr>
          <p:nvPr/>
        </p:nvSpPr>
        <p:spPr bwMode="auto">
          <a:xfrm>
            <a:off x="4349934" y="5351277"/>
            <a:ext cx="3730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018" tIns="45510" rIns="91018" bIns="4551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45510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10% здравоохранение</a:t>
            </a:r>
          </a:p>
        </p:txBody>
      </p:sp>
      <p:sp>
        <p:nvSpPr>
          <p:cNvPr id="5129" name="TextBox 12"/>
          <p:cNvSpPr txBox="1">
            <a:spLocks noChangeArrowheads="1"/>
          </p:cNvSpPr>
          <p:nvPr/>
        </p:nvSpPr>
        <p:spPr bwMode="auto">
          <a:xfrm>
            <a:off x="611560" y="3933056"/>
            <a:ext cx="3078837" cy="1384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018" tIns="45510" rIns="91018" bIns="4551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45510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50% образ </a:t>
            </a:r>
            <a:r>
              <a:rPr lang="ru-RU" alt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жизни,</a:t>
            </a:r>
          </a:p>
          <a:p>
            <a:pPr defTabSz="45510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питание</a:t>
            </a:r>
          </a:p>
          <a:p>
            <a:pPr defTabSz="45510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03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77977" y="1962150"/>
            <a:ext cx="6402387" cy="989013"/>
          </a:xfrm>
          <a:prstGeom prst="rect">
            <a:avLst/>
          </a:prstGeom>
          <a:noFill/>
        </p:spPr>
        <p:txBody>
          <a:bodyPr lIns="91018" tIns="45510" rIns="91018" bIns="45510">
            <a:spAutoFit/>
          </a:bodyPr>
          <a:lstStyle/>
          <a:p>
            <a:pPr defTabSz="455100">
              <a:lnSpc>
                <a:spcPct val="110000"/>
              </a:lnSpc>
              <a:defRPr/>
            </a:pPr>
            <a:endParaRPr lang="en-US" sz="2100" dirty="0">
              <a:solidFill>
                <a:prstClr val="white">
                  <a:lumMod val="50000"/>
                </a:prstClr>
              </a:solidFill>
              <a:latin typeface="Arial"/>
              <a:cs typeface="Arial"/>
            </a:endParaRPr>
          </a:p>
          <a:p>
            <a:pPr defTabSz="455100">
              <a:lnSpc>
                <a:spcPct val="110000"/>
              </a:lnSpc>
              <a:defRPr/>
            </a:pPr>
            <a:endParaRPr lang="en-US" sz="3200" dirty="0">
              <a:solidFill>
                <a:srgbClr val="76BD22"/>
              </a:solidFill>
              <a:latin typeface="Arial"/>
              <a:cs typeface="Arial"/>
            </a:endParaRPr>
          </a:p>
        </p:txBody>
      </p:sp>
      <p:sp>
        <p:nvSpPr>
          <p:cNvPr id="7172" name="Заголовок 1"/>
          <p:cNvSpPr>
            <a:spLocks noGrp="1"/>
          </p:cNvSpPr>
          <p:nvPr>
            <p:ph type="title"/>
          </p:nvPr>
        </p:nvSpPr>
        <p:spPr>
          <a:xfrm>
            <a:off x="251520" y="332657"/>
            <a:ext cx="8640960" cy="813608"/>
          </a:xfrm>
          <a:solidFill>
            <a:srgbClr val="92D050"/>
          </a:solidFill>
        </p:spPr>
        <p:txBody>
          <a:bodyPr/>
          <a:lstStyle/>
          <a:p>
            <a:pPr algn="l"/>
            <a:r>
              <a:rPr lang="en-US" altLang="ru-RU" sz="3200" b="1" dirty="0">
                <a:latin typeface="Times New Roman" pitchFamily="18" charset="0"/>
                <a:cs typeface="Times New Roman" pitchFamily="18" charset="0"/>
              </a:rPr>
              <a:t>A-B-C-D</a:t>
            </a:r>
            <a:r>
              <a:rPr lang="ru-RU" alt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3200" b="1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altLang="ru-RU" sz="3200" b="1" dirty="0">
                <a:latin typeface="Times New Roman" pitchFamily="18" charset="0"/>
                <a:cs typeface="Times New Roman" pitchFamily="18" charset="0"/>
              </a:rPr>
              <a:t> система по уходу за здоровьем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1146174"/>
            <a:ext cx="8568952" cy="22828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18" tIns="45510" rIns="91018" bIns="45510" anchor="ctr"/>
          <a:lstStyle/>
          <a:p>
            <a:pPr defTabSz="4551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C0504D">
                    <a:lumMod val="75000"/>
                  </a:srgbClr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000" b="1" dirty="0">
                <a:solidFill>
                  <a:prstClr val="white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000" b="1" dirty="0">
                <a:solidFill>
                  <a:schemeClr val="tx1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Active </a:t>
            </a:r>
            <a:r>
              <a:rPr lang="ru-RU" sz="2000" b="1" dirty="0">
                <a:solidFill>
                  <a:schemeClr val="tx1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(активный образ жизни),</a:t>
            </a:r>
            <a:endParaRPr lang="en-US" sz="2000" b="1" dirty="0">
              <a:solidFill>
                <a:schemeClr val="tx1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defTabSz="4551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C0504D">
                    <a:lumMod val="75000"/>
                  </a:srgbClr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 </a:t>
            </a:r>
            <a:r>
              <a:rPr lang="en-US" sz="2000" b="1" dirty="0">
                <a:solidFill>
                  <a:prstClr val="white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2000" b="1" dirty="0">
                <a:solidFill>
                  <a:schemeClr val="tx1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Building</a:t>
            </a:r>
            <a:r>
              <a:rPr lang="ru-RU" sz="2000" b="1" dirty="0">
                <a:solidFill>
                  <a:schemeClr val="tx1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(строительный материал),</a:t>
            </a:r>
            <a:endParaRPr lang="en-US" sz="2000" b="1" dirty="0">
              <a:solidFill>
                <a:schemeClr val="tx1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defTabSz="4551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C0504D">
                    <a:lumMod val="75000"/>
                  </a:srgbClr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000" b="1" dirty="0">
                <a:solidFill>
                  <a:srgbClr val="F79646">
                    <a:lumMod val="50000"/>
                  </a:srgbClr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prstClr val="white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2000" b="1" dirty="0">
                <a:solidFill>
                  <a:schemeClr val="tx1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Cleaning</a:t>
            </a:r>
            <a:r>
              <a:rPr lang="ru-RU" sz="2000" b="1" dirty="0">
                <a:solidFill>
                  <a:schemeClr val="tx1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(очищение),</a:t>
            </a:r>
            <a:endParaRPr lang="en-US" sz="2000" b="1" dirty="0">
              <a:solidFill>
                <a:schemeClr val="tx1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defTabSz="4551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C0504D">
                    <a:lumMod val="75000"/>
                  </a:srgbClr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000" b="1" dirty="0">
                <a:solidFill>
                  <a:prstClr val="white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000" b="1" dirty="0" err="1" smtClean="0">
                <a:solidFill>
                  <a:schemeClr val="tx1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Defence</a:t>
            </a:r>
            <a:r>
              <a:rPr lang="ru-RU" sz="2000" b="1" dirty="0" smtClean="0">
                <a:solidFill>
                  <a:schemeClr val="tx1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000" b="1" dirty="0">
                <a:solidFill>
                  <a:schemeClr val="tx1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Direction</a:t>
            </a:r>
          </a:p>
          <a:p>
            <a:pPr defTabSz="4551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000" b="1" dirty="0">
                <a:solidFill>
                  <a:schemeClr val="tx1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(защита, направленное действие)</a:t>
            </a:r>
            <a:endParaRPr lang="en-US" sz="2000" b="1" dirty="0">
              <a:solidFill>
                <a:schemeClr val="tx1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3528" y="3429000"/>
            <a:ext cx="8568952" cy="316967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91018" tIns="45510" rIns="91018" bIns="45510">
            <a:spAutoFit/>
          </a:bodyPr>
          <a:lstStyle/>
          <a:p>
            <a:pPr defTabSz="4551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эта простая система позволяет сохранить и восстановить здоровье с минимальными затратами времени и сил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.</a:t>
            </a:r>
          </a:p>
          <a:p>
            <a:pPr defTabSz="4551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800" u="sng" dirty="0">
              <a:solidFill>
                <a:prstClr val="black"/>
              </a:solidFill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  <a:p>
            <a:pPr algn="ctr" defTabSz="4551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76BD22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Главный принцип: </a:t>
            </a:r>
          </a:p>
          <a:p>
            <a:pPr algn="ctr" defTabSz="4551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   </a:t>
            </a:r>
            <a:r>
              <a:rPr lang="ru-RU" sz="2400" b="1" i="1" u="sng" dirty="0"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чем раньше начинаешь следить за собственным здоровьем, тем больше возможностей прожить долго и счастливо в полном здравии</a:t>
            </a:r>
            <a:r>
              <a:rPr lang="ru-RU" sz="2400" b="1" i="1" u="sng" dirty="0" smtClean="0"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!</a:t>
            </a:r>
          </a:p>
          <a:p>
            <a:pPr algn="ctr" defTabSz="4551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 b="1" i="1" dirty="0">
              <a:solidFill>
                <a:srgbClr val="00206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  <a:p>
            <a:pPr algn="ctr" defTabSz="4551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i="1" dirty="0">
              <a:solidFill>
                <a:srgbClr val="00206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24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77977" y="1962150"/>
            <a:ext cx="6402387" cy="989013"/>
          </a:xfrm>
          <a:prstGeom prst="rect">
            <a:avLst/>
          </a:prstGeom>
          <a:noFill/>
        </p:spPr>
        <p:txBody>
          <a:bodyPr lIns="91018" tIns="45510" rIns="91018" bIns="45510">
            <a:spAutoFit/>
          </a:bodyPr>
          <a:lstStyle/>
          <a:p>
            <a:pPr defTabSz="455100">
              <a:lnSpc>
                <a:spcPct val="110000"/>
              </a:lnSpc>
              <a:defRPr/>
            </a:pPr>
            <a:endParaRPr lang="en-US" sz="2100" dirty="0">
              <a:solidFill>
                <a:prstClr val="white">
                  <a:lumMod val="50000"/>
                </a:prstClr>
              </a:solidFill>
              <a:latin typeface="Arial"/>
              <a:cs typeface="Arial"/>
            </a:endParaRPr>
          </a:p>
          <a:p>
            <a:pPr defTabSz="455100">
              <a:lnSpc>
                <a:spcPct val="110000"/>
              </a:lnSpc>
              <a:defRPr/>
            </a:pPr>
            <a:endParaRPr lang="en-US" sz="3200" dirty="0">
              <a:solidFill>
                <a:srgbClr val="76BD22"/>
              </a:solidFill>
              <a:latin typeface="Arial"/>
              <a:cs typeface="Arial"/>
            </a:endParaRPr>
          </a:p>
        </p:txBody>
      </p:sp>
      <p:sp>
        <p:nvSpPr>
          <p:cNvPr id="11268" name="TextBox 4"/>
          <p:cNvSpPr txBox="1">
            <a:spLocks noChangeArrowheads="1"/>
          </p:cNvSpPr>
          <p:nvPr/>
        </p:nvSpPr>
        <p:spPr bwMode="auto">
          <a:xfrm>
            <a:off x="509589" y="525498"/>
            <a:ext cx="5260975" cy="58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18" tIns="45510" rIns="91018" bIns="4551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45510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b="1">
                <a:solidFill>
                  <a:srgbClr val="76BD22"/>
                </a:solidFill>
                <a:latin typeface="Times New Roman" pitchFamily="18" charset="0"/>
                <a:cs typeface="Times New Roman" pitchFamily="18" charset="0"/>
              </a:rPr>
              <a:t>Работа клеток и Питание</a:t>
            </a:r>
          </a:p>
        </p:txBody>
      </p:sp>
      <p:pic>
        <p:nvPicPr>
          <p:cNvPr id="11269" name="Picture 4" descr="C:\Users\Наташа\Desktop\kletka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9" y="1244575"/>
            <a:ext cx="4467225" cy="398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2" descr="C:\Users\Наташа\Desktop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652" y="1428839"/>
            <a:ext cx="2732087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Штриховая стрелка вправо 7"/>
          <p:cNvSpPr/>
          <p:nvPr/>
        </p:nvSpPr>
        <p:spPr>
          <a:xfrm>
            <a:off x="4959439" y="2997200"/>
            <a:ext cx="811213" cy="465138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18" tIns="45510" rIns="91018" bIns="45510" anchor="ctr"/>
          <a:lstStyle/>
          <a:p>
            <a:pPr algn="ctr" defTabSz="4551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978525" y="4010026"/>
            <a:ext cx="2674938" cy="682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18" tIns="45510" rIns="91018" bIns="45510" anchor="ctr"/>
          <a:lstStyle/>
          <a:p>
            <a:pPr algn="ctr" defTabSz="4551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prstClr val="white"/>
                </a:solidFill>
              </a:rPr>
              <a:t>Клеточные мембраны</a:t>
            </a:r>
          </a:p>
        </p:txBody>
      </p:sp>
      <p:sp>
        <p:nvSpPr>
          <p:cNvPr id="11273" name="TextBox 9"/>
          <p:cNvSpPr txBox="1">
            <a:spLocks noChangeArrowheads="1"/>
          </p:cNvSpPr>
          <p:nvPr/>
        </p:nvSpPr>
        <p:spPr bwMode="auto">
          <a:xfrm>
            <a:off x="842305" y="5229200"/>
            <a:ext cx="5314950" cy="645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18" tIns="45510" rIns="91018" bIns="4551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45510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800" b="1" dirty="0">
              <a:solidFill>
                <a:prstClr val="black"/>
              </a:solidFill>
            </a:endParaRPr>
          </a:p>
          <a:p>
            <a:pPr defTabSz="45510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80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77977" y="1962150"/>
            <a:ext cx="6402387" cy="989013"/>
          </a:xfrm>
          <a:prstGeom prst="rect">
            <a:avLst/>
          </a:prstGeom>
          <a:noFill/>
        </p:spPr>
        <p:txBody>
          <a:bodyPr lIns="91018" tIns="45510" rIns="91018" bIns="45510">
            <a:spAutoFit/>
          </a:bodyPr>
          <a:lstStyle/>
          <a:p>
            <a:pPr defTabSz="455100">
              <a:lnSpc>
                <a:spcPct val="110000"/>
              </a:lnSpc>
              <a:defRPr/>
            </a:pPr>
            <a:endParaRPr lang="en-US" sz="2100" dirty="0">
              <a:solidFill>
                <a:prstClr val="white">
                  <a:lumMod val="50000"/>
                </a:prstClr>
              </a:solidFill>
              <a:latin typeface="Arial"/>
              <a:cs typeface="Arial"/>
            </a:endParaRPr>
          </a:p>
          <a:p>
            <a:pPr defTabSz="455100">
              <a:lnSpc>
                <a:spcPct val="110000"/>
              </a:lnSpc>
              <a:defRPr/>
            </a:pPr>
            <a:endParaRPr lang="en-US" sz="3200" dirty="0">
              <a:solidFill>
                <a:srgbClr val="76BD22"/>
              </a:solidFill>
              <a:latin typeface="Arial"/>
              <a:cs typeface="Arial"/>
            </a:endParaRPr>
          </a:p>
        </p:txBody>
      </p:sp>
      <p:sp>
        <p:nvSpPr>
          <p:cNvPr id="16388" name="Прямоугольник 3"/>
          <p:cNvSpPr>
            <a:spLocks noChangeArrowheads="1"/>
          </p:cNvSpPr>
          <p:nvPr/>
        </p:nvSpPr>
        <p:spPr bwMode="auto">
          <a:xfrm>
            <a:off x="323528" y="332656"/>
            <a:ext cx="8568952" cy="984461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square" lIns="91018" tIns="45510" rIns="91018" bIns="4551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45510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900" b="1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altLang="ru-RU" sz="29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sz="2900" b="1" dirty="0">
                <a:latin typeface="Times New Roman" pitchFamily="18" charset="0"/>
                <a:cs typeface="Times New Roman" pitchFamily="18" charset="0"/>
              </a:rPr>
              <a:t>Набор «Здоровье с NSP круглый год</a:t>
            </a:r>
            <a:r>
              <a:rPr lang="ru-RU" altLang="ru-RU" sz="2900" b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defTabSz="45510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29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027113"/>
            <a:ext cx="8568952" cy="5570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91018" tIns="45510" rIns="91018" bIns="45510">
            <a:spAutoFit/>
          </a:bodyPr>
          <a:lstStyle/>
          <a:p>
            <a:pPr algn="ctr" defTabSz="4551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 smtClean="0">
              <a:solidFill>
                <a:prstClr val="black"/>
              </a:solidFill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  <a:p>
            <a:pPr algn="ctr" defTabSz="4551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Программа </a:t>
            </a:r>
            <a:r>
              <a:rPr lang="ru-RU" sz="2400" b="1" dirty="0" smtClean="0">
                <a:solidFill>
                  <a:srgbClr val="76BD22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«Здоровье с NSP круглый год»</a:t>
            </a:r>
            <a:r>
              <a:rPr lang="ru-RU" sz="2400" dirty="0" smtClean="0">
                <a:solidFill>
                  <a:srgbClr val="76BD22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включает в себя те продукты, которые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будут подпитывать ваш организм каждый день, давая ему энергию, строя и кормя его клетки, защищая ваше здоровье от внешних угроз. Программа хорошо сбалансирована и подходит каждому человеку . </a:t>
            </a:r>
            <a:r>
              <a:rPr lang="ru-RU" sz="2400" u="sng" dirty="0">
                <a:solidFill>
                  <a:prstClr val="black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Вы можете влиять на свою жизнь,  занимаясь профилактикой ВОВРЕМЯ,  инвестируя свои знания, опыт, усилия и средства в </a:t>
            </a:r>
            <a:r>
              <a:rPr lang="ru-RU" sz="2400" u="sng" dirty="0" smtClean="0">
                <a:solidFill>
                  <a:prstClr val="black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продукты,  которые </a:t>
            </a:r>
            <a:r>
              <a:rPr lang="ru-RU" sz="2400" u="sng" dirty="0">
                <a:solidFill>
                  <a:prstClr val="black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Вас не только </a:t>
            </a:r>
            <a:r>
              <a:rPr lang="ru-RU" sz="2400" u="sng" dirty="0" smtClean="0">
                <a:solidFill>
                  <a:prstClr val="black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кормят</a:t>
            </a:r>
            <a:r>
              <a:rPr lang="ru-RU" sz="2400" u="sng" dirty="0">
                <a:solidFill>
                  <a:prstClr val="black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, но и </a:t>
            </a:r>
            <a:r>
              <a:rPr lang="ru-RU" sz="2400" u="sng" dirty="0" smtClean="0">
                <a:solidFill>
                  <a:prstClr val="black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защищают </a:t>
            </a:r>
            <a:r>
              <a:rPr lang="ru-RU" sz="2400" u="sng" dirty="0">
                <a:solidFill>
                  <a:prstClr val="black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и </a:t>
            </a:r>
            <a:r>
              <a:rPr lang="ru-RU" sz="2400" u="sng" dirty="0" smtClean="0">
                <a:solidFill>
                  <a:prstClr val="black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позволяют </a:t>
            </a:r>
            <a:r>
              <a:rPr lang="ru-RU" sz="2400" u="sng" dirty="0">
                <a:solidFill>
                  <a:prstClr val="black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Вам</a:t>
            </a:r>
            <a:r>
              <a:rPr lang="ru-RU" sz="2400" b="1" u="sng" dirty="0">
                <a:solidFill>
                  <a:srgbClr val="C0504D">
                    <a:lumMod val="75000"/>
                  </a:srgbClr>
                </a:solidFill>
                <a:ea typeface="MS PGothic" pitchFamily="34" charset="-128"/>
              </a:rPr>
              <a:t>     </a:t>
            </a:r>
            <a:r>
              <a:rPr lang="ru-RU" sz="2400" b="1" u="sng" dirty="0" smtClean="0">
                <a:solidFill>
                  <a:srgbClr val="C0504D">
                    <a:lumMod val="75000"/>
                  </a:srgbClr>
                </a:solidFill>
                <a:ea typeface="MS PGothic" pitchFamily="34" charset="-128"/>
              </a:rPr>
              <a:t/>
            </a:r>
            <a:br>
              <a:rPr lang="ru-RU" sz="2400" b="1" u="sng" dirty="0" smtClean="0">
                <a:solidFill>
                  <a:srgbClr val="C0504D">
                    <a:lumMod val="75000"/>
                  </a:srgbClr>
                </a:solidFill>
                <a:ea typeface="MS PGothic" pitchFamily="34" charset="-128"/>
              </a:rPr>
            </a:br>
            <a:r>
              <a:rPr lang="ru-RU" sz="2400" b="1" u="sng" dirty="0" smtClean="0">
                <a:solidFill>
                  <a:srgbClr val="C0504D">
                    <a:lumMod val="75000"/>
                  </a:srgbClr>
                </a:solidFill>
                <a:ea typeface="MS PGothic" pitchFamily="34" charset="-128"/>
              </a:rPr>
              <a:t> </a:t>
            </a:r>
            <a:r>
              <a:rPr lang="ru-RU" sz="2400" b="1" u="sng" dirty="0">
                <a:solidFill>
                  <a:srgbClr val="C00000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жить долго, здорово и счастливо</a:t>
            </a:r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!</a:t>
            </a:r>
          </a:p>
          <a:p>
            <a:pPr algn="ctr" defTabSz="4551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600" b="1" dirty="0">
              <a:solidFill>
                <a:srgbClr val="C00000"/>
              </a:solidFill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  <a:p>
            <a:pPr algn="ctr" defTabSz="4551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600" b="1" dirty="0" smtClean="0">
              <a:solidFill>
                <a:srgbClr val="C00000"/>
              </a:solidFill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  <a:p>
            <a:pPr algn="ctr" defTabSz="4551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 b="1" dirty="0" smtClean="0">
              <a:solidFill>
                <a:srgbClr val="C00000"/>
              </a:solidFill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  <a:p>
            <a:pPr algn="ctr" defTabSz="4551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 b="1" dirty="0">
              <a:solidFill>
                <a:srgbClr val="C00000"/>
              </a:solidFill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  <a:p>
            <a:pPr algn="ctr" defTabSz="4551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 b="1" dirty="0">
              <a:solidFill>
                <a:srgbClr val="C00000"/>
              </a:solidFill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  <a:p>
            <a:pPr defTabSz="4551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</p:txBody>
      </p:sp>
      <p:pic>
        <p:nvPicPr>
          <p:cNvPr id="1639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653136"/>
            <a:ext cx="4774373" cy="1916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367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77977" y="1962150"/>
            <a:ext cx="6402387" cy="989013"/>
          </a:xfrm>
          <a:prstGeom prst="rect">
            <a:avLst/>
          </a:prstGeom>
          <a:noFill/>
        </p:spPr>
        <p:txBody>
          <a:bodyPr lIns="91018" tIns="45510" rIns="91018" bIns="45510">
            <a:spAutoFit/>
          </a:bodyPr>
          <a:lstStyle/>
          <a:p>
            <a:pPr defTabSz="455100">
              <a:lnSpc>
                <a:spcPct val="110000"/>
              </a:lnSpc>
              <a:defRPr/>
            </a:pPr>
            <a:endParaRPr lang="en-US" sz="2100" dirty="0">
              <a:solidFill>
                <a:prstClr val="white">
                  <a:lumMod val="50000"/>
                </a:prstClr>
              </a:solidFill>
              <a:latin typeface="Arial"/>
              <a:cs typeface="Arial"/>
            </a:endParaRPr>
          </a:p>
          <a:p>
            <a:pPr defTabSz="455100">
              <a:lnSpc>
                <a:spcPct val="110000"/>
              </a:lnSpc>
              <a:defRPr/>
            </a:pPr>
            <a:endParaRPr lang="en-US" sz="3200" dirty="0">
              <a:solidFill>
                <a:srgbClr val="76BD22"/>
              </a:solidFill>
              <a:latin typeface="Arial"/>
              <a:cs typeface="Arial"/>
            </a:endParaRPr>
          </a:p>
        </p:txBody>
      </p:sp>
      <p:pic>
        <p:nvPicPr>
          <p:cNvPr id="17412" name="Рисунок 3" descr="Liquid Chlorophyll 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88" y="811214"/>
            <a:ext cx="2278062" cy="455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Box 4"/>
          <p:cNvSpPr txBox="1">
            <a:spLocks noChangeArrowheads="1"/>
          </p:cNvSpPr>
          <p:nvPr/>
        </p:nvSpPr>
        <p:spPr bwMode="auto">
          <a:xfrm>
            <a:off x="3435350" y="332656"/>
            <a:ext cx="5457130" cy="640132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xtLst/>
        </p:spPr>
        <p:txBody>
          <a:bodyPr wrap="square" lIns="91018" tIns="45510" rIns="91018" bIns="4551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45510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ru-RU" altLang="ru-RU" sz="18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510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ru-RU" altLang="ru-RU" sz="18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510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ru-RU" altLang="ru-RU" sz="1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510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altLang="ru-RU" sz="1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Способствует обновлению тканей </a:t>
            </a:r>
            <a:r>
              <a:rPr lang="ru-RU" alt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 быстрому </a:t>
            </a:r>
            <a:r>
              <a:rPr lang="ru-RU" alt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заживлению ран</a:t>
            </a:r>
          </a:p>
          <a:p>
            <a:pPr defTabSz="45510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510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alt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Стимулирует иммунную </a:t>
            </a:r>
            <a:r>
              <a:rPr lang="ru-RU" alt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систему организма</a:t>
            </a:r>
            <a:endParaRPr lang="ru-RU" alt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510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ru-RU" alt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510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alt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Ускоряет процессы регенерации</a:t>
            </a:r>
          </a:p>
          <a:p>
            <a:pPr defTabSz="45510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ru-RU" alt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510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alt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Обладает антибактериальным действием</a:t>
            </a:r>
          </a:p>
          <a:p>
            <a:pPr defTabSz="45510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ru-RU" alt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510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alt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Подавляет рост бактериальной и       </a:t>
            </a:r>
          </a:p>
          <a:p>
            <a:pPr defTabSz="45510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грибковой </a:t>
            </a:r>
            <a:r>
              <a:rPr lang="ru-RU" alt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флоры в </a:t>
            </a:r>
            <a:r>
              <a:rPr lang="ru-RU" alt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ЖКТ</a:t>
            </a:r>
            <a:endParaRPr lang="ru-RU" alt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510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510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alt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 Способствует синтезу эритроцитов </a:t>
            </a:r>
            <a:endParaRPr lang="ru-RU" altLang="ru-RU" sz="20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510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ru-RU" alt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510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ru-RU" alt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510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ru-RU" altLang="ru-RU" sz="1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510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52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77977" y="1962150"/>
            <a:ext cx="6402387" cy="989013"/>
          </a:xfrm>
          <a:prstGeom prst="rect">
            <a:avLst/>
          </a:prstGeom>
          <a:noFill/>
        </p:spPr>
        <p:txBody>
          <a:bodyPr lIns="91018" tIns="45510" rIns="91018" bIns="45510">
            <a:spAutoFit/>
          </a:bodyPr>
          <a:lstStyle/>
          <a:p>
            <a:pPr defTabSz="455100">
              <a:lnSpc>
                <a:spcPct val="110000"/>
              </a:lnSpc>
              <a:defRPr/>
            </a:pPr>
            <a:endParaRPr lang="en-US" sz="2100" dirty="0">
              <a:solidFill>
                <a:prstClr val="white">
                  <a:lumMod val="50000"/>
                </a:prstClr>
              </a:solidFill>
              <a:latin typeface="Arial"/>
              <a:cs typeface="Arial"/>
            </a:endParaRPr>
          </a:p>
          <a:p>
            <a:pPr defTabSz="455100">
              <a:lnSpc>
                <a:spcPct val="110000"/>
              </a:lnSpc>
              <a:defRPr/>
            </a:pPr>
            <a:endParaRPr lang="en-US" sz="3200" dirty="0">
              <a:solidFill>
                <a:srgbClr val="76BD22"/>
              </a:solidFill>
              <a:latin typeface="Arial"/>
              <a:cs typeface="Arial"/>
            </a:endParaRPr>
          </a:p>
        </p:txBody>
      </p:sp>
      <p:pic>
        <p:nvPicPr>
          <p:cNvPr id="18436" name="Рисунок 3" descr="Zambroza 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974814"/>
            <a:ext cx="2220913" cy="444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Box 4"/>
          <p:cNvSpPr txBox="1">
            <a:spLocks noChangeArrowheads="1"/>
          </p:cNvSpPr>
          <p:nvPr/>
        </p:nvSpPr>
        <p:spPr bwMode="auto">
          <a:xfrm>
            <a:off x="3363914" y="332656"/>
            <a:ext cx="5528566" cy="618588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xtLst/>
        </p:spPr>
        <p:txBody>
          <a:bodyPr wrap="square" lIns="91018" tIns="45510" rIns="91018" bIns="4551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45510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ru-RU" altLang="ru-RU" sz="20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510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ru-RU" altLang="ru-RU" sz="20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510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ru-RU" alt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510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alt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Защищает организм от действия </a:t>
            </a:r>
            <a:r>
              <a:rPr lang="ru-RU" alt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свободных радикалов  </a:t>
            </a:r>
            <a:r>
              <a:rPr lang="ru-RU" alt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(антиоксидант)</a:t>
            </a:r>
          </a:p>
          <a:p>
            <a:pPr defTabSz="45510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ru-RU" alt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510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alt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Оказывает поддержку иммунной системе и </a:t>
            </a:r>
            <a:r>
              <a:rPr lang="ru-RU" alt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снижает </a:t>
            </a:r>
            <a:r>
              <a:rPr lang="ru-RU" alt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риск развития </a:t>
            </a:r>
            <a:r>
              <a:rPr lang="ru-RU" alt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воспалительных заболеваний</a:t>
            </a:r>
            <a:endParaRPr lang="ru-RU" alt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510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ru-RU" alt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510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alt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Обладает противоаллергическим действием</a:t>
            </a:r>
          </a:p>
          <a:p>
            <a:pPr defTabSz="45510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ru-RU" alt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510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alt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Замедляет старение</a:t>
            </a:r>
          </a:p>
          <a:p>
            <a:pPr defTabSz="45510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ru-RU" alt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510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alt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Повышает физическую и </a:t>
            </a:r>
            <a:r>
              <a:rPr lang="ru-RU" alt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умственную работоспособность </a:t>
            </a:r>
          </a:p>
          <a:p>
            <a:pPr defTabSz="45510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ru-RU" alt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510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ru-RU" altLang="ru-RU" sz="20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510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dirty="0">
                <a:solidFill>
                  <a:prstClr val="black"/>
                </a:solidFill>
              </a:rPr>
              <a:t> </a:t>
            </a:r>
          </a:p>
          <a:p>
            <a:pPr defTabSz="45510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59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7848600" cy="984885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Программа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«В помощь бросающим курить» 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533400" y="1524000"/>
          <a:ext cx="7787096" cy="38428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46774">
                  <a:extLst>
                    <a:ext uri="{9D8B030D-6E8A-4147-A177-3AD203B41FA5}">
                      <a16:colId xmlns:a16="http://schemas.microsoft.com/office/drawing/2014/main" val="436455453"/>
                    </a:ext>
                  </a:extLst>
                </a:gridCol>
                <a:gridCol w="1946774">
                  <a:extLst>
                    <a:ext uri="{9D8B030D-6E8A-4147-A177-3AD203B41FA5}">
                      <a16:colId xmlns:a16="http://schemas.microsoft.com/office/drawing/2014/main" val="436366897"/>
                    </a:ext>
                  </a:extLst>
                </a:gridCol>
                <a:gridCol w="1946774">
                  <a:extLst>
                    <a:ext uri="{9D8B030D-6E8A-4147-A177-3AD203B41FA5}">
                      <a16:colId xmlns:a16="http://schemas.microsoft.com/office/drawing/2014/main" val="738000232"/>
                    </a:ext>
                  </a:extLst>
                </a:gridCol>
                <a:gridCol w="1946774">
                  <a:extLst>
                    <a:ext uri="{9D8B030D-6E8A-4147-A177-3AD203B41FA5}">
                      <a16:colId xmlns:a16="http://schemas.microsoft.com/office/drawing/2014/main" val="1163774618"/>
                    </a:ext>
                  </a:extLst>
                </a:gridCol>
              </a:tblGrid>
              <a:tr h="611812">
                <a:tc>
                  <a:txBody>
                    <a:bodyPr/>
                    <a:lstStyle/>
                    <a:p>
                      <a:pPr algn="just" fontAlgn="base"/>
                      <a:r>
                        <a:rPr lang="ru-RU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месяц</a:t>
                      </a:r>
                      <a:endParaRPr lang="ru-RU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294" marR="64294" marT="66675" marB="66675" anchor="ctr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Продукт</a:t>
                      </a:r>
                      <a:endParaRPr lang="ru-RU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294" marR="64294" marT="66675" marB="66675" anchor="ctr"/>
                </a:tc>
                <a:tc>
                  <a:txBody>
                    <a:bodyPr/>
                    <a:lstStyle/>
                    <a:p>
                      <a:pPr algn="just" fontAlgn="base"/>
                      <a:r>
                        <a:rPr lang="ru-RU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Доза</a:t>
                      </a:r>
                      <a:endParaRPr lang="ru-RU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294" marR="64294" marT="66675" marB="66675" anchor="ctr"/>
                </a:tc>
                <a:tc>
                  <a:txBody>
                    <a:bodyPr/>
                    <a:lstStyle/>
                    <a:p>
                      <a:pPr algn="just" fontAlgn="base"/>
                      <a:r>
                        <a:rPr lang="ru-RU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Кратность</a:t>
                      </a:r>
                      <a:endParaRPr lang="ru-RU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294" marR="64294" marT="66675" marB="66675" anchor="ctr"/>
                </a:tc>
                <a:extLst>
                  <a:ext uri="{0D108BD9-81ED-4DB2-BD59-A6C34878D82A}">
                    <a16:rowId xmlns:a16="http://schemas.microsoft.com/office/drawing/2014/main" val="693467960"/>
                  </a:ext>
                </a:extLst>
              </a:tr>
              <a:tr h="531188">
                <a:tc>
                  <a:txBody>
                    <a:bodyPr/>
                    <a:lstStyle/>
                    <a:p>
                      <a:pPr algn="l" fontAlgn="base"/>
                      <a:r>
                        <a:rPr lang="ru-RU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294" marR="64294" marT="66675" marB="66675" anchor="ctr"/>
                </a:tc>
                <a:tc>
                  <a:txBody>
                    <a:bodyPr/>
                    <a:lstStyle/>
                    <a:p>
                      <a:pPr algn="just" fontAlgn="base"/>
                      <a:r>
                        <a:rPr lang="ru-RU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Лецитин </a:t>
                      </a:r>
                      <a:r>
                        <a:rPr lang="en-US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NSP</a:t>
                      </a:r>
                    </a:p>
                  </a:txBody>
                  <a:tcPr marL="64294" marR="64294" marT="66675" marB="66675" anchor="ctr"/>
                </a:tc>
                <a:tc>
                  <a:txBody>
                    <a:bodyPr/>
                    <a:lstStyle/>
                    <a:p>
                      <a:pPr algn="just" fontAlgn="base"/>
                      <a:r>
                        <a:rPr lang="ru-RU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кап.</a:t>
                      </a:r>
                    </a:p>
                  </a:txBody>
                  <a:tcPr marL="64294" marR="64294" marT="66675" marB="66675" anchor="ctr"/>
                </a:tc>
                <a:tc>
                  <a:txBody>
                    <a:bodyPr/>
                    <a:lstStyle/>
                    <a:p>
                      <a:pPr algn="just" fontAlgn="base"/>
                      <a:r>
                        <a:rPr lang="ru-RU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раза в день</a:t>
                      </a:r>
                      <a:endParaRPr lang="ru-RU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294" marR="64294" marT="66675" marB="66675" anchor="ctr"/>
                </a:tc>
                <a:extLst>
                  <a:ext uri="{0D108BD9-81ED-4DB2-BD59-A6C34878D82A}">
                    <a16:rowId xmlns:a16="http://schemas.microsoft.com/office/drawing/2014/main" val="3437006257"/>
                  </a:ext>
                </a:extLst>
              </a:tr>
              <a:tr h="839798">
                <a:tc>
                  <a:txBody>
                    <a:bodyPr/>
                    <a:lstStyle/>
                    <a:p>
                      <a:pPr algn="l" fontAlgn="base"/>
                      <a:r>
                        <a:rPr lang="ru-RU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294" marR="64294" marT="66675" marB="66675" anchor="ctr"/>
                </a:tc>
                <a:tc>
                  <a:txBody>
                    <a:bodyPr/>
                    <a:lstStyle/>
                    <a:p>
                      <a:pPr algn="just" fontAlgn="base"/>
                      <a:r>
                        <a:rPr lang="ru-RU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Хлорофилл жидкий</a:t>
                      </a:r>
                    </a:p>
                  </a:txBody>
                  <a:tcPr marL="64294" marR="64294" marT="66675" marB="66675" anchor="ctr"/>
                </a:tc>
                <a:tc>
                  <a:txBody>
                    <a:bodyPr/>
                    <a:lstStyle/>
                    <a:p>
                      <a:pPr algn="just" fontAlgn="base"/>
                      <a:r>
                        <a:rPr lang="ru-RU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мл</a:t>
                      </a:r>
                    </a:p>
                  </a:txBody>
                  <a:tcPr marL="64294" marR="64294" marT="66675" marB="66675" anchor="ctr"/>
                </a:tc>
                <a:tc>
                  <a:txBody>
                    <a:bodyPr/>
                    <a:lstStyle/>
                    <a:p>
                      <a:pPr algn="just" fontAlgn="base"/>
                      <a:r>
                        <a:rPr lang="ru-RU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раза в день</a:t>
                      </a:r>
                      <a:endParaRPr lang="ru-RU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294" marR="64294" marT="66675" marB="66675" anchor="ctr"/>
                </a:tc>
                <a:extLst>
                  <a:ext uri="{0D108BD9-81ED-4DB2-BD59-A6C34878D82A}">
                    <a16:rowId xmlns:a16="http://schemas.microsoft.com/office/drawing/2014/main" val="931642288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l" fontAlgn="base"/>
                      <a:r>
                        <a:rPr lang="ru-RU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294" marR="64294" marT="66675" marB="66675" anchor="ctr"/>
                </a:tc>
                <a:tc>
                  <a:txBody>
                    <a:bodyPr/>
                    <a:lstStyle/>
                    <a:p>
                      <a:pPr algn="just" fontAlgn="base"/>
                      <a:r>
                        <a:rPr lang="ru-RU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 </a:t>
                      </a:r>
                      <a:r>
                        <a:rPr lang="ru-RU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Си-Эй</a:t>
                      </a:r>
                      <a:endParaRPr lang="ru-RU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294" marR="64294" marT="66675" marB="66675" anchor="ctr"/>
                </a:tc>
                <a:tc>
                  <a:txBody>
                    <a:bodyPr/>
                    <a:lstStyle/>
                    <a:p>
                      <a:pPr algn="just" fontAlgn="base"/>
                      <a:r>
                        <a:rPr lang="ru-RU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кап.</a:t>
                      </a:r>
                    </a:p>
                  </a:txBody>
                  <a:tcPr marL="64294" marR="64294" marT="66675" marB="66675" anchor="ctr"/>
                </a:tc>
                <a:tc>
                  <a:txBody>
                    <a:bodyPr/>
                    <a:lstStyle/>
                    <a:p>
                      <a:pPr algn="just" fontAlgn="base"/>
                      <a:r>
                        <a:rPr lang="ru-RU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раза в день</a:t>
                      </a:r>
                      <a:endParaRPr lang="ru-RU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294" marR="64294" marT="66675" marB="66675" anchor="ctr"/>
                </a:tc>
                <a:extLst>
                  <a:ext uri="{0D108BD9-81ED-4DB2-BD59-A6C34878D82A}">
                    <a16:rowId xmlns:a16="http://schemas.microsoft.com/office/drawing/2014/main" val="2832466741"/>
                  </a:ext>
                </a:extLst>
              </a:tr>
              <a:tr h="1023498">
                <a:tc>
                  <a:txBody>
                    <a:bodyPr/>
                    <a:lstStyle/>
                    <a:p>
                      <a:pPr algn="l" fontAlgn="base"/>
                      <a:r>
                        <a:rPr lang="ru-RU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294" marR="64294" marT="66675" marB="66675" anchor="ctr"/>
                </a:tc>
                <a:tc>
                  <a:txBody>
                    <a:bodyPr/>
                    <a:lstStyle/>
                    <a:p>
                      <a:pPr algn="just" fontAlgn="base"/>
                      <a:r>
                        <a:rPr lang="ru-RU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5-Эйч-Ти-Пи </a:t>
                      </a:r>
                      <a:r>
                        <a:rPr lang="ru-RU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Пауер</a:t>
                      </a:r>
                      <a:r>
                        <a:rPr lang="ru-RU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4294" marR="64294" marT="66675" marB="66675" anchor="ctr"/>
                </a:tc>
                <a:tc>
                  <a:txBody>
                    <a:bodyPr/>
                    <a:lstStyle/>
                    <a:p>
                      <a:pPr algn="just" fontAlgn="base"/>
                      <a:r>
                        <a:rPr lang="ru-RU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кап.</a:t>
                      </a:r>
                    </a:p>
                  </a:txBody>
                  <a:tcPr marL="64294" marR="64294" marT="66675" marB="66675" anchor="ctr"/>
                </a:tc>
                <a:tc>
                  <a:txBody>
                    <a:bodyPr/>
                    <a:lstStyle/>
                    <a:p>
                      <a:pPr algn="just" fontAlgn="base"/>
                      <a:r>
                        <a:rPr lang="ru-RU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раза в день</a:t>
                      </a:r>
                      <a:endParaRPr lang="ru-RU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294" marR="64294" marT="66675" marB="66675" anchor="ctr"/>
                </a:tc>
                <a:extLst>
                  <a:ext uri="{0D108BD9-81ED-4DB2-BD59-A6C34878D82A}">
                    <a16:rowId xmlns:a16="http://schemas.microsoft.com/office/drawing/2014/main" val="2079601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033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77977" y="1962150"/>
            <a:ext cx="6402387" cy="989013"/>
          </a:xfrm>
          <a:prstGeom prst="rect">
            <a:avLst/>
          </a:prstGeom>
          <a:noFill/>
        </p:spPr>
        <p:txBody>
          <a:bodyPr lIns="91018" tIns="45510" rIns="91018" bIns="45510">
            <a:spAutoFit/>
          </a:bodyPr>
          <a:lstStyle/>
          <a:p>
            <a:pPr defTabSz="455100">
              <a:lnSpc>
                <a:spcPct val="110000"/>
              </a:lnSpc>
              <a:defRPr/>
            </a:pPr>
            <a:endParaRPr lang="en-US" sz="2100" dirty="0">
              <a:solidFill>
                <a:prstClr val="white">
                  <a:lumMod val="50000"/>
                </a:prstClr>
              </a:solidFill>
              <a:latin typeface="Arial"/>
              <a:cs typeface="Arial"/>
            </a:endParaRPr>
          </a:p>
          <a:p>
            <a:pPr defTabSz="455100">
              <a:lnSpc>
                <a:spcPct val="110000"/>
              </a:lnSpc>
              <a:defRPr/>
            </a:pPr>
            <a:endParaRPr lang="en-US" sz="3200" dirty="0">
              <a:solidFill>
                <a:srgbClr val="76BD22"/>
              </a:solidFill>
              <a:latin typeface="Arial"/>
              <a:cs typeface="Arial"/>
            </a:endParaRPr>
          </a:p>
        </p:txBody>
      </p:sp>
      <p:pic>
        <p:nvPicPr>
          <p:cNvPr id="20484" name="Рисунок 5" descr="Omega3_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27" y="1131888"/>
            <a:ext cx="2536825" cy="380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Rectangle 1"/>
          <p:cNvSpPr>
            <a:spLocks noChangeArrowheads="1"/>
          </p:cNvSpPr>
          <p:nvPr/>
        </p:nvSpPr>
        <p:spPr bwMode="auto">
          <a:xfrm>
            <a:off x="2838450" y="349912"/>
            <a:ext cx="5982021" cy="62474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xtLst/>
        </p:spPr>
        <p:txBody>
          <a:bodyPr wrap="square" lIns="91018" tIns="45510" rIns="91018" bIns="45510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4551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ru-RU" altLang="ru-RU" sz="20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51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ru-RU" alt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51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alt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Регулирует жировой обмен и </a:t>
            </a:r>
            <a:r>
              <a:rPr lang="ru-RU" alt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содержание холестерина </a:t>
            </a:r>
            <a:r>
              <a:rPr lang="ru-RU" alt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крови</a:t>
            </a:r>
          </a:p>
          <a:p>
            <a:pPr defTabSz="455100" fontAlgn="base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51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alt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Входит в состав мембран клеток мозга </a:t>
            </a:r>
            <a:r>
              <a:rPr lang="ru-RU" alt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 сетчатки </a:t>
            </a:r>
            <a:r>
              <a:rPr lang="ru-RU" alt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глаза</a:t>
            </a:r>
          </a:p>
          <a:p>
            <a:pPr defTabSz="455100" fontAlgn="base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51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alt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Благотворно влияет на иммунную, нервную </a:t>
            </a:r>
            <a:r>
              <a:rPr lang="ru-RU" alt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 сердечно-сосудистую </a:t>
            </a:r>
            <a:r>
              <a:rPr lang="ru-RU" alt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системы</a:t>
            </a:r>
          </a:p>
          <a:p>
            <a:pPr defTabSz="455100" fontAlgn="base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51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alt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Обеспечивает </a:t>
            </a:r>
            <a:r>
              <a:rPr lang="ru-RU" alt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выработку противовоспалительных </a:t>
            </a:r>
            <a:r>
              <a:rPr lang="ru-RU" alt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простагландинов</a:t>
            </a:r>
          </a:p>
          <a:p>
            <a:pPr defTabSz="455100" fontAlgn="base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51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alt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Снижает агрегацию тромбоцитов</a:t>
            </a:r>
            <a:r>
              <a:rPr lang="ru-RU" alt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0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51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ru-RU" alt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51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ru-RU" altLang="ru-RU" sz="20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51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ru-RU" altLang="ru-RU" sz="20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51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ru-RU" alt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51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ru-RU" alt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66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77977" y="1962150"/>
            <a:ext cx="6402387" cy="989013"/>
          </a:xfrm>
          <a:prstGeom prst="rect">
            <a:avLst/>
          </a:prstGeom>
          <a:noFill/>
        </p:spPr>
        <p:txBody>
          <a:bodyPr lIns="91018" tIns="45510" rIns="91018" bIns="45510">
            <a:spAutoFit/>
          </a:bodyPr>
          <a:lstStyle/>
          <a:p>
            <a:pPr defTabSz="455100">
              <a:lnSpc>
                <a:spcPct val="110000"/>
              </a:lnSpc>
              <a:defRPr/>
            </a:pPr>
            <a:endParaRPr lang="en-US" sz="2100" dirty="0">
              <a:solidFill>
                <a:prstClr val="white">
                  <a:lumMod val="50000"/>
                </a:prstClr>
              </a:solidFill>
              <a:latin typeface="Arial"/>
              <a:cs typeface="Arial"/>
            </a:endParaRPr>
          </a:p>
          <a:p>
            <a:pPr defTabSz="455100">
              <a:lnSpc>
                <a:spcPct val="110000"/>
              </a:lnSpc>
              <a:defRPr/>
            </a:pPr>
            <a:endParaRPr lang="en-US" sz="3200" dirty="0">
              <a:solidFill>
                <a:srgbClr val="76BD22"/>
              </a:solidFill>
              <a:latin typeface="Arial"/>
              <a:cs typeface="Arial"/>
            </a:endParaRPr>
          </a:p>
        </p:txBody>
      </p:sp>
      <p:pic>
        <p:nvPicPr>
          <p:cNvPr id="21508" name="Рисунок 3" descr="lecithin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1182688"/>
            <a:ext cx="2603500" cy="390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Box 4"/>
          <p:cNvSpPr txBox="1">
            <a:spLocks noChangeArrowheads="1"/>
          </p:cNvSpPr>
          <p:nvPr/>
        </p:nvSpPr>
        <p:spPr bwMode="auto">
          <a:xfrm>
            <a:off x="2771800" y="332656"/>
            <a:ext cx="6372200" cy="59396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xtLst/>
        </p:spPr>
        <p:txBody>
          <a:bodyPr wrap="square" lIns="91018" tIns="45510" rIns="91018" bIns="4551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45510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ru-RU" altLang="ru-RU" sz="20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510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ru-RU" alt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510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ru-RU" altLang="ru-RU" sz="20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510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ru-RU" alt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510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alt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Необходим организму как строительный материал для обновления клеточных мембран. Является </a:t>
            </a:r>
            <a:r>
              <a:rPr lang="ru-RU" altLang="ru-RU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мембранопротектором</a:t>
            </a:r>
            <a:endParaRPr lang="ru-RU" alt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510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510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alt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Улучшает работу мозга, </a:t>
            </a:r>
            <a:r>
              <a:rPr lang="ru-RU" alt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ССС </a:t>
            </a:r>
            <a:endParaRPr lang="ru-RU" alt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510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510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alt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Снижает ожирение печени, </a:t>
            </a:r>
            <a:r>
              <a:rPr lang="ru-RU" alt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510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altLang="ru-RU" sz="2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гепатопротектор</a:t>
            </a:r>
            <a:endParaRPr lang="ru-RU" alt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510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510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alt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Присутствует в составе желчи, способствует всасыванию жира в кишечнике и усвоению жирорастворимых витаминов А, D, Е и </a:t>
            </a:r>
            <a:r>
              <a:rPr lang="ru-RU" alt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</a:t>
            </a:r>
          </a:p>
          <a:p>
            <a:pPr defTabSz="45510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ru-RU" alt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510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ru-RU" alt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510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14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77977" y="1962150"/>
            <a:ext cx="6402387" cy="989013"/>
          </a:xfrm>
          <a:prstGeom prst="rect">
            <a:avLst/>
          </a:prstGeom>
          <a:noFill/>
        </p:spPr>
        <p:txBody>
          <a:bodyPr lIns="91018" tIns="45510" rIns="91018" bIns="45510">
            <a:spAutoFit/>
          </a:bodyPr>
          <a:lstStyle/>
          <a:p>
            <a:pPr defTabSz="455100">
              <a:lnSpc>
                <a:spcPct val="110000"/>
              </a:lnSpc>
              <a:defRPr/>
            </a:pPr>
            <a:endParaRPr lang="en-US" sz="2100" dirty="0">
              <a:solidFill>
                <a:prstClr val="white">
                  <a:lumMod val="50000"/>
                </a:prstClr>
              </a:solidFill>
              <a:latin typeface="Arial"/>
              <a:cs typeface="Arial"/>
            </a:endParaRPr>
          </a:p>
          <a:p>
            <a:pPr defTabSz="455100">
              <a:lnSpc>
                <a:spcPct val="110000"/>
              </a:lnSpc>
              <a:defRPr/>
            </a:pPr>
            <a:endParaRPr lang="en-US" sz="3200" dirty="0">
              <a:solidFill>
                <a:srgbClr val="76BD22"/>
              </a:solidFill>
              <a:latin typeface="Arial"/>
              <a:cs typeface="Arial"/>
            </a:endParaRPr>
          </a:p>
        </p:txBody>
      </p:sp>
      <p:pic>
        <p:nvPicPr>
          <p:cNvPr id="19460" name="Рисунок 3" descr="SmartMeal 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46227"/>
            <a:ext cx="3629025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Box 4"/>
          <p:cNvSpPr txBox="1">
            <a:spLocks noChangeArrowheads="1"/>
          </p:cNvSpPr>
          <p:nvPr/>
        </p:nvSpPr>
        <p:spPr bwMode="auto">
          <a:xfrm>
            <a:off x="3347864" y="332656"/>
            <a:ext cx="5472608" cy="581655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xtLst/>
        </p:spPr>
        <p:txBody>
          <a:bodyPr wrap="square" lIns="91018" tIns="45510" rIns="91018" bIns="4551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45510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ru-RU" altLang="ru-RU" sz="18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510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ru-RU" altLang="ru-RU" sz="18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510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ru-RU" altLang="ru-RU" sz="1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510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altLang="ru-RU" sz="1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Питательный белковый коктейль </a:t>
            </a:r>
            <a:r>
              <a:rPr lang="ru-RU" alt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 богатым витаминно-минеральным комплексом </a:t>
            </a:r>
            <a:r>
              <a:rPr lang="ru-RU" alt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(24 жизненно </a:t>
            </a:r>
            <a:r>
              <a:rPr lang="ru-RU" alt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важных витаминов</a:t>
            </a:r>
            <a:r>
              <a:rPr lang="ru-RU" alt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минералов и </a:t>
            </a:r>
            <a:r>
              <a:rPr lang="ru-RU" alt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органических кислот </a:t>
            </a:r>
            <a:r>
              <a:rPr lang="ru-RU" alt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defTabSz="45510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510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alt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Низкокалорийный </a:t>
            </a:r>
            <a:r>
              <a:rPr lang="ru-RU" alt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продукт</a:t>
            </a:r>
            <a:endParaRPr lang="ru-RU" alt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510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510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alt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Повышает </a:t>
            </a:r>
            <a:r>
              <a:rPr lang="ru-RU" alt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работоспособность, способствует </a:t>
            </a:r>
            <a:r>
              <a:rPr lang="ru-RU" alt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выработке энергии</a:t>
            </a:r>
          </a:p>
          <a:p>
            <a:pPr defTabSz="45510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510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alt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Используется </a:t>
            </a:r>
            <a:r>
              <a:rPr lang="ru-RU" alt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alt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программах коррекции </a:t>
            </a:r>
            <a:r>
              <a:rPr lang="ru-RU" alt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массы тела </a:t>
            </a:r>
            <a:endParaRPr lang="ru-RU" altLang="ru-RU" sz="20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510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20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510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510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36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77977" y="1962150"/>
            <a:ext cx="6402387" cy="989013"/>
          </a:xfrm>
          <a:prstGeom prst="rect">
            <a:avLst/>
          </a:prstGeom>
          <a:noFill/>
        </p:spPr>
        <p:txBody>
          <a:bodyPr lIns="91018" tIns="45510" rIns="91018" bIns="45510">
            <a:spAutoFit/>
          </a:bodyPr>
          <a:lstStyle/>
          <a:p>
            <a:pPr defTabSz="455100">
              <a:lnSpc>
                <a:spcPct val="110000"/>
              </a:lnSpc>
              <a:defRPr/>
            </a:pPr>
            <a:endParaRPr lang="en-US" sz="2100" dirty="0">
              <a:solidFill>
                <a:prstClr val="white">
                  <a:lumMod val="50000"/>
                </a:prstClr>
              </a:solidFill>
              <a:latin typeface="Arial"/>
              <a:cs typeface="Arial"/>
            </a:endParaRPr>
          </a:p>
          <a:p>
            <a:pPr defTabSz="455100">
              <a:lnSpc>
                <a:spcPct val="110000"/>
              </a:lnSpc>
              <a:defRPr/>
            </a:pPr>
            <a:endParaRPr lang="en-US" sz="3200" dirty="0">
              <a:solidFill>
                <a:srgbClr val="76BD22"/>
              </a:solidFill>
              <a:latin typeface="Arial"/>
              <a:cs typeface="Arial"/>
            </a:endParaRPr>
          </a:p>
        </p:txBody>
      </p:sp>
      <p:sp>
        <p:nvSpPr>
          <p:cNvPr id="22532" name="Прямоугольник 3"/>
          <p:cNvSpPr>
            <a:spLocks noChangeArrowheads="1"/>
          </p:cNvSpPr>
          <p:nvPr/>
        </p:nvSpPr>
        <p:spPr bwMode="auto">
          <a:xfrm>
            <a:off x="0" y="1412776"/>
            <a:ext cx="9144000" cy="5847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xtLst/>
        </p:spPr>
        <p:txBody>
          <a:bodyPr wrap="square" lIns="91018" tIns="45510" rIns="91018" bIns="4551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45510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ru-RU" alt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Принимать </a:t>
            </a:r>
            <a:r>
              <a:rPr lang="ru-RU" alt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эти продукты нужно </a:t>
            </a:r>
            <a:r>
              <a:rPr lang="ru-RU" altLang="ru-RU" sz="2400" b="1" u="sng" dirty="0">
                <a:solidFill>
                  <a:srgbClr val="76BD22"/>
                </a:solidFill>
                <a:latin typeface="Times New Roman" pitchFamily="18" charset="0"/>
                <a:cs typeface="Times New Roman" pitchFamily="18" charset="0"/>
              </a:rPr>
              <a:t>ежедневно</a:t>
            </a:r>
            <a:r>
              <a:rPr lang="ru-RU" alt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ru-RU" alt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510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400" b="1" dirty="0" smtClean="0">
                <a:solidFill>
                  <a:srgbClr val="76BD22"/>
                </a:solidFill>
                <a:latin typeface="Times New Roman" pitchFamily="18" charset="0"/>
                <a:cs typeface="Times New Roman" pitchFamily="18" charset="0"/>
              </a:rPr>
              <a:t>Хлорофилл</a:t>
            </a:r>
            <a:r>
              <a:rPr lang="ru-RU" altLang="ru-RU" sz="2000" b="1" dirty="0" smtClean="0">
                <a:solidFill>
                  <a:srgbClr val="76BD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по 1 ч</a:t>
            </a:r>
            <a:r>
              <a:rPr lang="ru-RU" alt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л</a:t>
            </a:r>
            <a:r>
              <a:rPr lang="ru-RU" alt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два раза в день разводить в стакане воды </a:t>
            </a:r>
          </a:p>
          <a:p>
            <a:pPr defTabSz="45510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400" b="1" dirty="0">
                <a:solidFill>
                  <a:srgbClr val="76BD22"/>
                </a:solidFill>
                <a:latin typeface="Times New Roman" pitchFamily="18" charset="0"/>
                <a:cs typeface="Times New Roman" pitchFamily="18" charset="0"/>
              </a:rPr>
              <a:t>Омега-3 ПНЖК НСП </a:t>
            </a:r>
            <a:r>
              <a:rPr lang="ru-RU" alt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по 1 капсуле 2 раза в день </a:t>
            </a:r>
          </a:p>
          <a:p>
            <a:pPr defTabSz="45510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400" b="1" dirty="0">
                <a:solidFill>
                  <a:srgbClr val="76BD22"/>
                </a:solidFill>
                <a:latin typeface="Times New Roman" pitchFamily="18" charset="0"/>
                <a:cs typeface="Times New Roman" pitchFamily="18" charset="0"/>
              </a:rPr>
              <a:t>Лецитин НСП </a:t>
            </a:r>
            <a:r>
              <a:rPr lang="ru-RU" alt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по 2 капсулы 2 раза в день </a:t>
            </a:r>
          </a:p>
          <a:p>
            <a:pPr defTabSz="45510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400" b="1" dirty="0" smtClean="0">
                <a:solidFill>
                  <a:srgbClr val="76BD22"/>
                </a:solidFill>
                <a:latin typeface="Times New Roman" pitchFamily="18" charset="0"/>
                <a:cs typeface="Times New Roman" pitchFamily="18" charset="0"/>
              </a:rPr>
              <a:t>Смарт Мил</a:t>
            </a:r>
            <a:r>
              <a:rPr lang="ru-RU" alt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2 мерные ложки развести в стакане воды или молока. </a:t>
            </a:r>
            <a:r>
              <a:rPr lang="ru-RU" alt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sz="2400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Принимать </a:t>
            </a:r>
            <a:r>
              <a:rPr lang="ru-RU" altLang="ru-RU" sz="24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соответствии с индивидуальными </a:t>
            </a:r>
            <a:r>
              <a:rPr lang="ru-RU" altLang="ru-RU" sz="2400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задачами:          (-в </a:t>
            </a:r>
            <a:r>
              <a:rPr lang="ru-RU" altLang="ru-RU" sz="24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программе коррекции веса – замещать 1 прием пищи, </a:t>
            </a:r>
            <a:endParaRPr lang="ru-RU" altLang="ru-RU" sz="2400" b="1" u="sng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510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400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-при </a:t>
            </a:r>
            <a:r>
              <a:rPr lang="ru-RU" altLang="ru-RU" sz="24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нормальном весе – дополнить основной рацион, </a:t>
            </a:r>
            <a:endParaRPr lang="ru-RU" altLang="ru-RU" sz="2400" b="1" u="sng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510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400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-для </a:t>
            </a:r>
            <a:r>
              <a:rPr lang="ru-RU" altLang="ru-RU" sz="24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наращивания мышечной массы – совмещать с физическими нагрузками) </a:t>
            </a:r>
            <a:r>
              <a:rPr lang="ru-RU" altLang="ru-RU" sz="2400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sz="2400" b="1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510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400" b="1" dirty="0" err="1">
                <a:solidFill>
                  <a:srgbClr val="76BD22"/>
                </a:solidFill>
                <a:latin typeface="Times New Roman" pitchFamily="18" charset="0"/>
                <a:cs typeface="Times New Roman" pitchFamily="18" charset="0"/>
              </a:rPr>
              <a:t>Замброза</a:t>
            </a:r>
            <a:r>
              <a:rPr lang="ru-RU" alt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1-2 столовых ложки в день. Можно разводить с водой или другими напитками. </a:t>
            </a:r>
          </a:p>
          <a:p>
            <a:pPr defTabSz="45510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400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altLang="ru-RU" sz="24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помощью этой программы вы окажете неоценимую поддержку своему организму и значительно уменьшите риски развития различных заболеваний</a:t>
            </a:r>
            <a:r>
              <a:rPr lang="ru-RU" altLang="ru-RU" sz="2000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defTabSz="45510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3" name="Прямоугольник 4"/>
          <p:cNvSpPr>
            <a:spLocks noChangeArrowheads="1"/>
          </p:cNvSpPr>
          <p:nvPr/>
        </p:nvSpPr>
        <p:spPr bwMode="auto">
          <a:xfrm>
            <a:off x="323528" y="260648"/>
            <a:ext cx="8568952" cy="1030627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square" lIns="91018" tIns="45510" rIns="91018" bIns="4551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defTabSz="45510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29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defTabSz="45510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Рекомендации </a:t>
            </a: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по применению</a:t>
            </a:r>
          </a:p>
        </p:txBody>
      </p:sp>
    </p:spTree>
    <p:extLst>
      <p:ext uri="{BB962C8B-B14F-4D97-AF65-F5344CB8AC3E}">
        <p14:creationId xmlns:p14="http://schemas.microsoft.com/office/powerpoint/2010/main" val="427723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700808"/>
          </a:xfrm>
          <a:solidFill>
            <a:srgbClr val="A5D7B2"/>
          </a:solidFill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Набор  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«Здоровье с NSP круглый 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год ПЛЮС»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b="1" dirty="0">
                <a:solidFill>
                  <a:schemeClr val="accent3">
                    <a:lumMod val="75000"/>
                  </a:schemeClr>
                </a:solidFill>
              </a:rPr>
            </a:br>
            <a:endParaRPr lang="ru-RU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73424"/>
            <a:ext cx="9144000" cy="5184576"/>
          </a:xfrm>
          <a:solidFill>
            <a:srgbClr val="A5D7B2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dirty="0" smtClean="0"/>
              <a:t>+ </a:t>
            </a:r>
            <a:r>
              <a:rPr lang="ru-RU" sz="4400" dirty="0" err="1" smtClean="0"/>
              <a:t>Локло</a:t>
            </a:r>
            <a:r>
              <a:rPr lang="ru-RU" sz="4400" dirty="0" smtClean="0"/>
              <a:t>.</a:t>
            </a:r>
          </a:p>
          <a:p>
            <a:pPr marL="0" indent="0">
              <a:buNone/>
            </a:pPr>
            <a:r>
              <a:rPr lang="ru-RU" sz="4400" dirty="0" smtClean="0"/>
              <a:t>+</a:t>
            </a:r>
            <a:r>
              <a:rPr lang="ru-RU" sz="4400" dirty="0" err="1" smtClean="0"/>
              <a:t>Солстик</a:t>
            </a:r>
            <a:r>
              <a:rPr lang="ru-RU" sz="4400" dirty="0" smtClean="0"/>
              <a:t> </a:t>
            </a:r>
            <a:r>
              <a:rPr lang="ru-RU" sz="4400" dirty="0" err="1" smtClean="0"/>
              <a:t>Энерджи</a:t>
            </a:r>
            <a:r>
              <a:rPr lang="ru-RU" sz="4400" dirty="0" smtClean="0"/>
              <a:t>.</a:t>
            </a:r>
          </a:p>
          <a:p>
            <a:pPr marL="0" indent="0">
              <a:buNone/>
            </a:pPr>
            <a:r>
              <a:rPr lang="ru-RU" sz="4400" dirty="0" smtClean="0"/>
              <a:t>+Свободные аминокислоты (</a:t>
            </a:r>
            <a:r>
              <a:rPr lang="ru-RU" sz="4400" dirty="0" err="1" smtClean="0"/>
              <a:t>Пептовит</a:t>
            </a:r>
            <a:r>
              <a:rPr lang="ru-RU" sz="4400" dirty="0" smtClean="0"/>
              <a:t>) с </a:t>
            </a:r>
            <a:r>
              <a:rPr lang="en-US" sz="4400" dirty="0" smtClean="0"/>
              <a:t>L-K</a:t>
            </a:r>
            <a:r>
              <a:rPr lang="ru-RU" sz="4400" dirty="0" err="1" smtClean="0"/>
              <a:t>арнитином</a:t>
            </a:r>
            <a:r>
              <a:rPr lang="ru-RU" sz="4400" dirty="0" smtClean="0"/>
              <a:t> и Магнием.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30778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755576" y="1556792"/>
            <a:ext cx="7669609" cy="3384376"/>
          </a:xfrm>
          <a:solidFill>
            <a:srgbClr val="92D050"/>
          </a:solidFill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ru-RU" sz="4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4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ru-RU" sz="4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4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ru-RU" sz="4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Набор</a:t>
            </a:r>
            <a:br>
              <a:rPr lang="ru-RU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«Здоровый ребенок»</a:t>
            </a:r>
            <a:r>
              <a:rPr lang="ru-RU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ru-RU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endParaRPr lang="ru-RU" sz="4800" b="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5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15888"/>
            <a:ext cx="8820472" cy="1296888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2800" dirty="0" smtClean="0">
                <a:solidFill>
                  <a:schemeClr val="tx1"/>
                </a:solidFill>
                <a:latin typeface="Arial Black" pitchFamily="34" charset="0"/>
              </a:rPr>
              <a:t>Питание </a:t>
            </a:r>
            <a:r>
              <a:rPr lang="ru-RU" sz="2800" dirty="0">
                <a:solidFill>
                  <a:schemeClr val="tx1"/>
                </a:solidFill>
                <a:latin typeface="Arial Black" pitchFamily="34" charset="0"/>
              </a:rPr>
              <a:t>детей – глобальная </a:t>
            </a:r>
            <a:r>
              <a:rPr lang="ru-RU" sz="2800" dirty="0" smtClean="0">
                <a:solidFill>
                  <a:schemeClr val="tx1"/>
                </a:solidFill>
                <a:latin typeface="Arial Black" pitchFamily="34" charset="0"/>
              </a:rPr>
              <a:t>проблема</a:t>
            </a:r>
            <a:endParaRPr lang="ru-RU" sz="3200" b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412776"/>
            <a:ext cx="8964488" cy="5445223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Arial Black" pitchFamily="34" charset="0"/>
              </a:rPr>
              <a:t>  Особенность </a:t>
            </a:r>
            <a:r>
              <a:rPr lang="ru-RU" sz="2000" b="1" dirty="0">
                <a:solidFill>
                  <a:schemeClr val="tx1"/>
                </a:solidFill>
                <a:latin typeface="Arial Black" pitchFamily="34" charset="0"/>
              </a:rPr>
              <a:t>питания ребенка связана с тем, что </a:t>
            </a:r>
            <a:r>
              <a:rPr lang="ru-RU" sz="2000" b="1" dirty="0" smtClean="0">
                <a:solidFill>
                  <a:schemeClr val="tx1"/>
                </a:solidFill>
                <a:latin typeface="Arial Black" pitchFamily="34" charset="0"/>
              </a:rPr>
              <a:t>он РАСТЕТ </a:t>
            </a:r>
            <a:r>
              <a:rPr lang="ru-RU" sz="2000" b="1" dirty="0">
                <a:solidFill>
                  <a:schemeClr val="tx1"/>
                </a:solidFill>
                <a:latin typeface="Arial Black" pitchFamily="34" charset="0"/>
              </a:rPr>
              <a:t>– в этот период  ПИТАНИЕ должно быть наиболее </a:t>
            </a:r>
            <a:r>
              <a:rPr lang="ru-RU" sz="2000" b="1" u="sng" dirty="0">
                <a:solidFill>
                  <a:schemeClr val="tx1"/>
                </a:solidFill>
                <a:latin typeface="Arial Black" pitchFamily="34" charset="0"/>
              </a:rPr>
              <a:t>полноценным и бездефицитным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sz="800" b="1" dirty="0">
              <a:solidFill>
                <a:schemeClr val="tx1"/>
              </a:solidFill>
              <a:latin typeface="Arial Black" pitchFamily="34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400" b="1" dirty="0">
                <a:solidFill>
                  <a:schemeClr val="tx1"/>
                </a:solidFill>
                <a:latin typeface="Arial Black" pitchFamily="34" charset="0"/>
              </a:rPr>
              <a:t>ПИТАНИЕ – </a:t>
            </a:r>
            <a:r>
              <a:rPr lang="ru-RU" sz="2400" b="1" u="sng" dirty="0" smtClean="0">
                <a:solidFill>
                  <a:schemeClr val="tx1"/>
                </a:solidFill>
                <a:latin typeface="Arial Black" pitchFamily="34" charset="0"/>
              </a:rPr>
              <a:t>недостаточное (дефицитное) </a:t>
            </a:r>
            <a:r>
              <a:rPr lang="ru-RU" sz="2400" b="1" u="sng" dirty="0">
                <a:solidFill>
                  <a:schemeClr val="tx1"/>
                </a:solidFill>
                <a:latin typeface="Arial Black" pitchFamily="34" charset="0"/>
              </a:rPr>
              <a:t>по отдельным микронутриентам вызывает ЗАДЕРЖКУ развития органов и систем у ребенка и ПРОГРАММИРУЕТ возникновение нарушений или </a:t>
            </a:r>
            <a:r>
              <a:rPr lang="ru-RU" sz="2400" b="1" u="sng" dirty="0" smtClean="0">
                <a:solidFill>
                  <a:schemeClr val="tx1"/>
                </a:solidFill>
                <a:latin typeface="Arial Black" pitchFamily="34" charset="0"/>
              </a:rPr>
              <a:t>заболеваний организма  </a:t>
            </a:r>
            <a:r>
              <a:rPr lang="ru-RU" sz="2400" b="1" u="sng" dirty="0">
                <a:solidFill>
                  <a:schemeClr val="tx1"/>
                </a:solidFill>
                <a:latin typeface="Arial Black" pitchFamily="34" charset="0"/>
              </a:rPr>
              <a:t>в настоящем и будущем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sz="1800" b="1" dirty="0" smtClean="0">
              <a:solidFill>
                <a:schemeClr val="tx1"/>
              </a:solidFill>
              <a:latin typeface="Arial Black" pitchFamily="34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1800" b="1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Пищевые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ПОТРЕБНОСТИ ребенка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ВЫШЕ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, чем у взрослого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sz="1800" b="1" dirty="0">
              <a:solidFill>
                <a:schemeClr val="tx1"/>
              </a:solidFill>
              <a:latin typeface="Arial Black" pitchFamily="34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ru-RU" sz="800" b="1" dirty="0">
              <a:solidFill>
                <a:schemeClr val="tx1"/>
              </a:solidFill>
              <a:latin typeface="Arial Black" pitchFamily="34" charset="0"/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2000" b="1" dirty="0">
                <a:solidFill>
                  <a:schemeClr val="tx1"/>
                </a:solidFill>
                <a:latin typeface="Arial Black" pitchFamily="34" charset="0"/>
              </a:rPr>
              <a:t>Ситуация с ПИТАНИЕМ детей разного возраста 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2000" b="1" dirty="0">
                <a:solidFill>
                  <a:schemeClr val="tx1"/>
                </a:solidFill>
                <a:latin typeface="Arial Black" pitchFamily="34" charset="0"/>
              </a:rPr>
              <a:t>в нашей стране и даже в развитых странах Мира – </a:t>
            </a:r>
            <a:r>
              <a:rPr lang="ru-RU" sz="2800" b="1" dirty="0">
                <a:solidFill>
                  <a:schemeClr val="tx1"/>
                </a:solidFill>
                <a:latin typeface="Arial Black" pitchFamily="34" charset="0"/>
              </a:rPr>
              <a:t>НЕУДОВЛЕТВОРИТЕЛЬНАЯ.</a:t>
            </a:r>
            <a:endParaRPr lang="ru-RU" sz="1400" b="1" i="1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15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15888"/>
            <a:ext cx="8964488" cy="936848"/>
          </a:xfrm>
          <a:solidFill>
            <a:srgbClr val="92D050"/>
          </a:solidFill>
        </p:spPr>
        <p:txBody>
          <a:bodyPr/>
          <a:lstStyle/>
          <a:p>
            <a:pPr algn="ctr">
              <a:defRPr/>
            </a:pPr>
            <a:r>
              <a:rPr lang="ru-RU" sz="2800" dirty="0">
                <a:solidFill>
                  <a:schemeClr val="tx1"/>
                </a:solidFill>
                <a:latin typeface="Arial Black" pitchFamily="34" charset="0"/>
              </a:rPr>
              <a:t>Программа «Здоровый ребенок» </a:t>
            </a:r>
            <a:endParaRPr lang="ru-RU" sz="1200" b="0" dirty="0"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052736"/>
            <a:ext cx="8498210" cy="5805353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353998" indent="-353998" algn="ctr">
              <a:lnSpc>
                <a:spcPct val="90000"/>
              </a:lnSpc>
              <a:buNone/>
              <a:defRPr/>
            </a:pPr>
            <a:r>
              <a:rPr lang="ru-RU" sz="2000" b="1" dirty="0">
                <a:solidFill>
                  <a:schemeClr val="tx1"/>
                </a:solidFill>
                <a:latin typeface="Arial Black" pitchFamily="34" charset="0"/>
              </a:rPr>
              <a:t>Какие задачи мы ставим, говоря о БАД?</a:t>
            </a:r>
          </a:p>
          <a:p>
            <a:pPr marL="353998" indent="-353998">
              <a:lnSpc>
                <a:spcPct val="90000"/>
              </a:lnSpc>
              <a:defRPr/>
            </a:pPr>
            <a:r>
              <a:rPr lang="ru-RU" sz="2000" b="1" dirty="0">
                <a:solidFill>
                  <a:schemeClr val="tx1"/>
                </a:solidFill>
                <a:latin typeface="Arial Black" pitchFamily="34" charset="0"/>
              </a:rPr>
              <a:t>Обогащение пищевого рациона</a:t>
            </a:r>
          </a:p>
          <a:p>
            <a:pPr marL="353998" indent="-353998">
              <a:lnSpc>
                <a:spcPct val="90000"/>
              </a:lnSpc>
              <a:defRPr/>
            </a:pPr>
            <a:r>
              <a:rPr lang="ru-RU" sz="2000" b="1" dirty="0">
                <a:solidFill>
                  <a:schemeClr val="tx1"/>
                </a:solidFill>
                <a:latin typeface="Arial Black" pitchFamily="34" charset="0"/>
              </a:rPr>
              <a:t>Преодоление дефицита незаменимых факторов питания</a:t>
            </a:r>
          </a:p>
          <a:p>
            <a:pPr marL="353998" indent="-353998">
              <a:lnSpc>
                <a:spcPct val="90000"/>
              </a:lnSpc>
              <a:defRPr/>
            </a:pPr>
            <a:r>
              <a:rPr lang="ru-RU" sz="2000" b="1" dirty="0">
                <a:solidFill>
                  <a:schemeClr val="tx1"/>
                </a:solidFill>
                <a:latin typeface="Arial Black" pitchFamily="34" charset="0"/>
              </a:rPr>
              <a:t>Поддержка здоровья ребенка</a:t>
            </a:r>
          </a:p>
          <a:p>
            <a:pPr marL="353998" indent="-353998">
              <a:lnSpc>
                <a:spcPct val="90000"/>
              </a:lnSpc>
              <a:buNone/>
              <a:defRPr/>
            </a:pPr>
            <a:endParaRPr lang="ru-RU" sz="800" b="1" dirty="0">
              <a:solidFill>
                <a:schemeClr val="tx1"/>
              </a:solidFill>
              <a:latin typeface="Arial Black" pitchFamily="34" charset="0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ru-RU" sz="2000" b="1" dirty="0">
                <a:solidFill>
                  <a:schemeClr val="tx1"/>
                </a:solidFill>
                <a:latin typeface="Arial Black" pitchFamily="34" charset="0"/>
              </a:rPr>
              <a:t>Набор БАД «Здоровый ребенок» рекомендует партнер Компании </a:t>
            </a:r>
            <a:r>
              <a:rPr lang="en-US" sz="2000" b="1" dirty="0">
                <a:solidFill>
                  <a:schemeClr val="tx1"/>
                </a:solidFill>
                <a:latin typeface="Arial Black" pitchFamily="34" charset="0"/>
              </a:rPr>
              <a:t>NSP</a:t>
            </a:r>
            <a:r>
              <a:rPr lang="ru-RU" sz="2000" b="1" dirty="0">
                <a:solidFill>
                  <a:schemeClr val="tx1"/>
                </a:solidFill>
                <a:latin typeface="Arial Black" pitchFamily="34" charset="0"/>
              </a:rPr>
              <a:t> – </a:t>
            </a:r>
            <a:r>
              <a:rPr lang="ru-RU" sz="2000" b="1" u="sng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врач-педиатр Сергей </a:t>
            </a:r>
            <a:r>
              <a:rPr lang="ru-RU" sz="2000" b="1" u="sng" dirty="0" err="1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Потапенко</a:t>
            </a:r>
            <a:r>
              <a:rPr lang="ru-RU" sz="2000" b="1" u="sng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 </a:t>
            </a:r>
            <a:r>
              <a:rPr lang="ru-RU" sz="2000" b="1" dirty="0">
                <a:solidFill>
                  <a:schemeClr val="tx1"/>
                </a:solidFill>
                <a:latin typeface="Arial Black" pitchFamily="34" charset="0"/>
              </a:rPr>
              <a:t>(Беларусь) 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ru-RU" sz="1800" b="1" dirty="0">
                <a:solidFill>
                  <a:schemeClr val="tx1"/>
                </a:solidFill>
                <a:latin typeface="Arial Black" pitchFamily="34" charset="0"/>
              </a:rPr>
              <a:t>Набор предназначен для обогащения пищевого рациона детей – с рождения до 5-6 лет</a:t>
            </a:r>
          </a:p>
          <a:p>
            <a:pPr marL="606841" indent="-606841" algn="ctr">
              <a:lnSpc>
                <a:spcPct val="90000"/>
              </a:lnSpc>
              <a:buNone/>
              <a:defRPr/>
            </a:pPr>
            <a:endParaRPr lang="ru-RU" sz="800" b="1" dirty="0">
              <a:solidFill>
                <a:schemeClr val="tx1"/>
              </a:solidFill>
              <a:latin typeface="Arial Black" pitchFamily="34" charset="0"/>
            </a:endParaRPr>
          </a:p>
          <a:p>
            <a:pPr marL="606841" indent="-606841" algn="ctr">
              <a:lnSpc>
                <a:spcPct val="90000"/>
              </a:lnSpc>
              <a:buNone/>
              <a:defRPr/>
            </a:pPr>
            <a:r>
              <a:rPr lang="ru-RU" sz="2000" b="1" dirty="0">
                <a:solidFill>
                  <a:schemeClr val="tx1"/>
                </a:solidFill>
                <a:latin typeface="Arial Black" pitchFamily="34" charset="0"/>
              </a:rPr>
              <a:t>В состав набора входят 5 продуктов:</a:t>
            </a:r>
          </a:p>
          <a:p>
            <a:pPr marL="606841" indent="-606841">
              <a:lnSpc>
                <a:spcPct val="90000"/>
              </a:lnSpc>
              <a:buNone/>
              <a:defRPr/>
            </a:pPr>
            <a:r>
              <a:rPr lang="ru-RU" sz="1800" b="1" dirty="0">
                <a:solidFill>
                  <a:schemeClr val="tx1"/>
                </a:solidFill>
                <a:latin typeface="Arial Black" pitchFamily="34" charset="0"/>
              </a:rPr>
              <a:t>1.  «Хлорофилл жидкий»</a:t>
            </a:r>
          </a:p>
          <a:p>
            <a:pPr marL="606841" indent="-606841">
              <a:lnSpc>
                <a:spcPct val="90000"/>
              </a:lnSpc>
              <a:buNone/>
              <a:defRPr/>
            </a:pPr>
            <a:r>
              <a:rPr lang="ru-RU" sz="1800" b="1" dirty="0">
                <a:solidFill>
                  <a:schemeClr val="tx1"/>
                </a:solidFill>
                <a:latin typeface="Arial Black" pitchFamily="34" charset="0"/>
              </a:rPr>
              <a:t>2.  «</a:t>
            </a:r>
            <a:r>
              <a:rPr lang="ru-RU" sz="1800" b="1" dirty="0" err="1">
                <a:solidFill>
                  <a:schemeClr val="tx1"/>
                </a:solidFill>
                <a:latin typeface="Arial Black" pitchFamily="34" charset="0"/>
              </a:rPr>
              <a:t>Витазаврики</a:t>
            </a:r>
            <a:r>
              <a:rPr lang="ru-RU" sz="1800" b="1" dirty="0">
                <a:solidFill>
                  <a:schemeClr val="tx1"/>
                </a:solidFill>
                <a:latin typeface="Arial Black" pitchFamily="34" charset="0"/>
              </a:rPr>
              <a:t>» жевательные витамины с железом</a:t>
            </a:r>
          </a:p>
          <a:p>
            <a:pPr marL="355583" indent="-355583">
              <a:lnSpc>
                <a:spcPct val="90000"/>
              </a:lnSpc>
              <a:buNone/>
              <a:defRPr/>
            </a:pPr>
            <a:r>
              <a:rPr lang="ru-RU" sz="1800" b="1" dirty="0">
                <a:solidFill>
                  <a:schemeClr val="tx1"/>
                </a:solidFill>
                <a:latin typeface="Arial Black" pitchFamily="34" charset="0"/>
              </a:rPr>
              <a:t>3.  «</a:t>
            </a:r>
            <a:r>
              <a:rPr lang="ru-RU" sz="1800" b="1" dirty="0" err="1">
                <a:solidFill>
                  <a:schemeClr val="tx1"/>
                </a:solidFill>
                <a:latin typeface="Arial Black" pitchFamily="34" charset="0"/>
              </a:rPr>
              <a:t>Бифидозаврики</a:t>
            </a:r>
            <a:r>
              <a:rPr lang="ru-RU" sz="1800" b="1" dirty="0">
                <a:solidFill>
                  <a:schemeClr val="tx1"/>
                </a:solidFill>
                <a:latin typeface="Arial Black" pitchFamily="34" charset="0"/>
              </a:rPr>
              <a:t>» жевательные таблетки с </a:t>
            </a:r>
            <a:r>
              <a:rPr lang="ru-RU" sz="1800" b="1" dirty="0" err="1">
                <a:solidFill>
                  <a:schemeClr val="tx1"/>
                </a:solidFill>
                <a:latin typeface="Arial Black" pitchFamily="34" charset="0"/>
              </a:rPr>
              <a:t>бифидобактериями</a:t>
            </a:r>
            <a:endParaRPr lang="ru-RU" sz="1800" b="1" dirty="0">
              <a:solidFill>
                <a:schemeClr val="tx1"/>
              </a:solidFill>
              <a:latin typeface="Arial Black" pitchFamily="34" charset="0"/>
            </a:endParaRPr>
          </a:p>
          <a:p>
            <a:pPr marL="606841" indent="-606841">
              <a:lnSpc>
                <a:spcPct val="90000"/>
              </a:lnSpc>
              <a:buNone/>
              <a:defRPr/>
            </a:pPr>
            <a:r>
              <a:rPr lang="ru-RU" sz="1800" b="1" dirty="0">
                <a:solidFill>
                  <a:schemeClr val="tx1"/>
                </a:solidFill>
                <a:latin typeface="Arial Black" pitchFamily="34" charset="0"/>
              </a:rPr>
              <a:t>4.  «Коллоидные минералы с соком </a:t>
            </a:r>
            <a:r>
              <a:rPr lang="ru-RU" sz="1800" b="1" dirty="0" err="1">
                <a:solidFill>
                  <a:schemeClr val="tx1"/>
                </a:solidFill>
                <a:latin typeface="Arial Black" pitchFamily="34" charset="0"/>
              </a:rPr>
              <a:t>асаи</a:t>
            </a:r>
            <a:r>
              <a:rPr lang="ru-RU" sz="1800" b="1" dirty="0">
                <a:solidFill>
                  <a:schemeClr val="tx1"/>
                </a:solidFill>
                <a:latin typeface="Arial Black" pitchFamily="34" charset="0"/>
              </a:rPr>
              <a:t>»</a:t>
            </a:r>
          </a:p>
          <a:p>
            <a:pPr marL="606841" indent="-606841">
              <a:lnSpc>
                <a:spcPct val="90000"/>
              </a:lnSpc>
              <a:buNone/>
              <a:defRPr/>
            </a:pPr>
            <a:r>
              <a:rPr lang="ru-RU" sz="1800" b="1" dirty="0">
                <a:solidFill>
                  <a:schemeClr val="tx1"/>
                </a:solidFill>
                <a:latin typeface="Arial Black" pitchFamily="34" charset="0"/>
              </a:rPr>
              <a:t>5.  «Лецитин НСП»</a:t>
            </a:r>
          </a:p>
          <a:p>
            <a:pPr marL="606841" indent="-606841">
              <a:lnSpc>
                <a:spcPct val="90000"/>
              </a:lnSpc>
              <a:buNone/>
              <a:defRPr/>
            </a:pPr>
            <a:r>
              <a:rPr lang="ru-RU" sz="1800" b="1" dirty="0" smtClean="0">
                <a:latin typeface="Arial Black" pitchFamily="34" charset="0"/>
              </a:rPr>
              <a:t>6.  </a:t>
            </a:r>
            <a:r>
              <a:rPr lang="ru-RU" sz="1800" b="1" dirty="0" smtClean="0">
                <a:solidFill>
                  <a:schemeClr val="tx1"/>
                </a:solidFill>
                <a:latin typeface="Arial Black" pitchFamily="34" charset="0"/>
              </a:rPr>
              <a:t>Зубная </a:t>
            </a:r>
            <a:r>
              <a:rPr lang="ru-RU" sz="1800" b="1" dirty="0">
                <a:solidFill>
                  <a:schemeClr val="tx1"/>
                </a:solidFill>
                <a:latin typeface="Arial Black" pitchFamily="34" charset="0"/>
              </a:rPr>
              <a:t>паста «</a:t>
            </a:r>
            <a:r>
              <a:rPr lang="ru-RU" sz="1800" b="1" dirty="0" err="1">
                <a:solidFill>
                  <a:schemeClr val="tx1"/>
                </a:solidFill>
                <a:latin typeface="Arial Black" pitchFamily="34" charset="0"/>
              </a:rPr>
              <a:t>Саншайн</a:t>
            </a:r>
            <a:r>
              <a:rPr lang="ru-RU" sz="1800" b="1" dirty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ru-RU" sz="1800" b="1" dirty="0" err="1">
                <a:solidFill>
                  <a:schemeClr val="tx1"/>
                </a:solidFill>
                <a:latin typeface="Arial Black" pitchFamily="34" charset="0"/>
              </a:rPr>
              <a:t>Брайт</a:t>
            </a:r>
            <a:r>
              <a:rPr lang="ru-RU" sz="1800" b="1" dirty="0">
                <a:solidFill>
                  <a:schemeClr val="tx1"/>
                </a:solidFill>
                <a:latin typeface="Arial Black" pitchFamily="34" charset="0"/>
              </a:rPr>
              <a:t>»</a:t>
            </a:r>
          </a:p>
          <a:p>
            <a:pPr marL="606841" indent="-606841">
              <a:lnSpc>
                <a:spcPct val="90000"/>
              </a:lnSpc>
              <a:buNone/>
              <a:defRPr/>
            </a:pPr>
            <a:endParaRPr lang="ru-RU" sz="9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87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15888"/>
            <a:ext cx="8610600" cy="64928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2800" dirty="0" smtClean="0">
                <a:solidFill>
                  <a:schemeClr val="tx1"/>
                </a:solidFill>
                <a:latin typeface="Arial Black" pitchFamily="34" charset="0"/>
              </a:rPr>
              <a:t/>
            </a:r>
            <a:br>
              <a:rPr lang="ru-RU" sz="2800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ru-RU" sz="2800" dirty="0">
                <a:solidFill>
                  <a:schemeClr val="tx1"/>
                </a:solidFill>
                <a:latin typeface="Arial Black" pitchFamily="34" charset="0"/>
              </a:rPr>
              <a:t/>
            </a:r>
            <a:br>
              <a:rPr lang="ru-RU" sz="2800" dirty="0">
                <a:solidFill>
                  <a:schemeClr val="tx1"/>
                </a:solidFill>
                <a:latin typeface="Arial Black" pitchFamily="34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Arial Black" pitchFamily="34" charset="0"/>
              </a:rPr>
              <a:t/>
            </a:r>
            <a:br>
              <a:rPr lang="ru-RU" sz="2800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Arial Black" pitchFamily="34" charset="0"/>
              </a:rPr>
              <a:t>1</a:t>
            </a:r>
            <a:r>
              <a:rPr lang="ru-RU" sz="2800" dirty="0">
                <a:solidFill>
                  <a:schemeClr val="tx1"/>
                </a:solidFill>
                <a:latin typeface="Arial Black" pitchFamily="34" charset="0"/>
              </a:rPr>
              <a:t>. ХЛОРОФИЛЛ  жидкий</a:t>
            </a:r>
            <a:r>
              <a:rPr lang="ru-RU" sz="2800" dirty="0">
                <a:solidFill>
                  <a:schemeClr val="tx1"/>
                </a:solidFill>
              </a:rPr>
              <a:t>   </a:t>
            </a:r>
            <a:endParaRPr lang="ru-RU" sz="3200" b="0" dirty="0"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9512" y="332656"/>
            <a:ext cx="8605713" cy="6336432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181720" indent="-181720">
              <a:buNone/>
              <a:defRPr/>
            </a:pPr>
            <a:r>
              <a:rPr lang="ru-RU" sz="1600" u="sng" dirty="0">
                <a:solidFill>
                  <a:schemeClr val="tx1"/>
                </a:solidFill>
                <a:latin typeface="Arial Black" pitchFamily="34" charset="0"/>
              </a:rPr>
              <a:t>Хлорофилл</a:t>
            </a:r>
            <a:r>
              <a:rPr lang="ru-RU" sz="1600" dirty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ru-RU" sz="1600" u="sng" dirty="0">
                <a:solidFill>
                  <a:schemeClr val="tx1"/>
                </a:solidFill>
                <a:latin typeface="Arial Black" pitchFamily="34" charset="0"/>
              </a:rPr>
              <a:t>НСП</a:t>
            </a:r>
            <a:r>
              <a:rPr lang="ru-RU" sz="1600" dirty="0">
                <a:solidFill>
                  <a:schemeClr val="tx1"/>
                </a:solidFill>
                <a:latin typeface="Arial Black" pitchFamily="34" charset="0"/>
              </a:rPr>
              <a:t> – продукт для постоянного применения. </a:t>
            </a:r>
          </a:p>
          <a:p>
            <a:pPr marL="181720" indent="-181720">
              <a:buNone/>
              <a:defRPr/>
            </a:pPr>
            <a:r>
              <a:rPr lang="ru-RU" sz="1600" dirty="0">
                <a:solidFill>
                  <a:schemeClr val="tx1"/>
                </a:solidFill>
                <a:latin typeface="Arial Black" pitchFamily="34" charset="0"/>
              </a:rPr>
              <a:t>Рекомендуем его с первых дней жизни ребёнка. </a:t>
            </a:r>
            <a:endParaRPr lang="ru-RU" sz="1600" dirty="0" smtClean="0">
              <a:solidFill>
                <a:schemeClr val="tx1"/>
              </a:solidFill>
              <a:latin typeface="Arial Black" pitchFamily="34" charset="0"/>
            </a:endParaRPr>
          </a:p>
          <a:p>
            <a:pPr marL="181720" indent="-181720">
              <a:buNone/>
              <a:defRPr/>
            </a:pPr>
            <a:r>
              <a:rPr lang="ru-RU" sz="1600" dirty="0" smtClean="0">
                <a:latin typeface="Arial Black" pitchFamily="34" charset="0"/>
              </a:rPr>
              <a:t>С</a:t>
            </a: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</a:rPr>
              <a:t>пособствует </a:t>
            </a:r>
            <a:r>
              <a:rPr lang="ru-RU" sz="1600" dirty="0">
                <a:solidFill>
                  <a:schemeClr val="tx1"/>
                </a:solidFill>
                <a:latin typeface="Arial Black" pitchFamily="34" charset="0"/>
              </a:rPr>
              <a:t>снижению уровня </a:t>
            </a:r>
          </a:p>
          <a:p>
            <a:pPr marL="181720" indent="-181720">
              <a:buNone/>
              <a:defRPr/>
            </a:pPr>
            <a:r>
              <a:rPr lang="ru-RU" sz="1600" u="sng" dirty="0">
                <a:solidFill>
                  <a:schemeClr val="tx1"/>
                </a:solidFill>
                <a:latin typeface="Arial Black" pitchFamily="34" charset="0"/>
              </a:rPr>
              <a:t>желтухи новорожденных, нормализует уровень </a:t>
            </a:r>
            <a:r>
              <a:rPr lang="ru-RU" sz="1600" u="sng" dirty="0" err="1">
                <a:solidFill>
                  <a:schemeClr val="tx1"/>
                </a:solidFill>
                <a:latin typeface="Arial Black" pitchFamily="34" charset="0"/>
              </a:rPr>
              <a:t>гемогло</a:t>
            </a:r>
            <a:r>
              <a:rPr lang="ru-RU" sz="1600" u="sng" dirty="0">
                <a:solidFill>
                  <a:schemeClr val="tx1"/>
                </a:solidFill>
                <a:latin typeface="Arial Black" pitchFamily="34" charset="0"/>
              </a:rPr>
              <a:t>-</a:t>
            </a:r>
          </a:p>
          <a:p>
            <a:pPr marL="181720" indent="-181720">
              <a:buNone/>
              <a:defRPr/>
            </a:pPr>
            <a:r>
              <a:rPr lang="ru-RU" sz="1600" u="sng" dirty="0" err="1">
                <a:solidFill>
                  <a:schemeClr val="tx1"/>
                </a:solidFill>
                <a:latin typeface="Arial Black" pitchFamily="34" charset="0"/>
              </a:rPr>
              <a:t>бина</a:t>
            </a:r>
            <a:r>
              <a:rPr lang="ru-RU" sz="1600" u="sng" dirty="0">
                <a:solidFill>
                  <a:schemeClr val="tx1"/>
                </a:solidFill>
                <a:latin typeface="Arial Black" pitchFamily="34" charset="0"/>
              </a:rPr>
              <a:t>, помогает заселению кишечника нормальной </a:t>
            </a:r>
          </a:p>
          <a:p>
            <a:pPr marL="181720" indent="-181720">
              <a:buNone/>
              <a:defRPr/>
            </a:pPr>
            <a:r>
              <a:rPr lang="ru-RU" sz="1600" u="sng" dirty="0">
                <a:solidFill>
                  <a:schemeClr val="tx1"/>
                </a:solidFill>
                <a:latin typeface="Arial Black" pitchFamily="34" charset="0"/>
              </a:rPr>
              <a:t>микрофлорой и подавляет размножение болезнетворных</a:t>
            </a:r>
          </a:p>
          <a:p>
            <a:pPr marL="181720" indent="-181720">
              <a:buNone/>
              <a:defRPr/>
            </a:pPr>
            <a:r>
              <a:rPr lang="ru-RU" sz="1600" u="sng" dirty="0">
                <a:solidFill>
                  <a:schemeClr val="tx1"/>
                </a:solidFill>
                <a:latin typeface="Arial Black" pitchFamily="34" charset="0"/>
              </a:rPr>
              <a:t>бактерий (стафилококков, стрептококков и пр.). </a:t>
            </a:r>
          </a:p>
          <a:p>
            <a:pPr marL="181720" indent="-181720">
              <a:buNone/>
              <a:defRPr/>
            </a:pPr>
            <a:r>
              <a:rPr lang="ru-RU" sz="1600" dirty="0">
                <a:solidFill>
                  <a:schemeClr val="tx1"/>
                </a:solidFill>
                <a:latin typeface="Arial Black" pitchFamily="34" charset="0"/>
              </a:rPr>
              <a:t>Для детей более старшего возраста – это еще и вкусная </a:t>
            </a:r>
          </a:p>
          <a:p>
            <a:pPr marL="181720" indent="-181720">
              <a:buNone/>
              <a:defRPr/>
            </a:pPr>
            <a:r>
              <a:rPr lang="ru-RU" sz="1600" dirty="0">
                <a:solidFill>
                  <a:schemeClr val="tx1"/>
                </a:solidFill>
                <a:latin typeface="Arial Black" pitchFamily="34" charset="0"/>
              </a:rPr>
              <a:t>альтернатива покупным напиткам с целым каскадом </a:t>
            </a:r>
          </a:p>
          <a:p>
            <a:pPr marL="181720" indent="-181720">
              <a:buNone/>
              <a:defRPr/>
            </a:pPr>
            <a:r>
              <a:rPr lang="ru-RU" sz="1600" dirty="0">
                <a:solidFill>
                  <a:schemeClr val="tx1"/>
                </a:solidFill>
                <a:latin typeface="Arial Black" pitchFamily="34" charset="0"/>
              </a:rPr>
              <a:t>полезных свойств: </a:t>
            </a:r>
            <a:r>
              <a:rPr lang="ru-RU" sz="1600" u="sng" dirty="0">
                <a:solidFill>
                  <a:schemeClr val="tx1"/>
                </a:solidFill>
                <a:latin typeface="Arial Black" pitchFamily="34" charset="0"/>
              </a:rPr>
              <a:t>нормализует работу </a:t>
            </a:r>
            <a:r>
              <a:rPr lang="ru-RU" sz="1600" u="sng" dirty="0" smtClean="0">
                <a:latin typeface="Arial Black" pitchFamily="34" charset="0"/>
              </a:rPr>
              <a:t>ЖКТ</a:t>
            </a:r>
            <a:r>
              <a:rPr lang="ru-RU" sz="1600" u="sng" dirty="0" smtClean="0">
                <a:solidFill>
                  <a:schemeClr val="tx1"/>
                </a:solidFill>
                <a:latin typeface="Arial Black" pitchFamily="34" charset="0"/>
              </a:rPr>
              <a:t>, </a:t>
            </a:r>
            <a:r>
              <a:rPr lang="ru-RU" sz="1600" u="sng" dirty="0">
                <a:solidFill>
                  <a:schemeClr val="tx1"/>
                </a:solidFill>
                <a:latin typeface="Arial Black" pitchFamily="34" charset="0"/>
              </a:rPr>
              <a:t>проявляет антибактериальное </a:t>
            </a:r>
            <a:r>
              <a:rPr lang="ru-RU" sz="1600" u="sng" dirty="0" smtClean="0">
                <a:solidFill>
                  <a:schemeClr val="tx1"/>
                </a:solidFill>
                <a:latin typeface="Arial Black" pitchFamily="34" charset="0"/>
              </a:rPr>
              <a:t>действие</a:t>
            </a:r>
            <a:r>
              <a:rPr lang="ru-RU" sz="1600" u="sng" dirty="0">
                <a:solidFill>
                  <a:schemeClr val="tx1"/>
                </a:solidFill>
                <a:latin typeface="Arial Black" pitchFamily="34" charset="0"/>
              </a:rPr>
              <a:t>, повышает иммунитет. </a:t>
            </a:r>
            <a:endParaRPr lang="ru-RU" sz="1600" u="sng" dirty="0" smtClean="0">
              <a:solidFill>
                <a:schemeClr val="tx1"/>
              </a:solidFill>
              <a:latin typeface="Arial Black" pitchFamily="34" charset="0"/>
            </a:endParaRPr>
          </a:p>
          <a:p>
            <a:pPr marL="181720" indent="-181720">
              <a:buNone/>
              <a:defRPr/>
            </a:pP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</a:rPr>
              <a:t>При </a:t>
            </a:r>
            <a:r>
              <a:rPr lang="ru-RU" sz="1600" dirty="0">
                <a:solidFill>
                  <a:schemeClr val="tx1"/>
                </a:solidFill>
                <a:latin typeface="Arial Black" pitchFamily="34" charset="0"/>
              </a:rPr>
              <a:t>наружном применении </a:t>
            </a: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</a:rPr>
              <a:t>способствует </a:t>
            </a:r>
            <a:r>
              <a:rPr lang="ru-RU" sz="1600" u="sng" dirty="0">
                <a:solidFill>
                  <a:schemeClr val="tx1"/>
                </a:solidFill>
                <a:latin typeface="Arial Black" pitchFamily="34" charset="0"/>
              </a:rPr>
              <a:t>заживлению ран </a:t>
            </a:r>
            <a:r>
              <a:rPr lang="ru-RU" sz="1600" u="sng" dirty="0" smtClean="0">
                <a:solidFill>
                  <a:schemeClr val="tx1"/>
                </a:solidFill>
                <a:latin typeface="Arial Black" pitchFamily="34" charset="0"/>
              </a:rPr>
              <a:t> и регенерации </a:t>
            </a:r>
            <a:r>
              <a:rPr lang="ru-RU" sz="1600" u="sng" dirty="0">
                <a:solidFill>
                  <a:schemeClr val="tx1"/>
                </a:solidFill>
                <a:latin typeface="Arial Black" pitchFamily="34" charset="0"/>
              </a:rPr>
              <a:t>тканей. 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2000" i="1" dirty="0">
                <a:solidFill>
                  <a:schemeClr val="tx1"/>
                </a:solidFill>
                <a:latin typeface="Arial Black" pitchFamily="34" charset="0"/>
              </a:rPr>
              <a:t>Рекомендации по применению:  </a:t>
            </a:r>
            <a:endParaRPr lang="ru-RU" sz="2000" dirty="0">
              <a:solidFill>
                <a:schemeClr val="tx1"/>
              </a:solidFill>
              <a:latin typeface="Arial Black" pitchFamily="34" charset="0"/>
            </a:endParaRPr>
          </a:p>
          <a:p>
            <a:pPr>
              <a:defRPr/>
            </a:pPr>
            <a:r>
              <a:rPr lang="ru-RU" sz="1500" dirty="0">
                <a:solidFill>
                  <a:schemeClr val="tx1"/>
                </a:solidFill>
                <a:latin typeface="Arial Black" pitchFamily="34" charset="0"/>
              </a:rPr>
              <a:t>До 1 года в профилактической дозе: 0,1 - 0,2 мл помножить на возраст ребенка в месяцах (т.е. например для 3-х месячного ребенка – 0,3-0,6 мл). Разводить в воде в пропорции 1/10 и давать в течение дня. Можно добавлять в сок или чай. </a:t>
            </a:r>
          </a:p>
          <a:p>
            <a:pPr>
              <a:defRPr/>
            </a:pPr>
            <a:r>
              <a:rPr lang="ru-RU" sz="1500" dirty="0">
                <a:solidFill>
                  <a:schemeClr val="tx1"/>
                </a:solidFill>
                <a:latin typeface="Arial Black" pitchFamily="34" charset="0"/>
              </a:rPr>
              <a:t>С 1 года до 6-7 лет : 1,0 мл помножить на возраст в годах. </a:t>
            </a:r>
          </a:p>
          <a:p>
            <a:pPr>
              <a:defRPr/>
            </a:pPr>
            <a:r>
              <a:rPr lang="ru-RU" sz="1500" dirty="0">
                <a:solidFill>
                  <a:schemeClr val="tx1"/>
                </a:solidFill>
                <a:latin typeface="Arial Black" pitchFamily="34" charset="0"/>
              </a:rPr>
              <a:t>Также для детей до года можно добавлять Хлорофилл в воду для купания  (1-2 столовых ложки на стандартную ванночку).  Это – отличный способ профилактики потницы и других раздражений на коже малышей.</a:t>
            </a:r>
          </a:p>
        </p:txBody>
      </p:sp>
      <p:pic>
        <p:nvPicPr>
          <p:cNvPr id="12292" name="Picture 4" descr="C:\Users\druzhinin\Desktop\ЛЫСИКОВ\ПУБЛИКАЦИИ NSP\хлорофилл жидкий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931" y="332656"/>
            <a:ext cx="1583541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962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9512" y="187896"/>
            <a:ext cx="8712968" cy="792832"/>
          </a:xfrm>
          <a:solidFill>
            <a:srgbClr val="92D050"/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2800" dirty="0">
                <a:solidFill>
                  <a:schemeClr val="tx1"/>
                </a:solidFill>
                <a:latin typeface="Arial Black" pitchFamily="34" charset="0"/>
              </a:rPr>
              <a:t>2. </a:t>
            </a:r>
            <a:r>
              <a:rPr lang="ru-RU" sz="2800" dirty="0" smtClean="0">
                <a:solidFill>
                  <a:schemeClr val="tx1"/>
                </a:solidFill>
                <a:latin typeface="Arial Black" pitchFamily="34" charset="0"/>
              </a:rPr>
              <a:t>ВИТАЗАВРИКИ</a:t>
            </a:r>
            <a:endParaRPr lang="ru-RU" sz="3200" b="0" dirty="0">
              <a:solidFill>
                <a:srgbClr val="FFFF00"/>
              </a:solidFill>
              <a:effectLst/>
              <a:latin typeface="Arial" pitchFamily="34" charset="0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9263" y="980728"/>
            <a:ext cx="8785225" cy="5688360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ru-RU" sz="1800" b="1" u="sng" dirty="0" smtClean="0">
                <a:latin typeface="Arial Black" pitchFamily="34" charset="0"/>
              </a:rPr>
              <a:t>Сейчас </a:t>
            </a:r>
            <a:r>
              <a:rPr lang="ru-RU" sz="1800" b="1" u="sng" dirty="0">
                <a:latin typeface="Arial Black" pitchFamily="34" charset="0"/>
              </a:rPr>
              <a:t>речь идёт о круглогодичном </a:t>
            </a:r>
          </a:p>
          <a:p>
            <a:pPr marL="181720" indent="-181720">
              <a:buNone/>
              <a:defRPr/>
            </a:pPr>
            <a:r>
              <a:rPr lang="ru-RU" sz="1800" b="1" u="sng" dirty="0">
                <a:latin typeface="Arial Black" pitchFamily="34" charset="0"/>
              </a:rPr>
              <a:t>тотальном дефиците витаминов, </a:t>
            </a:r>
            <a:r>
              <a:rPr lang="ru-RU" sz="1800" b="1" u="sng" dirty="0" err="1">
                <a:latin typeface="Arial Black" pitchFamily="34" charset="0"/>
              </a:rPr>
              <a:t>антиоксидан</a:t>
            </a:r>
            <a:r>
              <a:rPr lang="ru-RU" sz="1800" b="1" u="sng" dirty="0">
                <a:latin typeface="Arial Black" pitchFamily="34" charset="0"/>
              </a:rPr>
              <a:t>-</a:t>
            </a:r>
          </a:p>
          <a:p>
            <a:pPr marL="181720" indent="-181720">
              <a:buNone/>
              <a:defRPr/>
            </a:pPr>
            <a:r>
              <a:rPr lang="ru-RU" sz="1800" b="1" u="sng" dirty="0" err="1">
                <a:latin typeface="Arial Black" pitchFamily="34" charset="0"/>
              </a:rPr>
              <a:t>тов</a:t>
            </a:r>
            <a:r>
              <a:rPr lang="ru-RU" sz="1800" b="1" u="sng" dirty="0">
                <a:latin typeface="Arial Black" pitchFamily="34" charset="0"/>
              </a:rPr>
              <a:t>, незаменимых жирных кислот, минералов </a:t>
            </a:r>
          </a:p>
          <a:p>
            <a:pPr marL="181720" indent="-181720">
              <a:buNone/>
              <a:defRPr/>
            </a:pPr>
            <a:r>
              <a:rPr lang="ru-RU" sz="1800" b="1" u="sng" dirty="0">
                <a:latin typeface="Arial Black" pitchFamily="34" charset="0"/>
              </a:rPr>
              <a:t>и пр. Особенно «плачевная» ситуация у </a:t>
            </a:r>
          </a:p>
          <a:p>
            <a:pPr marL="181720" indent="-181720">
              <a:buNone/>
              <a:defRPr/>
            </a:pPr>
            <a:r>
              <a:rPr lang="ru-RU" sz="1800" b="1" u="sng" dirty="0">
                <a:latin typeface="Arial Black" pitchFamily="34" charset="0"/>
              </a:rPr>
              <a:t>городского населения. </a:t>
            </a:r>
          </a:p>
          <a:p>
            <a:pPr marL="181720" indent="-181720">
              <a:buNone/>
              <a:defRPr/>
            </a:pPr>
            <a:r>
              <a:rPr lang="ru-RU" sz="1800" b="1" dirty="0">
                <a:latin typeface="Arial Black" pitchFamily="34" charset="0"/>
              </a:rPr>
              <a:t>Уже с 4-х месяцев молоко мамы перестаёт </a:t>
            </a:r>
          </a:p>
          <a:p>
            <a:pPr marL="181720" indent="-181720">
              <a:buNone/>
              <a:defRPr/>
            </a:pPr>
            <a:r>
              <a:rPr lang="ru-RU" sz="1800" b="1" dirty="0">
                <a:latin typeface="Arial Black" pitchFamily="34" charset="0"/>
              </a:rPr>
              <a:t>удовлетворять потребности растущего малыша </a:t>
            </a:r>
          </a:p>
          <a:p>
            <a:pPr marL="181720" indent="-181720">
              <a:buNone/>
              <a:defRPr/>
            </a:pPr>
            <a:r>
              <a:rPr lang="ru-RU" sz="1800" b="1" dirty="0">
                <a:latin typeface="Arial Black" pitchFamily="34" charset="0"/>
              </a:rPr>
              <a:t>по многим </a:t>
            </a:r>
            <a:r>
              <a:rPr lang="ru-RU" sz="1800" b="1" dirty="0" err="1">
                <a:latin typeface="Arial Black" pitchFamily="34" charset="0"/>
              </a:rPr>
              <a:t>нутриентам</a:t>
            </a:r>
            <a:r>
              <a:rPr lang="ru-RU" sz="1800" b="1" dirty="0">
                <a:latin typeface="Arial Black" pitchFamily="34" charset="0"/>
              </a:rPr>
              <a:t>. </a:t>
            </a:r>
            <a:r>
              <a:rPr lang="ru-RU" sz="1800" b="1" dirty="0" err="1">
                <a:latin typeface="Arial Black" pitchFamily="34" charset="0"/>
              </a:rPr>
              <a:t>Витазаврики</a:t>
            </a:r>
            <a:r>
              <a:rPr lang="ru-RU" sz="1800" b="1" dirty="0">
                <a:latin typeface="Arial Black" pitchFamily="34" charset="0"/>
              </a:rPr>
              <a:t> – </a:t>
            </a:r>
            <a:r>
              <a:rPr lang="ru-RU" sz="1800" b="1" dirty="0" err="1">
                <a:latin typeface="Arial Black" pitchFamily="34" charset="0"/>
              </a:rPr>
              <a:t>сбалан</a:t>
            </a:r>
            <a:r>
              <a:rPr lang="ru-RU" sz="1800" b="1" dirty="0">
                <a:latin typeface="Arial Black" pitchFamily="34" charset="0"/>
              </a:rPr>
              <a:t>-</a:t>
            </a:r>
          </a:p>
          <a:p>
            <a:pPr marL="181720" indent="-181720">
              <a:buNone/>
              <a:defRPr/>
            </a:pPr>
            <a:r>
              <a:rPr lang="ru-RU" sz="1800" b="1" dirty="0" err="1">
                <a:latin typeface="Arial Black" pitchFamily="34" charset="0"/>
              </a:rPr>
              <a:t>сированный</a:t>
            </a:r>
            <a:r>
              <a:rPr lang="ru-RU" sz="1800" b="1" dirty="0">
                <a:latin typeface="Arial Black" pitchFamily="34" charset="0"/>
              </a:rPr>
              <a:t> комплекс витаминов на каждый день, а также</a:t>
            </a:r>
          </a:p>
          <a:p>
            <a:pPr marL="181720" indent="-181720">
              <a:buNone/>
              <a:defRPr/>
            </a:pPr>
            <a:r>
              <a:rPr lang="ru-RU" sz="1800" b="1" dirty="0">
                <a:latin typeface="Arial Black" pitchFamily="34" charset="0"/>
              </a:rPr>
              <a:t>железа для профилактики анемии. Его выпускают в форме </a:t>
            </a:r>
          </a:p>
          <a:p>
            <a:pPr marL="181720" indent="-181720">
              <a:buNone/>
              <a:defRPr/>
            </a:pPr>
            <a:r>
              <a:rPr lang="ru-RU" sz="1800" b="1" dirty="0">
                <a:latin typeface="Arial Black" pitchFamily="34" charset="0"/>
              </a:rPr>
              <a:t>жевательных таблеток, обладающих приятным вкусом. 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800" b="1" i="1" dirty="0"/>
              <a:t> 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2800" b="1" i="1" dirty="0">
                <a:solidFill>
                  <a:schemeClr val="tx1"/>
                </a:solidFill>
                <a:latin typeface="Arial Black" pitchFamily="34" charset="0"/>
              </a:rPr>
              <a:t>Рекомендации по применению:  </a:t>
            </a:r>
            <a:endParaRPr lang="ru-RU" sz="2800" b="1" dirty="0">
              <a:solidFill>
                <a:schemeClr val="tx1"/>
              </a:solidFill>
              <a:latin typeface="Arial Black" pitchFamily="34" charset="0"/>
            </a:endParaRPr>
          </a:p>
          <a:p>
            <a:pPr>
              <a:defRPr/>
            </a:pPr>
            <a:r>
              <a:rPr lang="ru-RU" sz="2000" b="1" dirty="0">
                <a:solidFill>
                  <a:schemeClr val="tx1"/>
                </a:solidFill>
                <a:latin typeface="Arial Black" pitchFamily="34" charset="0"/>
              </a:rPr>
              <a:t>С 6-ти месяцев до 1 года: 1/4 – 1/2 таблетки в перетёртом в порошок виде можно добавлять в пюре или кашу.</a:t>
            </a:r>
          </a:p>
          <a:p>
            <a:pPr>
              <a:defRPr/>
            </a:pPr>
            <a:r>
              <a:rPr lang="ru-RU" sz="2000" b="1" dirty="0">
                <a:solidFill>
                  <a:schemeClr val="tx1"/>
                </a:solidFill>
                <a:latin typeface="Arial Black" pitchFamily="34" charset="0"/>
              </a:rPr>
              <a:t>С 1 года до 6-7 лет: по 1 таб. – 1 раз в день.</a:t>
            </a:r>
          </a:p>
          <a:p>
            <a:pPr marL="455100" indent="-455100" eaLnBrk="1" hangingPunct="1">
              <a:lnSpc>
                <a:spcPct val="80000"/>
              </a:lnSpc>
              <a:buNone/>
              <a:defRPr/>
            </a:pPr>
            <a:endParaRPr lang="ru-RU" sz="9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Times New Roman" pitchFamily="18" charset="0"/>
            </a:endParaRPr>
          </a:p>
        </p:txBody>
      </p:sp>
      <p:pic>
        <p:nvPicPr>
          <p:cNvPr id="13316" name="Рисунок 4" descr="1622_zavriki_1w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517" y="548680"/>
            <a:ext cx="2112963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803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001000" cy="147732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Программа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 помощь бросающим курить» 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405917429"/>
              </p:ext>
            </p:extLst>
          </p:nvPr>
        </p:nvGraphicFramePr>
        <p:xfrm>
          <a:off x="554868" y="1934528"/>
          <a:ext cx="8153400" cy="30567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58188">
                  <a:extLst>
                    <a:ext uri="{9D8B030D-6E8A-4147-A177-3AD203B41FA5}">
                      <a16:colId xmlns:a16="http://schemas.microsoft.com/office/drawing/2014/main" val="69976137"/>
                    </a:ext>
                  </a:extLst>
                </a:gridCol>
                <a:gridCol w="2003172">
                  <a:extLst>
                    <a:ext uri="{9D8B030D-6E8A-4147-A177-3AD203B41FA5}">
                      <a16:colId xmlns:a16="http://schemas.microsoft.com/office/drawing/2014/main" val="951431490"/>
                    </a:ext>
                  </a:extLst>
                </a:gridCol>
                <a:gridCol w="1630680">
                  <a:extLst>
                    <a:ext uri="{9D8B030D-6E8A-4147-A177-3AD203B41FA5}">
                      <a16:colId xmlns:a16="http://schemas.microsoft.com/office/drawing/2014/main" val="366108945"/>
                    </a:ext>
                  </a:extLst>
                </a:gridCol>
                <a:gridCol w="1630680">
                  <a:extLst>
                    <a:ext uri="{9D8B030D-6E8A-4147-A177-3AD203B41FA5}">
                      <a16:colId xmlns:a16="http://schemas.microsoft.com/office/drawing/2014/main" val="4235744069"/>
                    </a:ext>
                  </a:extLst>
                </a:gridCol>
                <a:gridCol w="1630680">
                  <a:extLst>
                    <a:ext uri="{9D8B030D-6E8A-4147-A177-3AD203B41FA5}">
                      <a16:colId xmlns:a16="http://schemas.microsoft.com/office/drawing/2014/main" val="3469936045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just" fontAlgn="base"/>
                      <a:r>
                        <a:rPr lang="ru-RU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месяц</a:t>
                      </a:r>
                      <a:endParaRPr lang="ru-RU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294" marR="64294" marT="66675" marB="66675" anchor="ctr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Продукт</a:t>
                      </a:r>
                      <a:endParaRPr lang="ru-RU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294" marR="64294" marT="66675" marB="66675" anchor="ctr"/>
                </a:tc>
                <a:tc>
                  <a:txBody>
                    <a:bodyPr/>
                    <a:lstStyle/>
                    <a:p>
                      <a:pPr algn="just" fontAlgn="base"/>
                      <a:r>
                        <a:rPr lang="ru-RU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Доза</a:t>
                      </a:r>
                      <a:endParaRPr lang="ru-RU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294" marR="64294" marT="66675" marB="66675" anchor="ctr"/>
                </a:tc>
                <a:tc>
                  <a:txBody>
                    <a:bodyPr/>
                    <a:lstStyle/>
                    <a:p>
                      <a:pPr algn="just" fontAlgn="base"/>
                      <a:r>
                        <a:rPr lang="ru-RU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Кратность</a:t>
                      </a:r>
                      <a:endParaRPr lang="ru-RU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294" marR="64294" marT="66675" marB="66675" anchor="ctr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294" marR="64294" marT="66675" marB="66675" anchor="ctr"/>
                </a:tc>
                <a:extLst>
                  <a:ext uri="{0D108BD9-81ED-4DB2-BD59-A6C34878D82A}">
                    <a16:rowId xmlns:a16="http://schemas.microsoft.com/office/drawing/2014/main" val="563529193"/>
                  </a:ext>
                </a:extLst>
              </a:tr>
              <a:tr h="999366">
                <a:tc>
                  <a:txBody>
                    <a:bodyPr/>
                    <a:lstStyle/>
                    <a:p>
                      <a:pPr algn="l" fontAlgn="base"/>
                      <a:r>
                        <a:rPr lang="ru-RU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294" marR="64294" marT="66675" marB="66675" anchor="ctr"/>
                </a:tc>
                <a:tc>
                  <a:txBody>
                    <a:bodyPr/>
                    <a:lstStyle/>
                    <a:p>
                      <a:pPr algn="just" fontAlgn="base"/>
                      <a:r>
                        <a:rPr lang="ru-RU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Лецитин </a:t>
                      </a:r>
                      <a:r>
                        <a:rPr lang="en-US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NSP</a:t>
                      </a:r>
                    </a:p>
                  </a:txBody>
                  <a:tcPr marL="64294" marR="64294" marT="66675" marB="66675" anchor="ctr"/>
                </a:tc>
                <a:tc>
                  <a:txBody>
                    <a:bodyPr/>
                    <a:lstStyle/>
                    <a:p>
                      <a:pPr algn="just" fontAlgn="base"/>
                      <a:r>
                        <a:rPr lang="ru-RU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кап.</a:t>
                      </a:r>
                    </a:p>
                  </a:txBody>
                  <a:tcPr marL="64294" marR="64294" marT="66675" marB="66675" anchor="ctr"/>
                </a:tc>
                <a:tc>
                  <a:txBody>
                    <a:bodyPr/>
                    <a:lstStyle/>
                    <a:p>
                      <a:pPr algn="just" fontAlgn="base"/>
                      <a:r>
                        <a:rPr lang="ru-RU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раза в день</a:t>
                      </a:r>
                      <a:endParaRPr lang="ru-RU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294" marR="64294" marT="66675" marB="66675" anchor="ctr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</a:t>
                      </a:r>
                      <a:r>
                        <a:rPr lang="ru-RU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конца </a:t>
                      </a:r>
                      <a:r>
                        <a:rPr lang="ru-RU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упаковки</a:t>
                      </a:r>
                    </a:p>
                  </a:txBody>
                  <a:tcPr marL="64294" marR="64294" marT="66675" marB="66675" anchor="ctr"/>
                </a:tc>
                <a:extLst>
                  <a:ext uri="{0D108BD9-81ED-4DB2-BD59-A6C34878D82A}">
                    <a16:rowId xmlns:a16="http://schemas.microsoft.com/office/drawing/2014/main" val="2522211803"/>
                  </a:ext>
                </a:extLst>
              </a:tr>
              <a:tr h="689610">
                <a:tc>
                  <a:txBody>
                    <a:bodyPr/>
                    <a:lstStyle/>
                    <a:p>
                      <a:pPr algn="l" fontAlgn="base"/>
                      <a:r>
                        <a:rPr lang="ru-RU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294" marR="64294" marT="66675" marB="66675" anchor="ctr"/>
                </a:tc>
                <a:tc>
                  <a:txBody>
                    <a:bodyPr/>
                    <a:lstStyle/>
                    <a:p>
                      <a:pPr algn="just" fontAlgn="base"/>
                      <a:r>
                        <a:rPr lang="ru-RU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Хлорофилл жидкий</a:t>
                      </a:r>
                    </a:p>
                  </a:txBody>
                  <a:tcPr marL="64294" marR="64294" marT="66675" marB="66675" anchor="ctr"/>
                </a:tc>
                <a:tc>
                  <a:txBody>
                    <a:bodyPr/>
                    <a:lstStyle/>
                    <a:p>
                      <a:pPr algn="just" fontAlgn="base"/>
                      <a:r>
                        <a:rPr lang="ru-RU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мл</a:t>
                      </a:r>
                    </a:p>
                  </a:txBody>
                  <a:tcPr marL="64294" marR="64294" marT="66675" marB="66675" anchor="ctr"/>
                </a:tc>
                <a:tc>
                  <a:txBody>
                    <a:bodyPr/>
                    <a:lstStyle/>
                    <a:p>
                      <a:pPr algn="just" fontAlgn="base"/>
                      <a:r>
                        <a:rPr lang="ru-RU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раз в день</a:t>
                      </a:r>
                      <a:endParaRPr lang="ru-RU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294" marR="64294" marT="66675" marB="66675" anchor="ctr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 конца упаковки</a:t>
                      </a:r>
                    </a:p>
                  </a:txBody>
                  <a:tcPr marL="64294" marR="64294" marT="66675" marB="66675" anchor="ctr"/>
                </a:tc>
                <a:extLst>
                  <a:ext uri="{0D108BD9-81ED-4DB2-BD59-A6C34878D82A}">
                    <a16:rowId xmlns:a16="http://schemas.microsoft.com/office/drawing/2014/main" val="1633007832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l" fontAlgn="base"/>
                      <a:r>
                        <a:rPr lang="ru-RU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294" marR="64294" marT="66675" marB="66675" anchor="ctr"/>
                </a:tc>
                <a:tc>
                  <a:txBody>
                    <a:bodyPr/>
                    <a:lstStyle/>
                    <a:p>
                      <a:pPr algn="just" fontAlgn="base"/>
                      <a:r>
                        <a:rPr lang="ru-RU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 </a:t>
                      </a:r>
                      <a:r>
                        <a:rPr lang="ru-RU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Си-Эй</a:t>
                      </a:r>
                      <a:r>
                        <a:rPr lang="ru-RU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4294" marR="64294" marT="66675" marB="66675" anchor="ctr"/>
                </a:tc>
                <a:tc>
                  <a:txBody>
                    <a:bodyPr/>
                    <a:lstStyle/>
                    <a:p>
                      <a:pPr algn="just" fontAlgn="base"/>
                      <a:r>
                        <a:rPr lang="ru-RU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кап.</a:t>
                      </a:r>
                    </a:p>
                  </a:txBody>
                  <a:tcPr marL="64294" marR="64294" marT="66675" marB="66675" anchor="ctr"/>
                </a:tc>
                <a:tc>
                  <a:txBody>
                    <a:bodyPr/>
                    <a:lstStyle/>
                    <a:p>
                      <a:pPr algn="just" fontAlgn="base"/>
                      <a:r>
                        <a:rPr lang="ru-RU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раз в день</a:t>
                      </a:r>
                      <a:endParaRPr lang="ru-RU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294" marR="64294" marT="66675" marB="66675" anchor="ctr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 конца упаковки</a:t>
                      </a:r>
                    </a:p>
                  </a:txBody>
                  <a:tcPr marL="64294" marR="64294" marT="66675" marB="66675" anchor="ctr"/>
                </a:tc>
                <a:extLst>
                  <a:ext uri="{0D108BD9-81ED-4DB2-BD59-A6C34878D82A}">
                    <a16:rowId xmlns:a16="http://schemas.microsoft.com/office/drawing/2014/main" val="13292789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681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6024" y="115888"/>
            <a:ext cx="8964488" cy="720824"/>
          </a:xfrm>
          <a:solidFill>
            <a:srgbClr val="92D050"/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2800" dirty="0">
                <a:solidFill>
                  <a:schemeClr val="tx1"/>
                </a:solidFill>
                <a:latin typeface="Arial Black" pitchFamily="34" charset="0"/>
              </a:rPr>
              <a:t>3. БИФИДОЗАВРИКИ </a:t>
            </a:r>
            <a:endParaRPr lang="ru-RU" sz="3200" b="0" dirty="0"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1520" y="836712"/>
            <a:ext cx="8892480" cy="5904656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pPr marL="181720" indent="-181720">
              <a:buNone/>
              <a:defRPr/>
            </a:pPr>
            <a:r>
              <a:rPr lang="ru-RU" sz="1600" dirty="0" err="1" smtClean="0">
                <a:solidFill>
                  <a:schemeClr val="tx1"/>
                </a:solidFill>
                <a:latin typeface="Arial Black" pitchFamily="34" charset="0"/>
              </a:rPr>
              <a:t>Бифидозаврики</a:t>
            </a:r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Arial Black" pitchFamily="34" charset="0"/>
              </a:rPr>
              <a:t>– это ж</a:t>
            </a:r>
            <a:r>
              <a:rPr lang="x-none" sz="1600" dirty="0">
                <a:solidFill>
                  <a:schemeClr val="tx1"/>
                </a:solidFill>
                <a:latin typeface="Arial Black" pitchFamily="34" charset="0"/>
              </a:rPr>
              <a:t>евательные </a:t>
            </a:r>
            <a:endParaRPr lang="ru-RU" sz="1600" dirty="0">
              <a:solidFill>
                <a:schemeClr val="tx1"/>
              </a:solidFill>
              <a:latin typeface="Arial Black" pitchFamily="34" charset="0"/>
            </a:endParaRPr>
          </a:p>
          <a:p>
            <a:pPr marL="181720" indent="-181720">
              <a:buNone/>
              <a:defRPr/>
            </a:pPr>
            <a:r>
              <a:rPr lang="x-none" sz="1600" dirty="0">
                <a:solidFill>
                  <a:schemeClr val="tx1"/>
                </a:solidFill>
                <a:latin typeface="Arial Black" pitchFamily="34" charset="0"/>
              </a:rPr>
              <a:t>таблетки для детей с бифидобактериями</a:t>
            </a:r>
            <a:r>
              <a:rPr lang="ru-RU" sz="1600" dirty="0">
                <a:solidFill>
                  <a:schemeClr val="tx1"/>
                </a:solidFill>
                <a:latin typeface="Arial Black" pitchFamily="34" charset="0"/>
              </a:rPr>
              <a:t>, </a:t>
            </a:r>
            <a:r>
              <a:rPr lang="x-none" sz="1600" dirty="0">
                <a:solidFill>
                  <a:schemeClr val="tx1"/>
                </a:solidFill>
                <a:latin typeface="Arial Black" pitchFamily="34" charset="0"/>
              </a:rPr>
              <a:t>источник </a:t>
            </a:r>
            <a:endParaRPr lang="ru-RU" sz="1600" dirty="0">
              <a:solidFill>
                <a:schemeClr val="tx1"/>
              </a:solidFill>
              <a:latin typeface="Arial Black" pitchFamily="34" charset="0"/>
            </a:endParaRPr>
          </a:p>
          <a:p>
            <a:pPr marL="181720" indent="-181720">
              <a:buNone/>
              <a:defRPr/>
            </a:pPr>
            <a:r>
              <a:rPr lang="x-none" sz="1600" dirty="0">
                <a:solidFill>
                  <a:schemeClr val="tx1"/>
                </a:solidFill>
                <a:latin typeface="Arial Black" pitchFamily="34" charset="0"/>
              </a:rPr>
              <a:t>микроорганизмов-пробиотиков для детей </a:t>
            </a:r>
            <a:r>
              <a:rPr lang="x-none" sz="1600" dirty="0" smtClean="0">
                <a:solidFill>
                  <a:schemeClr val="tx1"/>
                </a:solidFill>
                <a:latin typeface="Arial Black" pitchFamily="34" charset="0"/>
              </a:rPr>
              <a:t>для снижения</a:t>
            </a:r>
            <a:endParaRPr lang="ru-RU" sz="1600" dirty="0" smtClean="0">
              <a:solidFill>
                <a:schemeClr val="tx1"/>
              </a:solidFill>
              <a:latin typeface="Arial Black" pitchFamily="34" charset="0"/>
            </a:endParaRPr>
          </a:p>
          <a:p>
            <a:pPr marL="181720" indent="-181720">
              <a:buNone/>
              <a:defRPr/>
            </a:pPr>
            <a:r>
              <a:rPr lang="x-none" sz="1600" dirty="0" smtClean="0">
                <a:solidFill>
                  <a:schemeClr val="tx1"/>
                </a:solidFill>
                <a:latin typeface="Arial Black" pitchFamily="34" charset="0"/>
              </a:rPr>
              <a:t>риска </a:t>
            </a:r>
            <a:r>
              <a:rPr lang="x-none" sz="1600" dirty="0">
                <a:solidFill>
                  <a:schemeClr val="tx1"/>
                </a:solidFill>
                <a:latin typeface="Arial Black" pitchFamily="34" charset="0"/>
              </a:rPr>
              <a:t>развития </a:t>
            </a:r>
            <a:r>
              <a:rPr lang="x-none" sz="1600" dirty="0" smtClean="0">
                <a:solidFill>
                  <a:schemeClr val="tx1"/>
                </a:solidFill>
                <a:latin typeface="Arial Black" pitchFamily="34" charset="0"/>
              </a:rPr>
              <a:t>дисбактериоза</a:t>
            </a:r>
            <a:r>
              <a:rPr lang="x-none" sz="1600" dirty="0">
                <a:solidFill>
                  <a:schemeClr val="tx1"/>
                </a:solidFill>
                <a:latin typeface="Arial Black" pitchFamily="34" charset="0"/>
              </a:rPr>
              <a:t>.</a:t>
            </a:r>
            <a:endParaRPr lang="ru-RU" sz="1600" dirty="0">
              <a:solidFill>
                <a:schemeClr val="tx1"/>
              </a:solidFill>
              <a:latin typeface="Arial Black" pitchFamily="34" charset="0"/>
            </a:endParaRP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ru-RU" sz="1600" dirty="0">
                <a:solidFill>
                  <a:schemeClr val="tx1"/>
                </a:solidFill>
                <a:latin typeface="Arial Black" pitchFamily="34" charset="0"/>
              </a:rPr>
              <a:t>Препарат содержит два вида </a:t>
            </a:r>
            <a:r>
              <a:rPr lang="ru-RU" sz="1600" dirty="0" err="1">
                <a:solidFill>
                  <a:schemeClr val="tx1"/>
                </a:solidFill>
                <a:latin typeface="Arial Black" pitchFamily="34" charset="0"/>
              </a:rPr>
              <a:t>бифидобактерий</a:t>
            </a:r>
            <a:r>
              <a:rPr lang="ru-RU" sz="1600" dirty="0">
                <a:solidFill>
                  <a:schemeClr val="tx1"/>
                </a:solidFill>
                <a:latin typeface="Arial Black" pitchFamily="34" charset="0"/>
              </a:rPr>
              <a:t>: </a:t>
            </a:r>
          </a:p>
          <a:p>
            <a:pPr marL="181720" indent="-181720">
              <a:lnSpc>
                <a:spcPct val="120000"/>
              </a:lnSpc>
              <a:buNone/>
              <a:defRPr/>
            </a:pPr>
            <a:r>
              <a:rPr lang="ru-RU" sz="1600" dirty="0">
                <a:solidFill>
                  <a:schemeClr val="tx1"/>
                </a:solidFill>
                <a:latin typeface="Arial Black" pitchFamily="34" charset="0"/>
              </a:rPr>
              <a:t>	(</a:t>
            </a:r>
            <a:r>
              <a:rPr lang="en-US" sz="1600" b="1" dirty="0" err="1">
                <a:solidFill>
                  <a:schemeClr val="tx1"/>
                </a:solidFill>
                <a:latin typeface="Arial" pitchFamily="34" charset="0"/>
              </a:rPr>
              <a:t>Bifidobacterium</a:t>
            </a:r>
            <a:r>
              <a:rPr lang="en-US" sz="1600" b="1" dirty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Arial" pitchFamily="34" charset="0"/>
              </a:rPr>
              <a:t>infantis</a:t>
            </a:r>
            <a:r>
              <a:rPr lang="ru-RU" sz="1600" b="1" dirty="0">
                <a:solidFill>
                  <a:schemeClr val="tx1"/>
                </a:solidFill>
                <a:latin typeface="Arial" pitchFamily="34" charset="0"/>
              </a:rPr>
              <a:t>  </a:t>
            </a:r>
            <a:r>
              <a:rPr lang="en-US" sz="1600" b="1" dirty="0">
                <a:solidFill>
                  <a:schemeClr val="tx1"/>
                </a:solidFill>
                <a:latin typeface="Arial" pitchFamily="34" charset="0"/>
              </a:rPr>
              <a:t>3</a:t>
            </a:r>
            <a:r>
              <a:rPr lang="ru-RU" sz="1600" b="1" dirty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latin typeface="Arial" pitchFamily="34" charset="0"/>
              </a:rPr>
              <a:t>х</a:t>
            </a:r>
            <a:r>
              <a:rPr lang="ru-RU" sz="1600" b="1" dirty="0">
                <a:solidFill>
                  <a:schemeClr val="tx1"/>
                </a:solidFill>
                <a:latin typeface="Arial" pitchFamily="34" charset="0"/>
              </a:rPr>
              <a:t> 10</a:t>
            </a:r>
            <a:r>
              <a:rPr lang="ru-RU" sz="1600" b="1" baseline="30000" dirty="0">
                <a:solidFill>
                  <a:schemeClr val="tx1"/>
                </a:solidFill>
                <a:latin typeface="Arial" pitchFamily="34" charset="0"/>
              </a:rPr>
              <a:t>8</a:t>
            </a:r>
            <a:r>
              <a:rPr lang="ru-RU" sz="1600" b="1" dirty="0">
                <a:solidFill>
                  <a:schemeClr val="tx1"/>
                </a:solidFill>
                <a:latin typeface="Arial" pitchFamily="34" charset="0"/>
              </a:rPr>
              <a:t> КОЕ и </a:t>
            </a:r>
            <a:r>
              <a:rPr lang="en-US" sz="1600" b="1" dirty="0" err="1">
                <a:solidFill>
                  <a:schemeClr val="tx1"/>
                </a:solidFill>
                <a:latin typeface="Arial" pitchFamily="34" charset="0"/>
              </a:rPr>
              <a:t>Bifidobacterium</a:t>
            </a:r>
            <a:r>
              <a:rPr lang="en-US" sz="1600" b="1" dirty="0">
                <a:solidFill>
                  <a:schemeClr val="tx1"/>
                </a:solidFill>
                <a:latin typeface="Arial" pitchFamily="34" charset="0"/>
              </a:rPr>
              <a:t> </a:t>
            </a:r>
            <a:endParaRPr lang="ru-RU" sz="1600" b="1" dirty="0">
              <a:solidFill>
                <a:schemeClr val="tx1"/>
              </a:solidFill>
              <a:latin typeface="Arial" pitchFamily="34" charset="0"/>
            </a:endParaRPr>
          </a:p>
          <a:p>
            <a:pPr marL="181720" indent="-181720" eaLnBrk="1" hangingPunct="1">
              <a:lnSpc>
                <a:spcPct val="120000"/>
              </a:lnSpc>
              <a:buNone/>
              <a:defRPr/>
            </a:pPr>
            <a:r>
              <a:rPr lang="ru-RU" sz="1600" b="1" dirty="0">
                <a:solidFill>
                  <a:schemeClr val="tx1"/>
                </a:solidFill>
                <a:latin typeface="Arial" pitchFamily="34" charset="0"/>
              </a:rPr>
              <a:t>	</a:t>
            </a:r>
            <a:r>
              <a:rPr lang="en-US" sz="1600" b="1" dirty="0" err="1">
                <a:solidFill>
                  <a:schemeClr val="tx1"/>
                </a:solidFill>
                <a:latin typeface="Arial" pitchFamily="34" charset="0"/>
              </a:rPr>
              <a:t>longum</a:t>
            </a:r>
            <a:r>
              <a:rPr lang="ru-RU" sz="1600" b="1" dirty="0">
                <a:solidFill>
                  <a:schemeClr val="tx1"/>
                </a:solidFill>
                <a:latin typeface="Arial" pitchFamily="34" charset="0"/>
              </a:rPr>
              <a:t>  </a:t>
            </a:r>
            <a:r>
              <a:rPr lang="en-US" sz="1600" b="1" dirty="0">
                <a:solidFill>
                  <a:schemeClr val="tx1"/>
                </a:solidFill>
                <a:latin typeface="Arial" pitchFamily="34" charset="0"/>
              </a:rPr>
              <a:t>3</a:t>
            </a:r>
            <a:r>
              <a:rPr lang="ru-RU" sz="1600" b="1" dirty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latin typeface="Arial" pitchFamily="34" charset="0"/>
              </a:rPr>
              <a:t>х</a:t>
            </a:r>
            <a:r>
              <a:rPr lang="ru-RU" sz="1600" b="1" dirty="0">
                <a:solidFill>
                  <a:schemeClr val="tx1"/>
                </a:solidFill>
                <a:latin typeface="Arial" pitchFamily="34" charset="0"/>
              </a:rPr>
              <a:t> 10</a:t>
            </a:r>
            <a:r>
              <a:rPr lang="ru-RU" sz="1600" b="1" baseline="30000" dirty="0">
                <a:solidFill>
                  <a:schemeClr val="tx1"/>
                </a:solidFill>
                <a:latin typeface="Arial" pitchFamily="34" charset="0"/>
              </a:rPr>
              <a:t>8</a:t>
            </a:r>
            <a:r>
              <a:rPr lang="ru-RU" sz="1600" b="1" dirty="0">
                <a:solidFill>
                  <a:schemeClr val="tx1"/>
                </a:solidFill>
                <a:latin typeface="Arial" pitchFamily="34" charset="0"/>
              </a:rPr>
              <a:t> КОЕ</a:t>
            </a:r>
            <a:r>
              <a:rPr lang="ru-RU" sz="1600" dirty="0">
                <a:solidFill>
                  <a:schemeClr val="tx1"/>
                </a:solidFill>
                <a:latin typeface="Arial Black" pitchFamily="34" charset="0"/>
              </a:rPr>
              <a:t>) и два вида </a:t>
            </a:r>
            <a:r>
              <a:rPr lang="ru-RU" sz="1600" dirty="0" err="1">
                <a:solidFill>
                  <a:schemeClr val="tx1"/>
                </a:solidFill>
                <a:latin typeface="Arial Black" pitchFamily="34" charset="0"/>
              </a:rPr>
              <a:t>лактобацилл</a:t>
            </a:r>
            <a:r>
              <a:rPr lang="ru-RU" sz="1600" dirty="0">
                <a:solidFill>
                  <a:schemeClr val="tx1"/>
                </a:solidFill>
                <a:latin typeface="Arial Black" pitchFamily="34" charset="0"/>
              </a:rPr>
              <a:t> </a:t>
            </a:r>
          </a:p>
          <a:p>
            <a:pPr marL="181720" indent="-181720" eaLnBrk="1" hangingPunct="1">
              <a:lnSpc>
                <a:spcPct val="120000"/>
              </a:lnSpc>
              <a:buNone/>
              <a:defRPr/>
            </a:pPr>
            <a:r>
              <a:rPr lang="ru-RU" sz="1600" dirty="0">
                <a:solidFill>
                  <a:schemeClr val="tx1"/>
                </a:solidFill>
                <a:latin typeface="Arial Black" pitchFamily="34" charset="0"/>
              </a:rPr>
              <a:t>	(</a:t>
            </a:r>
            <a:r>
              <a:rPr lang="en-US" sz="1600" b="1" dirty="0">
                <a:solidFill>
                  <a:schemeClr val="tx1"/>
                </a:solidFill>
                <a:latin typeface="Arial" pitchFamily="34" charset="0"/>
              </a:rPr>
              <a:t>Lactobacillus acidophilus</a:t>
            </a:r>
            <a:r>
              <a:rPr lang="ru-RU" sz="1600" b="1" dirty="0">
                <a:solidFill>
                  <a:schemeClr val="tx1"/>
                </a:solidFill>
                <a:latin typeface="Arial" pitchFamily="34" charset="0"/>
              </a:rPr>
              <a:t>  2,5 </a:t>
            </a:r>
            <a:r>
              <a:rPr lang="ru-RU" sz="1600" b="1" dirty="0" err="1">
                <a:solidFill>
                  <a:schemeClr val="tx1"/>
                </a:solidFill>
                <a:latin typeface="Arial" pitchFamily="34" charset="0"/>
              </a:rPr>
              <a:t>х</a:t>
            </a:r>
            <a:r>
              <a:rPr lang="ru-RU" sz="1600" b="1" dirty="0">
                <a:solidFill>
                  <a:schemeClr val="tx1"/>
                </a:solidFill>
                <a:latin typeface="Arial" pitchFamily="34" charset="0"/>
              </a:rPr>
              <a:t> 10</a:t>
            </a:r>
            <a:r>
              <a:rPr lang="ru-RU" sz="1600" b="1" baseline="30000" dirty="0">
                <a:solidFill>
                  <a:schemeClr val="tx1"/>
                </a:solidFill>
                <a:latin typeface="Arial" pitchFamily="34" charset="0"/>
              </a:rPr>
              <a:t>8</a:t>
            </a:r>
            <a:r>
              <a:rPr lang="ru-RU" sz="1600" b="1" dirty="0">
                <a:solidFill>
                  <a:schemeClr val="tx1"/>
                </a:solidFill>
                <a:latin typeface="Arial" pitchFamily="34" charset="0"/>
              </a:rPr>
              <a:t> КОЕ и </a:t>
            </a:r>
            <a:r>
              <a:rPr lang="en-US" sz="1600" b="1" dirty="0">
                <a:solidFill>
                  <a:schemeClr val="tx1"/>
                </a:solidFill>
                <a:latin typeface="Arial" pitchFamily="34" charset="0"/>
              </a:rPr>
              <a:t>Lactobacillus </a:t>
            </a:r>
            <a:endParaRPr lang="ru-RU" sz="1600" b="1" dirty="0">
              <a:solidFill>
                <a:schemeClr val="tx1"/>
              </a:solidFill>
              <a:latin typeface="Arial" pitchFamily="34" charset="0"/>
            </a:endParaRPr>
          </a:p>
          <a:p>
            <a:pPr marL="181720" indent="-181720" eaLnBrk="1" hangingPunct="1">
              <a:lnSpc>
                <a:spcPct val="120000"/>
              </a:lnSpc>
              <a:buNone/>
              <a:defRPr/>
            </a:pPr>
            <a:r>
              <a:rPr lang="ru-RU" sz="1600" b="1" dirty="0">
                <a:solidFill>
                  <a:schemeClr val="tx1"/>
                </a:solidFill>
                <a:latin typeface="Arial" pitchFamily="34" charset="0"/>
              </a:rPr>
              <a:t>	</a:t>
            </a:r>
            <a:r>
              <a:rPr lang="en-US" sz="1600" b="1" dirty="0" err="1">
                <a:solidFill>
                  <a:schemeClr val="tx1"/>
                </a:solidFill>
                <a:latin typeface="Arial" pitchFamily="34" charset="0"/>
              </a:rPr>
              <a:t>casei</a:t>
            </a:r>
            <a:r>
              <a:rPr lang="ru-RU" sz="1600" b="1" dirty="0">
                <a:solidFill>
                  <a:schemeClr val="tx1"/>
                </a:solidFill>
                <a:latin typeface="Arial" pitchFamily="34" charset="0"/>
              </a:rPr>
              <a:t>  1,5 х 10</a:t>
            </a:r>
            <a:r>
              <a:rPr lang="ru-RU" sz="1600" b="1" baseline="30000" dirty="0">
                <a:solidFill>
                  <a:schemeClr val="tx1"/>
                </a:solidFill>
                <a:latin typeface="Arial" pitchFamily="34" charset="0"/>
              </a:rPr>
              <a:t>8</a:t>
            </a:r>
            <a:r>
              <a:rPr lang="ru-RU" sz="1600" b="1" dirty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</a:rPr>
              <a:t>КОЕ).</a:t>
            </a:r>
          </a:p>
          <a:p>
            <a:pPr marL="181720" indent="-181720" eaLnBrk="1" hangingPunct="1">
              <a:lnSpc>
                <a:spcPct val="120000"/>
              </a:lnSpc>
              <a:buNone/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ru-RU" sz="1600" b="1" dirty="0">
                <a:solidFill>
                  <a:schemeClr val="tx1"/>
                </a:solidFill>
                <a:latin typeface="Arial Black" pitchFamily="34" charset="0"/>
              </a:rPr>
              <a:t>В состав препарата входит 15 мг </a:t>
            </a:r>
            <a:r>
              <a:rPr lang="ru-RU" sz="1600" b="1" dirty="0" err="1">
                <a:solidFill>
                  <a:schemeClr val="tx1"/>
                </a:solidFill>
                <a:latin typeface="Arial Black" pitchFamily="34" charset="0"/>
              </a:rPr>
              <a:t>мальтодекстрина</a:t>
            </a:r>
            <a:r>
              <a:rPr lang="ru-RU" sz="1600" b="1" dirty="0">
                <a:solidFill>
                  <a:schemeClr val="tx1"/>
                </a:solidFill>
                <a:latin typeface="Arial Black" pitchFamily="34" charset="0"/>
              </a:rPr>
              <a:t> и </a:t>
            </a:r>
            <a:r>
              <a:rPr lang="ru-RU" sz="1600" b="1" dirty="0" err="1">
                <a:solidFill>
                  <a:schemeClr val="tx1"/>
                </a:solidFill>
                <a:latin typeface="Arial Black" pitchFamily="34" charset="0"/>
              </a:rPr>
              <a:t>фруктоолигосахаридов</a:t>
            </a:r>
            <a:r>
              <a:rPr lang="ru-RU" sz="1600" b="1" dirty="0">
                <a:solidFill>
                  <a:schemeClr val="tx1"/>
                </a:solidFill>
                <a:latin typeface="Arial Black" pitchFamily="34" charset="0"/>
              </a:rPr>
              <a:t>, которые служат питанием для </a:t>
            </a:r>
            <a:r>
              <a:rPr lang="ru-RU" sz="1600" b="1" dirty="0" err="1">
                <a:solidFill>
                  <a:schemeClr val="tx1"/>
                </a:solidFill>
                <a:latin typeface="Arial Black" pitchFamily="34" charset="0"/>
              </a:rPr>
              <a:t>бифидобактерий</a:t>
            </a:r>
            <a:r>
              <a:rPr lang="ru-RU" sz="1600" b="1" dirty="0">
                <a:solidFill>
                  <a:schemeClr val="tx1"/>
                </a:solidFill>
                <a:latin typeface="Arial Black" pitchFamily="34" charset="0"/>
              </a:rPr>
              <a:t>, а также не вызывающие кариес подсластители: сорбит, </a:t>
            </a:r>
            <a:r>
              <a:rPr lang="ru-RU" sz="1600" b="1" dirty="0" err="1">
                <a:solidFill>
                  <a:schemeClr val="tx1"/>
                </a:solidFill>
                <a:latin typeface="Arial Black" pitchFamily="34" charset="0"/>
              </a:rPr>
              <a:t>маннит</a:t>
            </a:r>
            <a:r>
              <a:rPr lang="ru-RU" sz="1600" b="1" dirty="0">
                <a:solidFill>
                  <a:schemeClr val="tx1"/>
                </a:solidFill>
                <a:latin typeface="Arial Black" pitchFamily="34" charset="0"/>
              </a:rPr>
              <a:t> и фруктоза.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2000" b="1" i="1" dirty="0">
                <a:solidFill>
                  <a:schemeClr val="tx1"/>
                </a:solidFill>
                <a:latin typeface="Arial Black" pitchFamily="34" charset="0"/>
              </a:rPr>
              <a:t>Рекомендации по применению:  </a:t>
            </a:r>
            <a:endParaRPr lang="ru-RU" sz="2000" b="1" dirty="0">
              <a:solidFill>
                <a:schemeClr val="tx1"/>
              </a:solidFill>
              <a:latin typeface="Arial Black" pitchFamily="34" charset="0"/>
            </a:endParaRPr>
          </a:p>
          <a:p>
            <a:pPr>
              <a:defRPr/>
            </a:pPr>
            <a:r>
              <a:rPr lang="ru-RU" sz="1600" dirty="0">
                <a:solidFill>
                  <a:schemeClr val="tx1"/>
                </a:solidFill>
                <a:latin typeface="Arial Black" pitchFamily="34" charset="0"/>
              </a:rPr>
              <a:t>С</a:t>
            </a:r>
            <a:r>
              <a:rPr lang="x-none" sz="1600" dirty="0">
                <a:solidFill>
                  <a:schemeClr val="tx1"/>
                </a:solidFill>
                <a:latin typeface="Arial Black" pitchFamily="34" charset="0"/>
              </a:rPr>
              <a:t> 2-х </a:t>
            </a:r>
            <a:r>
              <a:rPr lang="ru-RU" sz="1600" dirty="0">
                <a:solidFill>
                  <a:schemeClr val="tx1"/>
                </a:solidFill>
                <a:latin typeface="Arial Black" pitchFamily="34" charset="0"/>
              </a:rPr>
              <a:t>лет</a:t>
            </a:r>
            <a:r>
              <a:rPr lang="x-none" sz="1600" dirty="0">
                <a:solidFill>
                  <a:schemeClr val="tx1"/>
                </a:solidFill>
                <a:latin typeface="Arial Black" pitchFamily="34" charset="0"/>
              </a:rPr>
              <a:t> в профилактической дозе</a:t>
            </a:r>
            <a:r>
              <a:rPr lang="ru-RU" sz="1600" dirty="0">
                <a:solidFill>
                  <a:schemeClr val="tx1"/>
                </a:solidFill>
                <a:latin typeface="Arial Black" pitchFamily="34" charset="0"/>
              </a:rPr>
              <a:t>:</a:t>
            </a:r>
            <a:r>
              <a:rPr lang="x-none" sz="1600" dirty="0">
                <a:solidFill>
                  <a:schemeClr val="tx1"/>
                </a:solidFill>
                <a:latin typeface="Arial Black" pitchFamily="34" charset="0"/>
              </a:rPr>
              <a:t> 1 таб</a:t>
            </a:r>
            <a:r>
              <a:rPr lang="ru-RU" sz="1600" dirty="0">
                <a:solidFill>
                  <a:schemeClr val="tx1"/>
                </a:solidFill>
                <a:latin typeface="Arial Black" pitchFamily="34" charset="0"/>
              </a:rPr>
              <a:t>летка в день</a:t>
            </a:r>
            <a:r>
              <a:rPr lang="x-none" sz="1600" dirty="0">
                <a:solidFill>
                  <a:schemeClr val="tx1"/>
                </a:solidFill>
                <a:latin typeface="Arial Black" pitchFamily="34" charset="0"/>
              </a:rPr>
              <a:t>. Доза может увеличиваться до 3 таб</a:t>
            </a:r>
            <a:r>
              <a:rPr lang="ru-RU" sz="1600" dirty="0">
                <a:solidFill>
                  <a:schemeClr val="tx1"/>
                </a:solidFill>
                <a:latin typeface="Arial Black" pitchFamily="34" charset="0"/>
              </a:rPr>
              <a:t>леток в </a:t>
            </a:r>
            <a:r>
              <a:rPr lang="x-none" sz="1600" dirty="0">
                <a:solidFill>
                  <a:schemeClr val="tx1"/>
                </a:solidFill>
                <a:latin typeface="Arial Black" pitchFamily="34" charset="0"/>
              </a:rPr>
              <a:t>день при возникновении кишечных расстройств или употребления</a:t>
            </a:r>
            <a:r>
              <a:rPr lang="ru-RU" sz="1600" dirty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Arial Black" pitchFamily="34" charset="0"/>
              </a:rPr>
              <a:t>антиб</a:t>
            </a:r>
            <a:r>
              <a:rPr lang="x-none" sz="1600" dirty="0">
                <a:solidFill>
                  <a:schemeClr val="tx1"/>
                </a:solidFill>
                <a:latin typeface="Arial Black" pitchFamily="34" charset="0"/>
              </a:rPr>
              <a:t>иотиков.</a:t>
            </a:r>
            <a:endParaRPr lang="ru-RU" sz="1600" dirty="0">
              <a:solidFill>
                <a:schemeClr val="tx1"/>
              </a:solidFill>
              <a:latin typeface="Arial Black" pitchFamily="34" charset="0"/>
            </a:endParaRPr>
          </a:p>
          <a:p>
            <a:pPr>
              <a:defRPr/>
            </a:pPr>
            <a:r>
              <a:rPr lang="ru-RU" sz="1600" dirty="0">
                <a:solidFill>
                  <a:schemeClr val="tx1"/>
                </a:solidFill>
                <a:latin typeface="Arial Black" pitchFamily="34" charset="0"/>
              </a:rPr>
              <a:t>Д</a:t>
            </a:r>
            <a:r>
              <a:rPr lang="x-none" sz="1600" dirty="0">
                <a:solidFill>
                  <a:schemeClr val="tx1"/>
                </a:solidFill>
                <a:latin typeface="Arial Black" pitchFamily="34" charset="0"/>
              </a:rPr>
              <a:t>о 3-х лет</a:t>
            </a:r>
            <a:r>
              <a:rPr lang="ru-RU" sz="1600" dirty="0">
                <a:solidFill>
                  <a:schemeClr val="tx1"/>
                </a:solidFill>
                <a:latin typeface="Arial Black" pitchFamily="34" charset="0"/>
              </a:rPr>
              <a:t> можно принимать</a:t>
            </a:r>
            <a:r>
              <a:rPr lang="x-none" sz="1600" dirty="0">
                <a:solidFill>
                  <a:schemeClr val="tx1"/>
                </a:solidFill>
                <a:latin typeface="Arial Black" pitchFamily="34" charset="0"/>
              </a:rPr>
              <a:t> ежедневно </a:t>
            </a:r>
            <a:endParaRPr lang="ru-RU" sz="1600" dirty="0">
              <a:solidFill>
                <a:schemeClr val="tx1"/>
              </a:solidFill>
              <a:latin typeface="Arial Black" pitchFamily="34" charset="0"/>
            </a:endParaRPr>
          </a:p>
          <a:p>
            <a:pPr>
              <a:defRPr/>
            </a:pPr>
            <a:r>
              <a:rPr lang="ru-RU" sz="1600" dirty="0">
                <a:solidFill>
                  <a:schemeClr val="tx1"/>
                </a:solidFill>
                <a:latin typeface="Arial Black" pitchFamily="34" charset="0"/>
              </a:rPr>
              <a:t>П</a:t>
            </a:r>
            <a:r>
              <a:rPr lang="x-none" sz="1600" dirty="0">
                <a:solidFill>
                  <a:schemeClr val="tx1"/>
                </a:solidFill>
                <a:latin typeface="Arial Black" pitchFamily="34" charset="0"/>
              </a:rPr>
              <a:t>осле 3-х лет</a:t>
            </a:r>
            <a:r>
              <a:rPr lang="ru-RU" sz="1600" dirty="0">
                <a:solidFill>
                  <a:schemeClr val="tx1"/>
                </a:solidFill>
                <a:latin typeface="Arial Black" pitchFamily="34" charset="0"/>
              </a:rPr>
              <a:t> – </a:t>
            </a:r>
            <a:r>
              <a:rPr lang="x-none" sz="1600" dirty="0">
                <a:solidFill>
                  <a:schemeClr val="tx1"/>
                </a:solidFill>
                <a:latin typeface="Arial Black" pitchFamily="34" charset="0"/>
              </a:rPr>
              <a:t>2 нед</a:t>
            </a:r>
            <a:r>
              <a:rPr lang="ru-RU" sz="1600" dirty="0">
                <a:solidFill>
                  <a:schemeClr val="tx1"/>
                </a:solidFill>
                <a:latin typeface="Arial Black" pitchFamily="34" charset="0"/>
              </a:rPr>
              <a:t>ели в течение </a:t>
            </a:r>
            <a:r>
              <a:rPr lang="x-none" sz="1600" dirty="0">
                <a:solidFill>
                  <a:schemeClr val="tx1"/>
                </a:solidFill>
                <a:latin typeface="Arial Black" pitchFamily="34" charset="0"/>
              </a:rPr>
              <a:t>мес</a:t>
            </a:r>
            <a:r>
              <a:rPr lang="ru-RU" sz="1600" dirty="0" err="1">
                <a:solidFill>
                  <a:schemeClr val="tx1"/>
                </a:solidFill>
                <a:latin typeface="Arial Black" pitchFamily="34" charset="0"/>
              </a:rPr>
              <a:t>яца</a:t>
            </a:r>
            <a:r>
              <a:rPr lang="x-none" sz="1600" dirty="0">
                <a:solidFill>
                  <a:schemeClr val="tx1"/>
                </a:solidFill>
                <a:latin typeface="Arial Black" pitchFamily="34" charset="0"/>
              </a:rPr>
              <a:t> с</a:t>
            </a:r>
            <a:r>
              <a:rPr lang="ru-RU" sz="1600" dirty="0">
                <a:solidFill>
                  <a:schemeClr val="tx1"/>
                </a:solidFill>
                <a:latin typeface="Arial Black" pitchFamily="34" charset="0"/>
              </a:rPr>
              <a:t> последующим</a:t>
            </a:r>
            <a:r>
              <a:rPr lang="x-none" sz="1600" dirty="0">
                <a:solidFill>
                  <a:schemeClr val="tx1"/>
                </a:solidFill>
                <a:latin typeface="Arial Black" pitchFamily="34" charset="0"/>
              </a:rPr>
              <a:t> 2-х недельным перерывом.</a:t>
            </a:r>
            <a:endParaRPr lang="ru-RU" sz="1600" dirty="0">
              <a:solidFill>
                <a:schemeClr val="tx1"/>
              </a:solidFill>
              <a:latin typeface="Arial Black" pitchFamily="34" charset="0"/>
            </a:endParaRPr>
          </a:p>
          <a:p>
            <a:pPr marL="455100" indent="-455100" eaLnBrk="1" hangingPunct="1">
              <a:lnSpc>
                <a:spcPct val="80000"/>
              </a:lnSpc>
              <a:buNone/>
              <a:defRPr/>
            </a:pPr>
            <a:endParaRPr lang="ru-RU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Times New Roman" pitchFamily="18" charset="0"/>
            </a:endParaRPr>
          </a:p>
        </p:txBody>
      </p:sp>
      <p:pic>
        <p:nvPicPr>
          <p:cNvPr id="15364" name="Рисунок 4" descr="3302_zavriki_1w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316" y="692696"/>
            <a:ext cx="2064724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900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15887"/>
            <a:ext cx="9108504" cy="936849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2800" dirty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Arial Black" pitchFamily="34" charset="0"/>
              </a:rPr>
              <a:t>4. КОЛЛОИДНЫЕ  МИНЕРАЛЫ с соком </a:t>
            </a:r>
            <a:r>
              <a:rPr lang="ru-RU" sz="2400" dirty="0" err="1">
                <a:solidFill>
                  <a:schemeClr val="tx1"/>
                </a:solidFill>
                <a:latin typeface="Arial Black" pitchFamily="34" charset="0"/>
              </a:rPr>
              <a:t>асаи</a:t>
            </a:r>
            <a:r>
              <a:rPr lang="ru-RU" sz="2400" dirty="0">
                <a:solidFill>
                  <a:schemeClr val="tx1"/>
                </a:solidFill>
                <a:latin typeface="Arial Black" pitchFamily="34" charset="0"/>
              </a:rPr>
              <a:t>    </a:t>
            </a:r>
            <a:endParaRPr lang="ru-RU" sz="3200" b="0" dirty="0"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052736"/>
            <a:ext cx="9144000" cy="5616352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ru-RU" sz="1800" u="sng" dirty="0">
                <a:latin typeface="Arial Black" pitchFamily="34" charset="0"/>
              </a:rPr>
              <a:t>Здоровье кишечника, сердца, нервной, костной и </a:t>
            </a:r>
          </a:p>
          <a:p>
            <a:pPr marL="0" indent="0">
              <a:buNone/>
              <a:defRPr/>
            </a:pPr>
            <a:r>
              <a:rPr lang="ru-RU" sz="1800" u="sng" dirty="0">
                <a:latin typeface="Arial Black" pitchFamily="34" charset="0"/>
              </a:rPr>
              <a:t>мышечной системы, крови напрямую зависят от </a:t>
            </a:r>
          </a:p>
          <a:p>
            <a:pPr marL="0" indent="0">
              <a:buNone/>
              <a:defRPr/>
            </a:pPr>
            <a:r>
              <a:rPr lang="ru-RU" sz="1800" u="sng" dirty="0">
                <a:latin typeface="Arial Black" pitchFamily="34" charset="0"/>
              </a:rPr>
              <a:t>обеспеченности организма ребёнка макро- и </a:t>
            </a:r>
          </a:p>
          <a:p>
            <a:pPr marL="0" indent="0">
              <a:buNone/>
              <a:defRPr/>
            </a:pPr>
            <a:r>
              <a:rPr lang="ru-RU" sz="1800" u="sng" dirty="0">
                <a:latin typeface="Arial Black" pitchFamily="34" charset="0"/>
              </a:rPr>
              <a:t>микроэлементами. Этот продукт для ежедневного круглогодичного применения представляет собой </a:t>
            </a:r>
          </a:p>
          <a:p>
            <a:pPr marL="0" indent="0">
              <a:buNone/>
              <a:defRPr/>
            </a:pPr>
            <a:r>
              <a:rPr lang="ru-RU" sz="1800" u="sng" dirty="0">
                <a:latin typeface="Arial Black" pitchFamily="34" charset="0"/>
              </a:rPr>
              <a:t>богатый набор биоэлементов в легкоусвояемой </a:t>
            </a:r>
          </a:p>
          <a:p>
            <a:pPr marL="0" indent="0">
              <a:buNone/>
              <a:defRPr/>
            </a:pPr>
            <a:r>
              <a:rPr lang="ru-RU" sz="1800" u="sng" dirty="0">
                <a:latin typeface="Arial Black" pitchFamily="34" charset="0"/>
              </a:rPr>
              <a:t>форме в составе сока ягод </a:t>
            </a:r>
            <a:r>
              <a:rPr lang="ru-RU" sz="1800" u="sng" dirty="0" err="1">
                <a:latin typeface="Arial Black" pitchFamily="34" charset="0"/>
              </a:rPr>
              <a:t>асаи</a:t>
            </a:r>
            <a:r>
              <a:rPr lang="ru-RU" sz="1800" u="sng" dirty="0">
                <a:latin typeface="Arial Black" pitchFamily="34" charset="0"/>
              </a:rPr>
              <a:t>. </a:t>
            </a:r>
            <a:r>
              <a:rPr lang="ru-RU" sz="1800" dirty="0" smtClean="0">
                <a:latin typeface="Arial Black" pitchFamily="34" charset="0"/>
              </a:rPr>
              <a:t>Содержит </a:t>
            </a:r>
            <a:endParaRPr lang="ru-RU" sz="1800" dirty="0">
              <a:latin typeface="Arial Black" pitchFamily="34" charset="0"/>
            </a:endParaRPr>
          </a:p>
          <a:p>
            <a:pPr marL="0" indent="0">
              <a:buNone/>
              <a:defRPr/>
            </a:pPr>
            <a:r>
              <a:rPr lang="ru-RU" sz="1800" dirty="0">
                <a:latin typeface="Arial Black" pitchFamily="34" charset="0"/>
              </a:rPr>
              <a:t>органические (гуминовые) кислоты, магний, </a:t>
            </a:r>
          </a:p>
          <a:p>
            <a:pPr marL="0" indent="0">
              <a:buNone/>
              <a:defRPr/>
            </a:pPr>
            <a:r>
              <a:rPr lang="ru-RU" sz="1800" dirty="0">
                <a:latin typeface="Arial Black" pitchFamily="34" charset="0"/>
              </a:rPr>
              <a:t>железо, селен, марганец, хром, цинк, а также </a:t>
            </a:r>
          </a:p>
          <a:p>
            <a:pPr marL="0" indent="0">
              <a:buNone/>
              <a:defRPr/>
            </a:pPr>
            <a:r>
              <a:rPr lang="ru-RU" sz="1800" dirty="0">
                <a:solidFill>
                  <a:schemeClr val="tx1"/>
                </a:solidFill>
                <a:latin typeface="Arial Black" pitchFamily="34" charset="0"/>
              </a:rPr>
              <a:t>богат антиоксидантами. </a:t>
            </a:r>
          </a:p>
          <a:p>
            <a:pPr>
              <a:buFont typeface="Wingdings" pitchFamily="2" charset="2"/>
              <a:buNone/>
              <a:defRPr/>
            </a:pPr>
            <a:endParaRPr lang="ru-RU" sz="2000" b="1" i="1" dirty="0">
              <a:solidFill>
                <a:schemeClr val="tx1"/>
              </a:solidFill>
              <a:latin typeface="Arial Black" pitchFamily="34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ru-RU" sz="2000" b="1" i="1" dirty="0">
                <a:solidFill>
                  <a:schemeClr val="tx1"/>
                </a:solidFill>
                <a:latin typeface="Arial Black" pitchFamily="34" charset="0"/>
              </a:rPr>
              <a:t>Рекомендации по применению:  </a:t>
            </a:r>
            <a:endParaRPr lang="ru-RU" sz="2000" b="1" dirty="0">
              <a:solidFill>
                <a:schemeClr val="tx1"/>
              </a:solidFill>
              <a:latin typeface="Arial Black" pitchFamily="34" charset="0"/>
            </a:endParaRPr>
          </a:p>
          <a:p>
            <a:pPr>
              <a:defRPr/>
            </a:pPr>
            <a:r>
              <a:rPr lang="ru-RU" sz="1800" dirty="0">
                <a:solidFill>
                  <a:schemeClr val="tx1"/>
                </a:solidFill>
                <a:latin typeface="Arial Black" pitchFamily="34" charset="0"/>
              </a:rPr>
              <a:t>До 1 года: 0,2 мл помноженные на возраст 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1800" dirty="0">
                <a:solidFill>
                  <a:schemeClr val="tx1"/>
                </a:solidFill>
                <a:latin typeface="Arial Black" pitchFamily="34" charset="0"/>
              </a:rPr>
              <a:t>	ребенка в месяцах</a:t>
            </a:r>
          </a:p>
          <a:p>
            <a:pPr>
              <a:defRPr/>
            </a:pPr>
            <a:r>
              <a:rPr lang="ru-RU" sz="1800" dirty="0">
                <a:solidFill>
                  <a:schemeClr val="tx1"/>
                </a:solidFill>
                <a:latin typeface="Arial Black" pitchFamily="34" charset="0"/>
              </a:rPr>
              <a:t>С 1 года до 6-7 лет: 1,5-2,0 мл помноженные  на возраст 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1800" dirty="0">
                <a:solidFill>
                  <a:schemeClr val="tx1"/>
                </a:solidFill>
                <a:latin typeface="Arial Black" pitchFamily="34" charset="0"/>
              </a:rPr>
              <a:t>	ребенка в годах</a:t>
            </a:r>
            <a:r>
              <a:rPr lang="ru-RU" sz="1800" dirty="0" smtClean="0">
                <a:solidFill>
                  <a:schemeClr val="tx1"/>
                </a:solidFill>
                <a:latin typeface="Arial Black" pitchFamily="34" charset="0"/>
              </a:rPr>
              <a:t>.</a:t>
            </a:r>
            <a:endParaRPr lang="ru-RU" sz="1800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16388" name="Рисунок 4" descr="312_asai_1w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420888"/>
            <a:ext cx="1656184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567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052736"/>
          </a:xfrm>
          <a:solidFill>
            <a:srgbClr val="92D050"/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2800" dirty="0">
                <a:solidFill>
                  <a:schemeClr val="tx1"/>
                </a:solidFill>
                <a:latin typeface="Arial Black" pitchFamily="34" charset="0"/>
              </a:rPr>
              <a:t>5. ЛЕЦИТИН  </a:t>
            </a:r>
            <a:r>
              <a:rPr lang="ru-RU" sz="2800" dirty="0" smtClean="0">
                <a:solidFill>
                  <a:schemeClr val="tx1"/>
                </a:solidFill>
                <a:latin typeface="Arial Black" pitchFamily="34" charset="0"/>
              </a:rPr>
              <a:t>НСП</a:t>
            </a:r>
            <a:endParaRPr lang="ru-RU" sz="3200" b="0" dirty="0"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052736"/>
            <a:ext cx="9127014" cy="5616352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ru-RU" sz="1800" dirty="0">
                <a:solidFill>
                  <a:schemeClr val="tx1"/>
                </a:solidFill>
                <a:latin typeface="Arial Black" pitchFamily="34" charset="0"/>
              </a:rPr>
              <a:t>Лецитин – наиболее распространенный и </a:t>
            </a:r>
            <a:r>
              <a:rPr lang="ru-RU" sz="1800" dirty="0" smtClean="0">
                <a:solidFill>
                  <a:schemeClr val="tx1"/>
                </a:solidFill>
                <a:latin typeface="Arial Black" pitchFamily="34" charset="0"/>
              </a:rPr>
              <a:t>незаменимый </a:t>
            </a:r>
            <a:r>
              <a:rPr lang="ru-RU" sz="1800" dirty="0">
                <a:solidFill>
                  <a:schemeClr val="tx1"/>
                </a:solidFill>
                <a:latin typeface="Arial Black" pitchFamily="34" charset="0"/>
              </a:rPr>
              <a:t>фосфолипид, который </a:t>
            </a:r>
            <a:r>
              <a:rPr lang="ru-RU" sz="1800" u="sng" dirty="0" smtClean="0">
                <a:solidFill>
                  <a:schemeClr val="tx1"/>
                </a:solidFill>
                <a:latin typeface="Arial Black" pitchFamily="34" charset="0"/>
              </a:rPr>
              <a:t>является </a:t>
            </a:r>
            <a:r>
              <a:rPr lang="ru-RU" sz="1800" u="sng" dirty="0">
                <a:solidFill>
                  <a:schemeClr val="tx1"/>
                </a:solidFill>
                <a:latin typeface="Arial Black" pitchFamily="34" charset="0"/>
              </a:rPr>
              <a:t>строительным материалом для </a:t>
            </a:r>
            <a:r>
              <a:rPr lang="ru-RU" sz="1800" u="sng" dirty="0" smtClean="0">
                <a:solidFill>
                  <a:schemeClr val="tx1"/>
                </a:solidFill>
                <a:latin typeface="Arial Black" pitchFamily="34" charset="0"/>
              </a:rPr>
              <a:t>биологических </a:t>
            </a:r>
            <a:r>
              <a:rPr lang="ru-RU" sz="1800" u="sng" dirty="0">
                <a:solidFill>
                  <a:schemeClr val="tx1"/>
                </a:solidFill>
                <a:latin typeface="Arial Black" pitchFamily="34" charset="0"/>
              </a:rPr>
              <a:t>мембран клеток растущего </a:t>
            </a:r>
            <a:r>
              <a:rPr lang="ru-RU" sz="1800" u="sng" dirty="0" smtClean="0">
                <a:solidFill>
                  <a:schemeClr val="tx1"/>
                </a:solidFill>
                <a:latin typeface="Arial Black" pitchFamily="34" charset="0"/>
              </a:rPr>
              <a:t>организма </a:t>
            </a:r>
            <a:r>
              <a:rPr lang="ru-RU" sz="1800" u="sng" dirty="0">
                <a:solidFill>
                  <a:schemeClr val="tx1"/>
                </a:solidFill>
                <a:latin typeface="Arial Black" pitchFamily="34" charset="0"/>
              </a:rPr>
              <a:t>ребенка. </a:t>
            </a:r>
            <a:r>
              <a:rPr lang="ru-RU" sz="1800" u="sng" dirty="0" smtClean="0">
                <a:solidFill>
                  <a:schemeClr val="tx1"/>
                </a:solidFill>
                <a:latin typeface="Arial Black" pitchFamily="34" charset="0"/>
              </a:rPr>
              <a:t>Обеспечивает </a:t>
            </a:r>
            <a:r>
              <a:rPr lang="ru-RU" sz="1800" u="sng" dirty="0">
                <a:solidFill>
                  <a:schemeClr val="tx1"/>
                </a:solidFill>
                <a:latin typeface="Arial Black" pitchFamily="34" charset="0"/>
              </a:rPr>
              <a:t>обмен жиров, участвует в </a:t>
            </a:r>
            <a:r>
              <a:rPr lang="ru-RU" sz="1800" u="sng" dirty="0" smtClean="0">
                <a:solidFill>
                  <a:schemeClr val="tx1"/>
                </a:solidFill>
                <a:latin typeface="Arial Black" pitchFamily="34" charset="0"/>
              </a:rPr>
              <a:t>принимает участие в формировании </a:t>
            </a:r>
            <a:r>
              <a:rPr lang="ru-RU" sz="1800" u="sng" dirty="0">
                <a:solidFill>
                  <a:schemeClr val="tx1"/>
                </a:solidFill>
                <a:latin typeface="Arial Black" pitchFamily="34" charset="0"/>
              </a:rPr>
              <a:t>и нормальном развитии </a:t>
            </a:r>
            <a:r>
              <a:rPr lang="ru-RU" sz="1800" u="sng" dirty="0" smtClean="0">
                <a:solidFill>
                  <a:schemeClr val="tx1"/>
                </a:solidFill>
                <a:latin typeface="Arial Black" pitchFamily="34" charset="0"/>
              </a:rPr>
              <a:t>мозга </a:t>
            </a:r>
            <a:r>
              <a:rPr lang="ru-RU" sz="1800" u="sng" dirty="0">
                <a:solidFill>
                  <a:schemeClr val="tx1"/>
                </a:solidFill>
                <a:latin typeface="Arial Black" pitchFamily="34" charset="0"/>
              </a:rPr>
              <a:t>и нервной системы ребенка </a:t>
            </a:r>
            <a:r>
              <a:rPr lang="ru-RU" sz="1800" u="sng" dirty="0" smtClean="0">
                <a:solidFill>
                  <a:schemeClr val="tx1"/>
                </a:solidFill>
                <a:latin typeface="Arial Black" pitchFamily="34" charset="0"/>
              </a:rPr>
              <a:t>(</a:t>
            </a:r>
            <a:r>
              <a:rPr lang="ru-RU" sz="1800" u="sng" dirty="0">
                <a:solidFill>
                  <a:schemeClr val="tx1"/>
                </a:solidFill>
                <a:latin typeface="Arial Black" pitchFamily="34" charset="0"/>
              </a:rPr>
              <a:t>хорошая память, острый ум, на 30-35% наш </a:t>
            </a:r>
          </a:p>
          <a:p>
            <a:pPr marL="0" indent="0">
              <a:buNone/>
              <a:defRPr/>
            </a:pPr>
            <a:r>
              <a:rPr lang="ru-RU" sz="1800" u="sng" dirty="0">
                <a:solidFill>
                  <a:schemeClr val="tx1"/>
                </a:solidFill>
                <a:latin typeface="Arial Black" pitchFamily="34" charset="0"/>
              </a:rPr>
              <a:t>мозг состоит из этого вещества), улучшает </a:t>
            </a:r>
          </a:p>
          <a:p>
            <a:pPr marL="0" indent="0">
              <a:buNone/>
              <a:defRPr/>
            </a:pPr>
            <a:r>
              <a:rPr lang="ru-RU" sz="1800" u="sng" dirty="0">
                <a:solidFill>
                  <a:schemeClr val="tx1"/>
                </a:solidFill>
                <a:latin typeface="Arial Black" pitchFamily="34" charset="0"/>
              </a:rPr>
              <a:t>работу сердца, печени, почек</a:t>
            </a:r>
            <a:r>
              <a:rPr lang="ru-RU" sz="1800" u="sng" dirty="0" smtClean="0">
                <a:solidFill>
                  <a:schemeClr val="tx1"/>
                </a:solidFill>
                <a:latin typeface="Arial Black" pitchFamily="34" charset="0"/>
              </a:rPr>
              <a:t>.</a:t>
            </a:r>
          </a:p>
          <a:p>
            <a:pPr marL="0" indent="0">
              <a:buNone/>
              <a:defRPr/>
            </a:pPr>
            <a:r>
              <a:rPr lang="ru-RU" sz="1800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Arial Black" pitchFamily="34" charset="0"/>
              </a:rPr>
              <a:t>Лецитин </a:t>
            </a:r>
            <a:r>
              <a:rPr lang="ru-RU" sz="2000" dirty="0" smtClean="0">
                <a:solidFill>
                  <a:schemeClr val="tx1"/>
                </a:solidFill>
                <a:latin typeface="Arial Black" pitchFamily="34" charset="0"/>
              </a:rPr>
              <a:t>способствует </a:t>
            </a:r>
            <a:r>
              <a:rPr lang="ru-RU" sz="2000" dirty="0">
                <a:solidFill>
                  <a:schemeClr val="tx1"/>
                </a:solidFill>
                <a:latin typeface="Arial Black" pitchFamily="34" charset="0"/>
              </a:rPr>
              <a:t>усвоению жирорастворимых </a:t>
            </a:r>
          </a:p>
          <a:p>
            <a:pPr marL="0" indent="0">
              <a:buNone/>
              <a:defRPr/>
            </a:pPr>
            <a:r>
              <a:rPr lang="ru-RU" sz="2000" dirty="0">
                <a:solidFill>
                  <a:schemeClr val="tx1"/>
                </a:solidFill>
                <a:latin typeface="Arial Black" pitchFamily="34" charset="0"/>
              </a:rPr>
              <a:t>витаминов А, D, Е и К. </a:t>
            </a:r>
            <a:r>
              <a:rPr lang="ru-RU" sz="1800" dirty="0">
                <a:solidFill>
                  <a:schemeClr val="tx1"/>
                </a:solidFill>
                <a:latin typeface="Arial Black" pitchFamily="34" charset="0"/>
              </a:rPr>
              <a:t>Он входит в группу </a:t>
            </a:r>
          </a:p>
          <a:p>
            <a:pPr marL="0" indent="0">
              <a:buNone/>
              <a:defRPr/>
            </a:pPr>
            <a:r>
              <a:rPr lang="ru-RU" sz="1800" dirty="0">
                <a:solidFill>
                  <a:schemeClr val="tx1"/>
                </a:solidFill>
                <a:latin typeface="Arial Black" pitchFamily="34" charset="0"/>
              </a:rPr>
              <a:t>наиболее важных продуктов на каждый день. </a:t>
            </a:r>
          </a:p>
          <a:p>
            <a:pPr>
              <a:buFont typeface="Wingdings" pitchFamily="2" charset="2"/>
              <a:buNone/>
              <a:defRPr/>
            </a:pPr>
            <a:endParaRPr lang="ru-RU" sz="800" b="1" i="1" dirty="0">
              <a:solidFill>
                <a:schemeClr val="tx1"/>
              </a:solidFill>
              <a:latin typeface="Arial Black" pitchFamily="34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ru-RU" sz="2800" b="1" i="1" dirty="0">
                <a:solidFill>
                  <a:schemeClr val="tx1"/>
                </a:solidFill>
                <a:latin typeface="Arial Black" pitchFamily="34" charset="0"/>
              </a:rPr>
              <a:t>Рекомендации по применению:  </a:t>
            </a:r>
            <a:endParaRPr lang="ru-RU" sz="2800" b="1" dirty="0">
              <a:solidFill>
                <a:schemeClr val="tx1"/>
              </a:solidFill>
              <a:latin typeface="Arial Black" pitchFamily="34" charset="0"/>
            </a:endParaRPr>
          </a:p>
          <a:p>
            <a:pPr>
              <a:defRPr/>
            </a:pPr>
            <a:r>
              <a:rPr lang="ru-RU" sz="2400" dirty="0">
                <a:solidFill>
                  <a:schemeClr val="tx1"/>
                </a:solidFill>
                <a:latin typeface="Arial Black" pitchFamily="34" charset="0"/>
              </a:rPr>
              <a:t>С 1 года до 4 лет: 1 капсула в день</a:t>
            </a:r>
          </a:p>
          <a:p>
            <a:pPr>
              <a:defRPr/>
            </a:pPr>
            <a:r>
              <a:rPr lang="ru-RU" sz="2400" dirty="0">
                <a:solidFill>
                  <a:schemeClr val="tx1"/>
                </a:solidFill>
                <a:latin typeface="Arial Black" pitchFamily="34" charset="0"/>
              </a:rPr>
              <a:t>С 4 до 6-7 лет: 2 капсулы в день</a:t>
            </a:r>
          </a:p>
          <a:p>
            <a:pPr>
              <a:buFont typeface="Wingdings" pitchFamily="2" charset="2"/>
              <a:buNone/>
              <a:defRPr/>
            </a:pPr>
            <a:endParaRPr lang="ru-RU" sz="1100" dirty="0">
              <a:solidFill>
                <a:schemeClr val="tx1"/>
              </a:solidFill>
              <a:latin typeface="Arial Black" pitchFamily="34" charset="0"/>
            </a:endParaRPr>
          </a:p>
          <a:p>
            <a:pPr>
              <a:buFont typeface="Wingdings" pitchFamily="2" charset="2"/>
              <a:buNone/>
              <a:defRPr/>
            </a:pPr>
            <a:endParaRPr lang="ru-RU" sz="900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17412" name="Рисунок 4" descr="894ba8eef7b9c412b4b6e3af4630aea0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64" y="3717032"/>
            <a:ext cx="2255936" cy="3383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479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Прямоугольник 1"/>
          <p:cNvSpPr>
            <a:spLocks noChangeArrowheads="1"/>
          </p:cNvSpPr>
          <p:nvPr/>
        </p:nvSpPr>
        <p:spPr bwMode="auto">
          <a:xfrm>
            <a:off x="107504" y="1052736"/>
            <a:ext cx="5801143" cy="569344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xtLst/>
        </p:spPr>
        <p:txBody>
          <a:bodyPr wrap="square" lIns="91018" tIns="45510" rIns="91018" bIns="45510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</a:pPr>
            <a:endParaRPr lang="ru-RU" altLang="ru-RU" sz="2400" b="1" dirty="0" smtClean="0">
              <a:latin typeface="Arial Black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</a:pPr>
            <a:endParaRPr lang="ru-RU" altLang="ru-RU" sz="2400" b="1" dirty="0">
              <a:latin typeface="Arial Black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</a:pPr>
            <a:endParaRPr lang="ru-RU" altLang="ru-RU" sz="2400" b="1" dirty="0" smtClean="0">
              <a:latin typeface="Arial Black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</a:pPr>
            <a:r>
              <a:rPr lang="ru-RU" altLang="ru-RU" sz="2400" b="1" dirty="0" smtClean="0">
                <a:latin typeface="Arial Black" pitchFamily="34" charset="0"/>
              </a:rPr>
              <a:t>Зубная паста </a:t>
            </a:r>
            <a:r>
              <a:rPr lang="ru-RU" altLang="ru-RU" sz="2400" b="1" dirty="0" err="1" smtClean="0">
                <a:latin typeface="Arial Black" pitchFamily="34" charset="0"/>
              </a:rPr>
              <a:t>Саншайн</a:t>
            </a:r>
            <a:r>
              <a:rPr lang="ru-RU" altLang="ru-RU" sz="2400" b="1" dirty="0" smtClean="0">
                <a:latin typeface="Arial Black" pitchFamily="34" charset="0"/>
              </a:rPr>
              <a:t> </a:t>
            </a:r>
            <a:r>
              <a:rPr lang="ru-RU" altLang="ru-RU" sz="2400" b="1" dirty="0" err="1" smtClean="0">
                <a:latin typeface="Arial Black" pitchFamily="34" charset="0"/>
              </a:rPr>
              <a:t>Брайт</a:t>
            </a:r>
            <a:r>
              <a:rPr lang="ru-RU" altLang="ru-RU" sz="2400" b="1" dirty="0" smtClean="0">
                <a:latin typeface="Arial Black" pitchFamily="34" charset="0"/>
              </a:rPr>
              <a:t> с экстрактом листьев зеленого чая </a:t>
            </a:r>
            <a:r>
              <a:rPr lang="ru-RU" altLang="ru-RU" sz="1800" dirty="0" smtClean="0">
                <a:latin typeface="Arial Black" pitchFamily="34" charset="0"/>
              </a:rPr>
              <a:t>– </a:t>
            </a:r>
            <a:r>
              <a:rPr lang="ru-RU" altLang="ru-RU" sz="2000" dirty="0" smtClean="0">
                <a:latin typeface="Arial Black" pitchFamily="34" charset="0"/>
              </a:rPr>
              <a:t>замечательный друг детских зубов. </a:t>
            </a:r>
            <a:r>
              <a:rPr lang="ru-RU" altLang="ru-RU" sz="2000" u="sng" dirty="0" smtClean="0">
                <a:latin typeface="Arial Black" pitchFamily="34" charset="0"/>
              </a:rPr>
              <a:t>Способствует профилактике кариеса, обладает сильными заживляющими свойствами благодаря растительным ингредиентам</a:t>
            </a:r>
            <a:r>
              <a:rPr lang="ru-RU" altLang="ru-RU" sz="2000" dirty="0" smtClean="0">
                <a:latin typeface="Arial Black" pitchFamily="34" charset="0"/>
              </a:rPr>
              <a:t>. Эта универсальная паста для всей семьи неагрессивна для нежной слизистой рта, обладает мягким вкусом, безопасна для детей.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</a:pPr>
            <a:endParaRPr lang="ru-RU" altLang="ru-RU" sz="2000" dirty="0" smtClean="0">
              <a:latin typeface="Arial Black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</a:pPr>
            <a:endParaRPr lang="ru-RU" altLang="ru-RU" sz="2000" dirty="0" smtClean="0">
              <a:latin typeface="Arial Black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</a:pPr>
            <a:endParaRPr lang="ru-RU" altLang="ru-RU" sz="2000" dirty="0">
              <a:latin typeface="Arial Black" pitchFamily="34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-36512" y="44624"/>
            <a:ext cx="9144000" cy="1296889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/>
        </p:spPr>
        <p:txBody>
          <a:bodyPr lIns="91018" tIns="45510" rIns="91018" bIns="4551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+mj-ea"/>
              </a:rPr>
              <a:t>6. </a:t>
            </a:r>
            <a:r>
              <a:rPr lang="ru-RU" sz="2800" b="1" dirty="0">
                <a:latin typeface="Arial Black" pitchFamily="34" charset="0"/>
              </a:rPr>
              <a:t>Зубная паста </a:t>
            </a:r>
            <a:r>
              <a:rPr lang="ru-RU" sz="2800" b="1" dirty="0" err="1">
                <a:latin typeface="Arial Black" pitchFamily="34" charset="0"/>
              </a:rPr>
              <a:t>Саншайн</a:t>
            </a:r>
            <a:r>
              <a:rPr lang="ru-RU" sz="2800" b="1" dirty="0">
                <a:latin typeface="Arial Black" pitchFamily="34" charset="0"/>
              </a:rPr>
              <a:t> </a:t>
            </a:r>
            <a:r>
              <a:rPr lang="ru-RU" sz="2800" b="1" dirty="0" err="1">
                <a:latin typeface="Arial Black" pitchFamily="34" charset="0"/>
              </a:rPr>
              <a:t>Брайт</a:t>
            </a:r>
            <a:r>
              <a:rPr lang="ru-RU" sz="2800" b="1" dirty="0">
                <a:latin typeface="Arial Black" pitchFamily="34" charset="0"/>
              </a:rPr>
              <a:t> </a:t>
            </a:r>
            <a:endParaRPr lang="ru-RU" sz="3200" kern="0" dirty="0">
              <a:latin typeface="Arial" pitchFamily="34" charset="0"/>
              <a:ea typeface="+mj-ea"/>
            </a:endParaRPr>
          </a:p>
        </p:txBody>
      </p:sp>
      <p:pic>
        <p:nvPicPr>
          <p:cNvPr id="18436" name="Рисунок 3" descr="Sunshine brite Tea lea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341513"/>
            <a:ext cx="3055879" cy="5404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13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073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0" tIns="31990" rIns="64000" bIns="31990" anchor="ctr"/>
          <a:lstStyle>
            <a:lvl1pPr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ctr" defTabSz="408861" fontAlgn="base">
              <a:spcBef>
                <a:spcPct val="0"/>
              </a:spcBef>
              <a:spcAft>
                <a:spcPct val="0"/>
              </a:spcAft>
            </a:pPr>
            <a:endParaRPr lang="en-GB" altLang="ru-RU" smtClean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5123" name="Rectangle 3074"/>
          <p:cNvSpPr txBox="1">
            <a:spLocks noChangeArrowheads="1"/>
          </p:cNvSpPr>
          <p:nvPr/>
        </p:nvSpPr>
        <p:spPr bwMode="auto">
          <a:xfrm>
            <a:off x="1403648" y="1484784"/>
            <a:ext cx="6696744" cy="3748088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lIns="64000" tIns="31990" rIns="64000" bIns="31990" anchor="ctr" anchorCtr="1"/>
          <a:lstStyle>
            <a:lvl1pPr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ctr" defTabSz="408861" fontAlgn="base" hangingPunct="0">
              <a:spcBef>
                <a:spcPct val="0"/>
              </a:spcBef>
              <a:spcAft>
                <a:spcPts val="695"/>
              </a:spcAft>
            </a:pPr>
            <a:r>
              <a:rPr lang="be-BY" altLang="ru-RU" b="1" dirty="0">
                <a:solidFill>
                  <a:schemeClr val="tx1"/>
                </a:solidFill>
                <a:latin typeface="Arial" pitchFamily="34" charset="0"/>
              </a:rPr>
              <a:t>Алгор</a:t>
            </a:r>
            <a:r>
              <a:rPr lang="ru-RU" altLang="ru-RU" b="1" dirty="0" err="1">
                <a:solidFill>
                  <a:schemeClr val="tx1"/>
                </a:solidFill>
                <a:latin typeface="Arial" pitchFamily="34" charset="0"/>
              </a:rPr>
              <a:t>итм</a:t>
            </a:r>
            <a:r>
              <a:rPr lang="ru-RU" altLang="ru-RU" b="1" dirty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ru-RU" altLang="ru-RU" b="1" dirty="0" smtClean="0">
                <a:solidFill>
                  <a:schemeClr val="tx1"/>
                </a:solidFill>
                <a:latin typeface="Arial" pitchFamily="34" charset="0"/>
              </a:rPr>
              <a:t>  реабилитации </a:t>
            </a:r>
            <a:r>
              <a:rPr lang="ru-RU" altLang="ru-RU" b="1" dirty="0">
                <a:solidFill>
                  <a:schemeClr val="tx1"/>
                </a:solidFill>
                <a:latin typeface="Arial" pitchFamily="34" charset="0"/>
              </a:rPr>
              <a:t>опорно-двигательного аппарата</a:t>
            </a:r>
            <a:endParaRPr lang="en-GB" altLang="ru-RU" b="1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125" name="Rectangle 3076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0" tIns="31990" rIns="64000" bIns="31990" anchor="ctr"/>
          <a:lstStyle>
            <a:lvl1pPr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ctr" defTabSz="408861" fontAlgn="base">
              <a:spcBef>
                <a:spcPct val="0"/>
              </a:spcBef>
              <a:spcAft>
                <a:spcPct val="0"/>
              </a:spcAft>
            </a:pPr>
            <a:endParaRPr lang="en-GB" altLang="ru-RU" smtClean="0">
              <a:solidFill>
                <a:srgbClr val="FFFFFF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5908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11560" y="1124744"/>
            <a:ext cx="7992887" cy="3672407"/>
          </a:xfrm>
          <a:solidFill>
            <a:srgbClr val="92D050"/>
          </a:solidFill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48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ru-RU" sz="48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48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ru-RU" sz="48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48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ru-RU" sz="48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Набор</a:t>
            </a:r>
            <a:r>
              <a:rPr lang="ru-RU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ru-RU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«Здоровье Ваших </a:t>
            </a:r>
            <a:br>
              <a:rPr lang="ru-RU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костей»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ru-RU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54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ru-RU" sz="54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endParaRPr lang="ru-RU" sz="4800" b="0" dirty="0">
              <a:solidFill>
                <a:schemeClr val="bg2">
                  <a:lumMod val="50000"/>
                </a:scheme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00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8568952" cy="704765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91018" tIns="45510" rIns="91018" bIns="45510">
            <a:spAutoFit/>
          </a:bodyPr>
          <a:lstStyle/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того, чтобы кости были здоровыми очень важны </a:t>
            </a:r>
            <a:r>
              <a:rPr lang="ru-RU" sz="2800" b="1" u="sng" dirty="0">
                <a:latin typeface="Times New Roman" pitchFamily="18" charset="0"/>
                <a:cs typeface="Times New Roman" pitchFamily="18" charset="0"/>
              </a:rPr>
              <a:t>полноценное питание, правильный, здоровый образ жизни, здоровая физическая нагрузка. </a:t>
            </a:r>
            <a:endParaRPr lang="ru-RU" sz="2800" b="1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Наиболее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значимыми питательными элементами для здоровья костной ткани являются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600" b="1" u="sng" dirty="0" smtClean="0">
                <a:latin typeface="Times New Roman" pitchFamily="18" charset="0"/>
                <a:cs typeface="Times New Roman" pitchFamily="18" charset="0"/>
              </a:rPr>
              <a:t>Достаточное </a:t>
            </a:r>
            <a:r>
              <a:rPr lang="ru-RU" sz="2600" b="1" u="sng" dirty="0">
                <a:latin typeface="Times New Roman" pitchFamily="18" charset="0"/>
                <a:cs typeface="Times New Roman" pitchFamily="18" charset="0"/>
              </a:rPr>
              <a:t>количество коллагенового белка. </a:t>
            </a:r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Прекрасным источником белка служит наши продукты </a:t>
            </a:r>
            <a:r>
              <a:rPr lang="ru-RU" sz="2600" b="1" u="sng" dirty="0" smtClean="0">
                <a:latin typeface="Times New Roman" pitchFamily="18" charset="0"/>
                <a:cs typeface="Times New Roman" pitchFamily="18" charset="0"/>
              </a:rPr>
              <a:t>Смарт Мил</a:t>
            </a:r>
            <a:r>
              <a:rPr lang="ru-RU" sz="2600" b="1" u="sng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600" b="1" u="sng" dirty="0" err="1">
                <a:latin typeface="Times New Roman" pitchFamily="18" charset="0"/>
                <a:cs typeface="Times New Roman" pitchFamily="18" charset="0"/>
              </a:rPr>
              <a:t>Нутри</a:t>
            </a:r>
            <a:r>
              <a:rPr lang="ru-RU" sz="2600" b="1" u="sng" dirty="0">
                <a:latin typeface="Times New Roman" pitchFamily="18" charset="0"/>
                <a:cs typeface="Times New Roman" pitchFamily="18" charset="0"/>
              </a:rPr>
              <a:t> Берн</a:t>
            </a:r>
            <a:r>
              <a:rPr lang="ru-RU" sz="2600" b="1" u="sng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600" b="1" u="sng" dirty="0" smtClean="0">
                <a:latin typeface="Times New Roman" pitchFamily="18" charset="0"/>
                <a:cs typeface="Times New Roman" pitchFamily="18" charset="0"/>
              </a:rPr>
              <a:t>Витамины</a:t>
            </a:r>
            <a:r>
              <a:rPr lang="ru-RU" sz="2600" b="1" u="sng" dirty="0">
                <a:latin typeface="Times New Roman" pitchFamily="18" charset="0"/>
                <a:cs typeface="Times New Roman" pitchFamily="18" charset="0"/>
              </a:rPr>
              <a:t>: А, К, С, В2 и В6 </a:t>
            </a:r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– их в продуктах питания не достаточно, </a:t>
            </a:r>
            <a:r>
              <a:rPr lang="ru-RU" sz="2600" b="1" u="sng" dirty="0">
                <a:latin typeface="Times New Roman" pitchFamily="18" charset="0"/>
                <a:cs typeface="Times New Roman" pitchFamily="18" charset="0"/>
              </a:rPr>
              <a:t>необходим дополнительный прием витаминных комплексов</a:t>
            </a:r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2600" b="1" u="sng" dirty="0" smtClean="0">
                <a:latin typeface="Times New Roman" pitchFamily="18" charset="0"/>
                <a:cs typeface="Times New Roman" pitchFamily="18" charset="0"/>
              </a:rPr>
              <a:t>-Биоэлементы</a:t>
            </a:r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: кальций и магний (им принадлежит особая роль), а также бор, калий, кремний, марганец, медь, цинк, фтор, 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сера</a:t>
            </a:r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ru-RU" sz="2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07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32656"/>
            <a:ext cx="8496944" cy="633977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91018" tIns="45510" rIns="91018" bIns="45510">
            <a:spAutoFit/>
          </a:bodyPr>
          <a:lstStyle/>
          <a:p>
            <a:r>
              <a:rPr lang="ru-RU" sz="2900" b="1" u="sng" dirty="0" err="1" smtClean="0">
                <a:latin typeface="Times New Roman" pitchFamily="18" charset="0"/>
                <a:cs typeface="Times New Roman" pitchFamily="18" charset="0"/>
              </a:rPr>
              <a:t>Остеопоро́з</a:t>
            </a:r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b="1" dirty="0">
                <a:latin typeface="Times New Roman" pitchFamily="18" charset="0"/>
                <a:cs typeface="Times New Roman" pitchFamily="18" charset="0"/>
              </a:rPr>
              <a:t>(лат. </a:t>
            </a:r>
            <a:r>
              <a:rPr lang="ru-RU" sz="2900" b="1" dirty="0" err="1">
                <a:latin typeface="Times New Roman" pitchFamily="18" charset="0"/>
                <a:cs typeface="Times New Roman" pitchFamily="18" charset="0"/>
              </a:rPr>
              <a:t>osteoporosis</a:t>
            </a:r>
            <a:r>
              <a:rPr lang="ru-RU" sz="2900" b="1" dirty="0">
                <a:latin typeface="Times New Roman" pitchFamily="18" charset="0"/>
                <a:cs typeface="Times New Roman" pitchFamily="18" charset="0"/>
              </a:rPr>
              <a:t>) — хронически прогрессирующее системное, обменное заболевание скелета или клинический синдром, проявляющийся при других заболеваниях, </a:t>
            </a:r>
            <a:r>
              <a:rPr lang="ru-RU" sz="2900" b="1" u="sng" dirty="0">
                <a:latin typeface="Times New Roman" pitchFamily="18" charset="0"/>
                <a:cs typeface="Times New Roman" pitchFamily="18" charset="0"/>
              </a:rPr>
              <a:t>который характеризуется снижением плотности костей, нарушением их структуры </a:t>
            </a:r>
            <a:r>
              <a:rPr lang="ru-RU" sz="2900" b="1" dirty="0">
                <a:latin typeface="Times New Roman" pitchFamily="18" charset="0"/>
                <a:cs typeface="Times New Roman" pitchFamily="18" charset="0"/>
              </a:rPr>
              <a:t>и усилением хрупкости, и, как следствие – повышением риска переломов. </a:t>
            </a:r>
            <a:endParaRPr lang="ru-RU" sz="29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9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900" b="1" u="sng" dirty="0">
                <a:latin typeface="Times New Roman" pitchFamily="18" charset="0"/>
                <a:cs typeface="Times New Roman" pitchFamily="18" charset="0"/>
              </a:rPr>
              <a:t>Причиной этого заболевания является нарушение обмена веществ в костной ткани, при котором </a:t>
            </a:r>
            <a:r>
              <a:rPr lang="ru-RU" sz="2900" b="1" i="1" u="sng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процессы разрушения </a:t>
            </a:r>
            <a:r>
              <a:rPr lang="ru-RU" sz="2900" b="1" u="sng" dirty="0">
                <a:latin typeface="Times New Roman" pitchFamily="18" charset="0"/>
                <a:cs typeface="Times New Roman" pitchFamily="18" charset="0"/>
              </a:rPr>
              <a:t>преобладают над </a:t>
            </a:r>
            <a:r>
              <a:rPr lang="ru-RU" sz="2900" b="1" i="1" u="sng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процессами костеобразования</a:t>
            </a:r>
            <a:r>
              <a:rPr lang="ru-RU" sz="2900" b="1" i="1" u="sng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9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03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764704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Arial Black" pitchFamily="34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Arial Black" pitchFamily="34" charset="0"/>
              </a:rPr>
              <a:t>Структура </a:t>
            </a:r>
            <a:r>
              <a:rPr lang="ru-RU" sz="2800" b="1" dirty="0">
                <a:solidFill>
                  <a:schemeClr val="tx1"/>
                </a:solidFill>
                <a:latin typeface="Arial Black" pitchFamily="34" charset="0"/>
              </a:rPr>
              <a:t>костной </a:t>
            </a:r>
            <a:r>
              <a:rPr lang="ru-RU" sz="2800" b="1" dirty="0" smtClean="0">
                <a:solidFill>
                  <a:schemeClr val="tx1"/>
                </a:solidFill>
                <a:latin typeface="Arial Black" pitchFamily="34" charset="0"/>
              </a:rPr>
              <a:t>ткани</a:t>
            </a:r>
            <a:br>
              <a:rPr lang="ru-RU" sz="2800" b="1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endParaRPr lang="ru-RU" sz="3200" b="1" dirty="0"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7172" name="Picture 7" descr="http://www.dikul.net/files/images/wiki/osteopenij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957383"/>
            <a:ext cx="6840760" cy="235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7" descr="Tietze Syndrome Wikipedia The Free Encyclopedia PVPOnline Games stuff, reviews, game servers, game updat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36712"/>
            <a:ext cx="7488832" cy="3197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053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5977"/>
            <a:ext cx="8785225" cy="433387"/>
          </a:xfrm>
        </p:spPr>
        <p:txBody>
          <a:bodyPr/>
          <a:lstStyle/>
          <a:p>
            <a:pPr>
              <a:defRPr/>
            </a:pPr>
            <a:r>
              <a:rPr lang="ru-RU" sz="1200" b="0" dirty="0">
                <a:solidFill>
                  <a:srgbClr val="FFFF00"/>
                </a:solidFill>
                <a:effectLst/>
                <a:latin typeface="Arial" pitchFamily="34" charset="0"/>
              </a:rPr>
              <a:t>2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692150"/>
            <a:ext cx="8713787" cy="5976938"/>
          </a:xfrm>
        </p:spPr>
        <p:txBody>
          <a:bodyPr/>
          <a:lstStyle/>
          <a:p>
            <a:pPr marL="353998" indent="-353998" algn="ctr">
              <a:lnSpc>
                <a:spcPct val="90000"/>
              </a:lnSpc>
              <a:buNone/>
              <a:defRPr/>
            </a:pP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  <a:p>
            <a:pPr marL="353998" indent="-353998">
              <a:lnSpc>
                <a:spcPct val="90000"/>
              </a:lnSpc>
              <a:buNone/>
              <a:defRPr/>
            </a:pP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  <a:p>
            <a:pPr marL="353998" indent="-353998">
              <a:lnSpc>
                <a:spcPct val="90000"/>
              </a:lnSpc>
              <a:buNone/>
              <a:defRPr/>
            </a:pPr>
            <a:endParaRPr lang="ru-RU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53998" indent="-353998">
              <a:lnSpc>
                <a:spcPct val="90000"/>
              </a:lnSpc>
              <a:buNone/>
              <a:defRPr/>
            </a:pPr>
            <a:endParaRPr lang="ru-RU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53998" indent="-353998">
              <a:lnSpc>
                <a:spcPct val="90000"/>
              </a:lnSpc>
              <a:buNone/>
              <a:defRPr/>
            </a:pPr>
            <a:endParaRPr lang="ru-RU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53998" indent="-353998">
              <a:lnSpc>
                <a:spcPct val="90000"/>
              </a:lnSpc>
              <a:buNone/>
              <a:defRPr/>
            </a:pPr>
            <a:endParaRPr lang="ru-RU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53998" indent="-353998">
              <a:lnSpc>
                <a:spcPct val="90000"/>
              </a:lnSpc>
              <a:buNone/>
              <a:defRPr/>
            </a:pPr>
            <a:endParaRPr lang="ru-RU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53998" indent="-353998">
              <a:lnSpc>
                <a:spcPct val="90000"/>
              </a:lnSpc>
              <a:buNone/>
              <a:defRPr/>
            </a:pPr>
            <a:endParaRPr lang="ru-RU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53998" indent="-353998">
              <a:lnSpc>
                <a:spcPct val="90000"/>
              </a:lnSpc>
              <a:buNone/>
              <a:defRPr/>
            </a:pPr>
            <a:endParaRPr lang="ru-RU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53998" indent="-353998">
              <a:lnSpc>
                <a:spcPct val="90000"/>
              </a:lnSpc>
              <a:buNone/>
              <a:defRPr/>
            </a:pPr>
            <a:endParaRPr lang="ru-RU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53998" indent="-353998">
              <a:lnSpc>
                <a:spcPct val="90000"/>
              </a:lnSpc>
              <a:buNone/>
              <a:defRPr/>
            </a:pPr>
            <a:endParaRPr lang="ru-RU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53998" indent="-353998">
              <a:lnSpc>
                <a:spcPct val="90000"/>
              </a:lnSpc>
              <a:buNone/>
              <a:defRPr/>
            </a:pPr>
            <a:endParaRPr lang="ru-RU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53998" indent="-353998">
              <a:lnSpc>
                <a:spcPct val="90000"/>
              </a:lnSpc>
              <a:buNone/>
              <a:defRPr/>
            </a:pPr>
            <a:endParaRPr lang="ru-RU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53998" indent="-353998">
              <a:lnSpc>
                <a:spcPct val="90000"/>
              </a:lnSpc>
              <a:buNone/>
              <a:defRPr/>
            </a:pPr>
            <a:endParaRPr lang="ru-RU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Times New Roman" pitchFamily="18" charset="0"/>
            </a:endParaRPr>
          </a:p>
          <a:p>
            <a:pPr marL="353998" indent="-353998">
              <a:lnSpc>
                <a:spcPct val="90000"/>
              </a:lnSpc>
              <a:buNone/>
              <a:defRPr/>
            </a:pPr>
            <a:r>
              <a:rPr lang="ru-RU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©</a:t>
            </a:r>
            <a:r>
              <a:rPr lang="ru-RU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 </a:t>
            </a:r>
            <a:r>
              <a:rPr 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Лысиков Ю.А., 2015</a:t>
            </a:r>
            <a:endParaRPr lang="ru-RU" sz="900" b="1" dirty="0">
              <a:latin typeface="Arial Black" pitchFamily="34" charset="0"/>
            </a:endParaRPr>
          </a:p>
        </p:txBody>
      </p:sp>
      <p:pic>
        <p:nvPicPr>
          <p:cNvPr id="5124" name="Picture 4" descr="C:\Users\druzhinin\Desktop\ЛЫСИКОВ\ВЕБИНАР\5727dbad990d6acb4ac5f31e3d041f4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784976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275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Бросающим курить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40542" y="476672"/>
            <a:ext cx="9277046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42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-171400"/>
            <a:ext cx="8712968" cy="792088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Алгоритм реабилитации костной системы.</a:t>
            </a:r>
            <a:endParaRPr lang="ru-RU" sz="2400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8968075"/>
              </p:ext>
            </p:extLst>
          </p:nvPr>
        </p:nvGraphicFramePr>
        <p:xfrm>
          <a:off x="179512" y="627776"/>
          <a:ext cx="8784976" cy="62302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563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285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6234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Если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456" marR="16456" marT="16456" marB="16456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То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456" marR="16456" marT="16456" marB="16456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7149">
                <a:tc gridSpan="2"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u="sng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Важно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! Эффективное оздоровление костной системы возможно только на фоне оздоровленного желудочно-кишечного тракта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456" marR="16456" marT="16456" marB="16456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234">
                <a:tc gridSpan="2"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u="sng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1-2 месяц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456" marR="16456" marT="16456" marB="16456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8981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Жалоб нет либо незначительные боли, появляющиеся только после физической нагрузки (</a:t>
                      </a:r>
                      <a:r>
                        <a:rPr lang="ru-RU" sz="1600" u="sng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База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456" marR="16456" marT="16456" marB="16456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u="sng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Остео </a:t>
                      </a:r>
                      <a:r>
                        <a:rPr lang="ru-RU" sz="1600" b="1" u="sng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Плюс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таб. х 2 раза в день</a:t>
                      </a:r>
                    </a:p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u="sng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Кальций Магний </a:t>
                      </a:r>
                      <a:r>
                        <a:rPr lang="ru-RU" sz="1600" b="1" u="sng" strike="noStrik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Хела</a:t>
                      </a:r>
                      <a:r>
                        <a:rPr lang="ru-RU" sz="16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по 1 таб. х 2 раза в день</a:t>
                      </a:r>
                    </a:p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u="sng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Магний </a:t>
                      </a:r>
                      <a:r>
                        <a:rPr lang="ru-RU" sz="1600" b="1" u="sng" strike="noStrike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Хелат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1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капс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х 1 раз в день.</a:t>
                      </a:r>
                    </a:p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u="sng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МСМ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1 таб. х 1 раз в день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456" marR="16456" marT="16456" marB="16456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39897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Женщина в менопаузе, климактерическом периоде.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456" marR="16456" marT="16456" marB="16456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u="sng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База 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продукты для поддержки гормонального фона женщины (</a:t>
                      </a:r>
                      <a:r>
                        <a:rPr lang="ru-RU" sz="1600" b="1" u="sng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Дикий Ямс НСП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или </a:t>
                      </a:r>
                      <a:r>
                        <a:rPr lang="ru-RU" sz="1600" b="1" u="sng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Эф Си с Донг </a:t>
                      </a:r>
                      <a:r>
                        <a:rPr lang="ru-RU" sz="1600" b="1" u="sng" strike="noStrike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Ква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или </a:t>
                      </a:r>
                      <a:r>
                        <a:rPr lang="ru-RU" sz="1600" b="1" u="sng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 Экс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или </a:t>
                      </a:r>
                      <a:r>
                        <a:rPr lang="ru-RU" sz="1600" b="1" u="sng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Крем для тела увлажняющий с диким ямсом </a:t>
                      </a:r>
                      <a:r>
                        <a:rPr lang="ru-RU" sz="1600" b="1" u="sng" strike="noStrike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Pro</a:t>
                      </a:r>
                      <a:r>
                        <a:rPr lang="ru-RU" sz="1600" b="1" u="sng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-G-</a:t>
                      </a:r>
                      <a:r>
                        <a:rPr lang="ru-RU" sz="1600" b="1" u="sng" strike="noStrike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Yam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456" marR="16456" marT="16456" marB="16456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41729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Боли в покое или при ежедневных рутинных физических нагрузках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456" marR="16456" marT="16456" marB="16456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u="sng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База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+ </a:t>
                      </a:r>
                      <a:r>
                        <a:rPr lang="ru-RU" sz="1600" b="1" u="sng" strike="noStrike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Босвелия</a:t>
                      </a:r>
                      <a:r>
                        <a:rPr lang="ru-RU" sz="1600" b="1" u="sng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Плюс НСП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по 2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капс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х 2 и более раз в день до достижения обезболивающего эффекта.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Эффективность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 комфортность прохождения программы будет увеличена за счет продуктов для местного применения: </a:t>
                      </a:r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крем </a:t>
                      </a:r>
                      <a:r>
                        <a:rPr lang="ru-RU" sz="1600" b="1" u="sng" strike="noStrik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Ever</a:t>
                      </a:r>
                      <a:r>
                        <a:rPr lang="ru-RU" sz="1600" b="1" u="sng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u="sng" strike="noStrik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Flex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 </a:t>
                      </a:r>
                      <a:r>
                        <a:rPr lang="ru-RU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лосьон </a:t>
                      </a:r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для массажа </a:t>
                      </a:r>
                      <a:r>
                        <a:rPr lang="ru-RU" sz="1600" b="1" u="sng" strike="noStrike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Tei</a:t>
                      </a:r>
                      <a:r>
                        <a:rPr lang="ru-RU" sz="1600" b="1" u="sng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u="sng" strike="noStrike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Fu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456" marR="16456" marT="16456" marB="16456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232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5474431"/>
              </p:ext>
            </p:extLst>
          </p:nvPr>
        </p:nvGraphicFramePr>
        <p:xfrm>
          <a:off x="107504" y="332656"/>
          <a:ext cx="9001000" cy="63367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444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65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46761">
                <a:tc gridSpan="2"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u="sng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месяц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456" marR="16456" marT="16456" marB="16456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11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456" marR="16456" marT="16456" marB="16456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u="sng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Остео Плюс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по 1 таб. х 1 раз в день</a:t>
                      </a:r>
                    </a:p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u="sng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Кальций Магний </a:t>
                      </a:r>
                      <a:r>
                        <a:rPr lang="ru-RU" sz="2000" b="1" u="sng" strike="noStrik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Хелат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по 1 таб. х 1 раз в день</a:t>
                      </a:r>
                    </a:p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u="sng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Магний </a:t>
                      </a:r>
                      <a:r>
                        <a:rPr lang="ru-RU" sz="2000" b="1" u="sng" strike="noStrike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Хелат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1 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капс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х 1 раз в день.</a:t>
                      </a:r>
                    </a:p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u="sng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МСМ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1 таб. х 1 раз в день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456" marR="16456" marT="16456" marB="16456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06807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Для усиления программы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456" marR="16456" marT="16456" marB="16456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Продукты из набора </a:t>
                      </a:r>
                      <a:r>
                        <a:rPr lang="ru-RU" sz="2000" b="1" u="sng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"Здоровье с NSP круглый </a:t>
                      </a:r>
                      <a:r>
                        <a:rPr lang="ru-RU" sz="2000" b="1" u="sng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r>
                        <a:rPr lang="ru-RU" sz="20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".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456" marR="16456" marT="16456" marB="16456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41959">
                <a:tc gridSpan="2"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Начиная с 3-го месяца данной программы мы можем приступить к оздоровлению хрящевой ткани в суставах и 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позвоночнике.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456" marR="16456" marT="16456" marB="16456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172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32656"/>
            <a:ext cx="8640960" cy="710963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Назначение </a:t>
            </a:r>
            <a:r>
              <a:rPr lang="ru-RU" sz="2800" b="1" u="sng" dirty="0">
                <a:latin typeface="Times New Roman" pitchFamily="18" charset="0"/>
                <a:cs typeface="Times New Roman" pitchFamily="18" charset="0"/>
              </a:rPr>
              <a:t>продуктов для поддержания гормонального фона женщины в период менопаузы в программе реабилитации имеет особое значение. </a:t>
            </a:r>
            <a:endParaRPr lang="ru-RU" sz="2800" b="1" u="sng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u="sng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3200" b="1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летки</a:t>
            </a:r>
            <a:r>
              <a:rPr lang="ru-RU" sz="3200" b="1" u="sng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воспроизводящие костную ткань гормонозависимы. </a:t>
            </a:r>
            <a:endParaRPr lang="ru-RU" sz="3200" b="1" u="sng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Э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ффективная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реминерализация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костной ткани возможна только в случае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поддержания гормонального фона женщины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в этот непростой период. 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04042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88640"/>
            <a:ext cx="8856984" cy="504753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fontAlgn="base"/>
            <a:r>
              <a:rPr lang="ru-RU" sz="2400" dirty="0" smtClean="0">
                <a:latin typeface="Arial Black" pitchFamily="34" charset="0"/>
              </a:rPr>
              <a:t>Программа </a:t>
            </a:r>
            <a:r>
              <a:rPr lang="ru-RU" sz="2400" dirty="0">
                <a:latin typeface="Arial Black" pitchFamily="34" charset="0"/>
              </a:rPr>
              <a:t>«Здоровье Ваших костей» </a:t>
            </a:r>
            <a:endParaRPr lang="ru-RU" sz="2400" b="1" dirty="0">
              <a:latin typeface="Arial Black" pitchFamily="34" charset="0"/>
            </a:endParaRPr>
          </a:p>
          <a:p>
            <a:pPr algn="ctr" fontAlgn="base"/>
            <a:endParaRPr lang="ru-RU" sz="2000" b="1" dirty="0" smtClean="0">
              <a:latin typeface="Arial Black" pitchFamily="34" charset="0"/>
            </a:endParaRPr>
          </a:p>
          <a:p>
            <a:pPr algn="ctr" fontAlgn="base"/>
            <a:r>
              <a:rPr lang="ru-RU" b="1" dirty="0" smtClean="0">
                <a:latin typeface="Arial Black" pitchFamily="34" charset="0"/>
              </a:rPr>
              <a:t>ДОПОЛНЕНИЯ </a:t>
            </a:r>
            <a:r>
              <a:rPr lang="ru-RU" b="1" dirty="0">
                <a:latin typeface="Arial Black" pitchFamily="34" charset="0"/>
              </a:rPr>
              <a:t>к БАЗОВОЙ </a:t>
            </a:r>
            <a:r>
              <a:rPr lang="ru-RU" b="1" dirty="0" smtClean="0">
                <a:latin typeface="Arial Black" pitchFamily="34" charset="0"/>
              </a:rPr>
              <a:t>программе: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·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женщина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гиперстеник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(«крупной кости») со склонностью к лишнему весу и повышенному артериальному давлению, то первый продукт выбора – </a:t>
            </a:r>
            <a:r>
              <a:rPr lang="ru-RU" sz="2000" b="1" u="sng" dirty="0">
                <a:latin typeface="Times New Roman" pitchFamily="18" charset="0"/>
                <a:cs typeface="Times New Roman" pitchFamily="18" charset="0"/>
              </a:rPr>
              <a:t>Дикий Ямс 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НСП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b="1" dirty="0" smtClean="0">
                <a:latin typeface="Arial" pitchFamily="34" charset="0"/>
              </a:rPr>
              <a:t>(</a:t>
            </a:r>
            <a:r>
              <a:rPr lang="ru-RU" sz="2000" b="1" dirty="0">
                <a:latin typeface="Arial" pitchFamily="34" charset="0"/>
              </a:rPr>
              <a:t>100 капсул)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1-2 кап. х 2 раза в день – 3-4 мес. </a:t>
            </a:r>
          </a:p>
          <a:p>
            <a:pPr fontAlgn="base"/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·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женщина 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нормостеник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нормальной массы тела и с незначительными колебаниями артериального давления либо без них, то первый продукт выбора – </a:t>
            </a:r>
            <a:r>
              <a:rPr lang="ru-RU" sz="2000" b="1" u="sng" dirty="0">
                <a:latin typeface="Times New Roman" pitchFamily="18" charset="0"/>
                <a:cs typeface="Times New Roman" pitchFamily="18" charset="0"/>
              </a:rPr>
              <a:t>Эф Си с Донг </a:t>
            </a:r>
            <a:r>
              <a:rPr lang="ru-RU" sz="2000" b="1" u="sng" dirty="0" err="1" smtClean="0">
                <a:latin typeface="Times New Roman" pitchFamily="18" charset="0"/>
                <a:cs typeface="Times New Roman" pitchFamily="18" charset="0"/>
              </a:rPr>
              <a:t>Ква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Arial Black" pitchFamily="34" charset="0"/>
              </a:rPr>
              <a:t> </a:t>
            </a:r>
            <a:r>
              <a:rPr lang="ru-RU" sz="2000" b="1" dirty="0">
                <a:latin typeface="Arial" pitchFamily="34" charset="0"/>
              </a:rPr>
              <a:t>(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100 капсул)  1 кап. х 3 раза в день – 1 мес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/>
            <a:endParaRPr lang="ru-RU" sz="2000" b="1" u="sng" dirty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·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женщина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астеник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(«мелкой кости») с дефицитом/нормальной массой тела и пониженным/нормальным артериальным давлением, то первый продукт выбора – </a:t>
            </a:r>
            <a:r>
              <a:rPr lang="ru-RU" sz="2000" b="1" u="sng" dirty="0" err="1" smtClean="0">
                <a:latin typeface="Times New Roman" pitchFamily="18" charset="0"/>
                <a:cs typeface="Times New Roman" pitchFamily="18" charset="0"/>
              </a:rPr>
              <a:t>Cи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-Экс (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100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капсул)  2 кап. х 3 раза в день – 1 мес.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коррекции неустойчивого эмоционального фона очень полезно использовать 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Восьмерку.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25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 descr="http://natr.ru/uploads/image/26680da04fa6377e08454d72c51ba619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9633" y="1412776"/>
            <a:ext cx="6480720" cy="44196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661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88729"/>
            <a:ext cx="8640960" cy="6480631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ru-RU" sz="27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Глюкозамин НСП </a:t>
            </a:r>
            <a:r>
              <a:rPr lang="ru-RU" sz="2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необходим для образования соединительной ткани, хряща, суставной жидкости. </a:t>
            </a:r>
            <a:r>
              <a:rPr lang="ru-RU" sz="27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Регулирует активность воспалительного процесса в суставах.</a:t>
            </a:r>
          </a:p>
          <a:p>
            <a:r>
              <a:rPr lang="ru-RU" sz="27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27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Хондроитин</a:t>
            </a:r>
            <a:r>
              <a:rPr lang="ru-RU" sz="27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усиливает регенерацию хрящевой, костной и соединительной ткани, стимулирует синтез </a:t>
            </a:r>
            <a:r>
              <a:rPr lang="ru-RU" sz="2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гиалуроновой</a:t>
            </a:r>
            <a:r>
              <a:rPr lang="ru-RU" sz="2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кислоты, </a:t>
            </a:r>
            <a:r>
              <a:rPr lang="ru-RU" sz="27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ингибирует действие протеолитических ферментов, разрушающих хрящ.</a:t>
            </a:r>
          </a:p>
          <a:p>
            <a:r>
              <a:rPr lang="ru-RU" sz="27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МСМ </a:t>
            </a:r>
            <a:r>
              <a:rPr lang="ru-RU" sz="2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является источником органической серы – </a:t>
            </a:r>
            <a:r>
              <a:rPr lang="ru-RU" sz="27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метилсульфонилметана</a:t>
            </a:r>
            <a:r>
              <a:rPr lang="ru-RU" sz="27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Входит в состав </a:t>
            </a:r>
            <a:r>
              <a:rPr lang="ru-RU" sz="27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гликозоаминогликанов</a:t>
            </a:r>
            <a:r>
              <a:rPr lang="ru-RU" sz="27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структурных компонентов хрящевой ткани и непосредственно участвует в её формировании. Обеспечивает </a:t>
            </a: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образование коллагена</a:t>
            </a:r>
            <a:r>
              <a:rPr lang="ru-RU" sz="2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способствует эластичности кожи и укреплению мышц.</a:t>
            </a:r>
          </a:p>
          <a:p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16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8595450" y="274638"/>
            <a:ext cx="45719" cy="5801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7291850"/>
              </p:ext>
            </p:extLst>
          </p:nvPr>
        </p:nvGraphicFramePr>
        <p:xfrm>
          <a:off x="251521" y="764703"/>
          <a:ext cx="8712968" cy="57995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363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766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0132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Если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05" marR="30805" marT="30805" marB="3080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То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05" marR="30805" marT="30805" marB="3080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132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u="sng" dirty="0">
                          <a:solidFill>
                            <a:schemeClr val="tx1"/>
                          </a:solidFill>
                          <a:effectLst/>
                        </a:rPr>
                        <a:t>1 месяц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05" marR="30805" marT="30805" marB="30805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62975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Жалоб нет, либо незначительные боли, появляющиеся только после физической нагрузки (</a:t>
                      </a:r>
                      <a:r>
                        <a:rPr lang="ru-RU" sz="1600" u="sng" dirty="0">
                          <a:solidFill>
                            <a:schemeClr val="tx1"/>
                          </a:solidFill>
                          <a:effectLst/>
                        </a:rPr>
                        <a:t>База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05" marR="30805" marT="30805" marB="3080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u="sng" strike="noStrike" dirty="0">
                          <a:solidFill>
                            <a:schemeClr val="tx1"/>
                          </a:solidFill>
                          <a:effectLst/>
                        </a:rPr>
                        <a:t>Глюкозамин </a:t>
                      </a:r>
                      <a:r>
                        <a:rPr lang="ru-RU" sz="1600" b="1" u="sng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НСП</a:t>
                      </a:r>
                      <a:r>
                        <a:rPr lang="ru-RU" sz="1600" b="1" u="sng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по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1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</a:rPr>
                        <a:t>капс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. х 2 раза в день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u="sng" strike="noStrike" dirty="0" err="1">
                          <a:solidFill>
                            <a:schemeClr val="tx1"/>
                          </a:solidFill>
                          <a:effectLst/>
                        </a:rPr>
                        <a:t>Хондроитин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 по 1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</a:rPr>
                        <a:t>капс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. х 2 раза в день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u="sng" strike="noStrike" dirty="0">
                          <a:solidFill>
                            <a:schemeClr val="tx1"/>
                          </a:solidFill>
                          <a:effectLst/>
                        </a:rPr>
                        <a:t>МСМ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 по 1 таб. х 1 раз в день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05" marR="30805" marT="30805" marB="3080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56533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Боли в покое или при ежедневных рутинных физических нагрузках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05" marR="30805" marT="30805" marB="3080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u="sng" dirty="0">
                          <a:solidFill>
                            <a:schemeClr val="tx1"/>
                          </a:solidFill>
                          <a:effectLst/>
                        </a:rPr>
                        <a:t>База 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+ </a:t>
                      </a:r>
                      <a:r>
                        <a:rPr lang="ru-RU" sz="1800" b="1" u="sng" strike="noStrike" dirty="0" err="1">
                          <a:solidFill>
                            <a:schemeClr val="tx1"/>
                          </a:solidFill>
                          <a:effectLst/>
                        </a:rPr>
                        <a:t>Босвелия</a:t>
                      </a:r>
                      <a:r>
                        <a:rPr lang="ru-RU" sz="1800" b="1" u="sng" strike="noStrike" dirty="0">
                          <a:solidFill>
                            <a:schemeClr val="tx1"/>
                          </a:solidFill>
                          <a:effectLst/>
                        </a:rPr>
                        <a:t> Плюс НСП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 по 2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</a:rPr>
                        <a:t>капс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. х 2 и более раз в день до достижения обезболивающего эффекта. В дополнении к общей терапии эффективность и комфортность прохождения программы будет увеличена за счет продуктов для местного применения: </a:t>
                      </a:r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крем </a:t>
                      </a:r>
                      <a:r>
                        <a:rPr lang="ru-RU" sz="1600" b="1" u="sng" strike="noStrike" dirty="0" err="1">
                          <a:solidFill>
                            <a:schemeClr val="tx1"/>
                          </a:solidFill>
                          <a:effectLst/>
                        </a:rPr>
                        <a:t>EverFlex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,  </a:t>
                      </a:r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Лосьон для массажа </a:t>
                      </a:r>
                      <a:r>
                        <a:rPr lang="ru-RU" sz="1600" b="1" u="sng" strike="noStrike" dirty="0" err="1">
                          <a:solidFill>
                            <a:schemeClr val="tx1"/>
                          </a:solidFill>
                          <a:effectLst/>
                        </a:rPr>
                        <a:t>Tei</a:t>
                      </a:r>
                      <a:r>
                        <a:rPr lang="ru-RU" sz="1600" b="1" u="sng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600" b="1" u="sng" strike="noStrike" dirty="0" err="1">
                          <a:solidFill>
                            <a:schemeClr val="tx1"/>
                          </a:solidFill>
                          <a:effectLst/>
                        </a:rPr>
                        <a:t>Fu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05" marR="30805" marT="30805" marB="3080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59781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Боли при выполнении физических упражнений и в течение длительного времени после их окончания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05" marR="30805" marT="30805" marB="3080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u="sng" dirty="0">
                          <a:solidFill>
                            <a:schemeClr val="tx1"/>
                          </a:solidFill>
                          <a:effectLst/>
                        </a:rPr>
                        <a:t>База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 +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800" b="1" u="sng" strike="noStrike" dirty="0" err="1">
                          <a:solidFill>
                            <a:schemeClr val="tx1"/>
                          </a:solidFill>
                          <a:effectLst/>
                        </a:rPr>
                        <a:t>Солстик</a:t>
                      </a:r>
                      <a:r>
                        <a:rPr lang="ru-RU" sz="1800" b="1" u="sng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800" b="1" u="sng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800" b="1" u="sng" strike="noStrike" dirty="0" err="1" smtClean="0">
                          <a:solidFill>
                            <a:schemeClr val="tx1"/>
                          </a:solidFill>
                          <a:effectLst/>
                        </a:rPr>
                        <a:t>Ревайв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, растворить содержимое одного пакетика в 0,5 воды комнатной температуры. Выпить в течение дня.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805" marR="30805" marT="30805" marB="3080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79512" y="-67798"/>
            <a:ext cx="8784976" cy="830997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inherit"/>
                <a:ea typeface="Times New Roman" pitchFamily="18" charset="0"/>
                <a:cs typeface="Times New Roman" pitchFamily="18" charset="0"/>
              </a:rPr>
              <a:t>Алгоритм реабилитации связочного-суставного аппарата:</a:t>
            </a:r>
            <a:endParaRPr kumimoji="0" lang="ru-RU" sz="4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43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-819472"/>
            <a:ext cx="7024744" cy="1143000"/>
          </a:xfrm>
        </p:spPr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3016621"/>
              </p:ext>
            </p:extLst>
          </p:nvPr>
        </p:nvGraphicFramePr>
        <p:xfrm>
          <a:off x="323528" y="332656"/>
          <a:ext cx="8640960" cy="63367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884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2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1275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u="sng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2-3 месяц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450" marR="34450" marT="34450" marB="3445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17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450" marR="34450" marT="34450" marB="3445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u="sng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Глюкозамин НСП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по 1 </a:t>
                      </a: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капс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х 2 раза в день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u="sng" strike="noStrike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Хондроитин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по 1 </a:t>
                      </a: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капс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х 1 раз в день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u="sng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МСМ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по 1 таб. х 1 раз в день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450" marR="34450" marT="34450" marB="3445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76168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Для усиления программы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450" marR="34450" marT="34450" marB="3445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u="sng" strike="noStrike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Солстик</a:t>
                      </a:r>
                      <a:r>
                        <a:rPr lang="ru-RU" sz="1800" b="1" u="sng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b="1" u="sng" strike="noStrike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Ревайв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является идеальным продуктом для увеличения эффективности базового набора. Его использование не только сократит сроки получения стойкого результата, но и будет дополнительным источником витаминов, минералов-электролитов, антиоксидантов.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450" marR="34450" marT="34450" marB="3445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7553">
                <a:tc gridSpan="2"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Продукты из набора </a:t>
                      </a:r>
                      <a:r>
                        <a:rPr lang="ru-RU" sz="2000" b="1" u="sng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«Здоровье с NSP круглый </a:t>
                      </a:r>
                      <a:r>
                        <a:rPr lang="ru-RU" sz="2000" b="1" u="sng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год»</a:t>
                      </a:r>
                      <a:r>
                        <a:rPr lang="ru-RU" sz="2000" b="1" u="sng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содержат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важнейшие компоненты для укрепления соединительной ткани, из которой состоит весь опорно-двигательный аппарат: </a:t>
                      </a:r>
                      <a:endParaRPr lang="ru-RU" sz="20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витамины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антиоксиданты, </a:t>
                      </a: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омега 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-3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кислоты и т.д.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450" marR="34450" marT="34450" marB="3445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450" marR="34450" marT="34450" marB="3445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29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114" y="332656"/>
            <a:ext cx="8915374" cy="1020192"/>
          </a:xfrm>
          <a:solidFill>
            <a:srgbClr val="92D050"/>
          </a:solidFill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ru-RU" sz="3600" b="1" dirty="0" smtClean="0">
                <a:solidFill>
                  <a:schemeClr val="tx1"/>
                </a:solidFill>
              </a:rPr>
              <a:t>Вспомогательные продукты для местного применения</a:t>
            </a:r>
            <a:endParaRPr lang="ru-RU" sz="3600" b="1" dirty="0">
              <a:solidFill>
                <a:schemeClr val="tx1"/>
              </a:solidFill>
            </a:endParaRPr>
          </a:p>
        </p:txBody>
      </p:sp>
      <p:pic>
        <p:nvPicPr>
          <p:cNvPr id="20483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910" y="3021590"/>
            <a:ext cx="1893094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4" y="3687975"/>
            <a:ext cx="2902148" cy="28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Box 6"/>
          <p:cNvSpPr txBox="1">
            <a:spLocks noChangeArrowheads="1"/>
          </p:cNvSpPr>
          <p:nvPr/>
        </p:nvSpPr>
        <p:spPr bwMode="auto">
          <a:xfrm>
            <a:off x="5230566" y="3985997"/>
            <a:ext cx="3543970" cy="11728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xtLst/>
        </p:spPr>
        <p:txBody>
          <a:bodyPr lIns="64245" tIns="32121" rIns="64245" bIns="32121">
            <a:spAutoFit/>
          </a:bodyPr>
          <a:lstStyle>
            <a:lvl1pPr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defTabSz="41045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 smtClean="0"/>
              <a:t>Бальзам </a:t>
            </a:r>
            <a:r>
              <a:rPr lang="en-US" altLang="ru-RU" dirty="0" smtClean="0"/>
              <a:t>Relax TT Oil</a:t>
            </a:r>
            <a:endParaRPr lang="ru-RU" altLang="ru-RU" dirty="0" smtClean="0"/>
          </a:p>
        </p:txBody>
      </p:sp>
      <p:sp>
        <p:nvSpPr>
          <p:cNvPr id="20486" name="TextBox 7"/>
          <p:cNvSpPr txBox="1">
            <a:spLocks noChangeArrowheads="1"/>
          </p:cNvSpPr>
          <p:nvPr/>
        </p:nvSpPr>
        <p:spPr bwMode="auto">
          <a:xfrm>
            <a:off x="1938873" y="5808767"/>
            <a:ext cx="3190131" cy="61886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xtLst/>
        </p:spPr>
        <p:txBody>
          <a:bodyPr lIns="64245" tIns="32121" rIns="64245" bIns="32121">
            <a:spAutoFit/>
          </a:bodyPr>
          <a:lstStyle>
            <a:lvl1pPr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defTabSz="41045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 smtClean="0"/>
              <a:t>Лосьон </a:t>
            </a:r>
            <a:r>
              <a:rPr lang="en-US" altLang="ru-RU" dirty="0" err="1" smtClean="0"/>
              <a:t>Tei</a:t>
            </a:r>
            <a:r>
              <a:rPr lang="en-US" altLang="ru-RU" dirty="0" smtClean="0"/>
              <a:t> Fu </a:t>
            </a:r>
            <a:endParaRPr lang="ru-RU" altLang="ru-RU" dirty="0" smtClean="0"/>
          </a:p>
        </p:txBody>
      </p:sp>
      <p:pic>
        <p:nvPicPr>
          <p:cNvPr id="20487" name="Picture 8" descr="http://natr.ru/uploads/catalog/74b54f8499b6fe1ef1904cc229c1a04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2848"/>
            <a:ext cx="2822898" cy="2341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TextBox 2"/>
          <p:cNvSpPr txBox="1">
            <a:spLocks noChangeArrowheads="1"/>
          </p:cNvSpPr>
          <p:nvPr/>
        </p:nvSpPr>
        <p:spPr bwMode="auto">
          <a:xfrm>
            <a:off x="2495849" y="2163226"/>
            <a:ext cx="3444303" cy="61886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xtLst/>
        </p:spPr>
        <p:txBody>
          <a:bodyPr wrap="square" lIns="64245" tIns="32121" rIns="64245" bIns="32121">
            <a:spAutoFit/>
          </a:bodyPr>
          <a:lstStyle>
            <a:lvl1pPr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defTabSz="41045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 smtClean="0"/>
              <a:t>Крем </a:t>
            </a:r>
            <a:r>
              <a:rPr lang="en-US" altLang="ru-RU" dirty="0" smtClean="0"/>
              <a:t>Ever Flex</a:t>
            </a: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163687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251520" y="188641"/>
            <a:ext cx="8568952" cy="895201"/>
          </a:xfrm>
          <a:solidFill>
            <a:srgbClr val="92D050"/>
          </a:solidFill>
        </p:spPr>
        <p:txBody>
          <a:bodyPr>
            <a:normAutofit/>
          </a:bodyPr>
          <a:lstStyle/>
          <a:p>
            <a:pPr eaLnBrk="1" hangingPunct="1"/>
            <a:r>
              <a:rPr lang="ru-RU" altLang="ru-RU" b="1" dirty="0" smtClean="0">
                <a:solidFill>
                  <a:schemeClr val="tx1"/>
                </a:solidFill>
              </a:rPr>
              <a:t>Вспомогательные продукты</a:t>
            </a:r>
          </a:p>
        </p:txBody>
      </p:sp>
      <p:pic>
        <p:nvPicPr>
          <p:cNvPr id="21507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208" y="3880429"/>
            <a:ext cx="2733600" cy="2697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7" descr="http://natr.ru/uploads/catalog/a6c580569670f78889b4e8b5d8ebdd9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008" y="1252515"/>
            <a:ext cx="3013770" cy="3013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Рисунок 6" descr="boswellia_plus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664" y="1255255"/>
            <a:ext cx="1704454" cy="2728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Рисунок 7" descr="bon-c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01" y="3580805"/>
            <a:ext cx="1838399" cy="294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005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7924800" cy="49244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Расширения программы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57200" y="1143000"/>
            <a:ext cx="8153400" cy="4267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Комплекс с валерианой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– при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нарастании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тревоги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 бессоннице, особенно на первых неделях программы. Это связано с синдромом отмены. Комплекс растений, входящих в Комплекс с валерианой помогает человеку быть более стабильным на выбранном пути.</a:t>
            </a:r>
          </a:p>
          <a:p>
            <a:pPr marL="0" indent="0" fontAlgn="base">
              <a:buNone/>
            </a:pP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Локло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– богатый источник клетчатки как растворимой, так 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нерастворимой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помогает не только обмануть организм, как было указано выше, но и способствует более активной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детоксикации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Он актуален как в начале программы, так и ближе к ее окончанию, особенно в сочетании с таким продуктом, как 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Лимфатик Дренаж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fontAlgn="base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Такой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тандем делает процесс очистки организма от последствий курения значительно более эффективным. Для активации легочного дренажа совместно с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Си Си-Эй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эффективно использовать продукт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Брэс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Из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в тех же дозах, что и 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Си Си-Эй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54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985651" y="3244334"/>
            <a:ext cx="7089569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4000" b="1" dirty="0"/>
              <a:t>Набор «СТОП АЛЛЕРГИЯ» </a:t>
            </a:r>
          </a:p>
        </p:txBody>
      </p:sp>
    </p:spTree>
    <p:extLst>
      <p:ext uri="{BB962C8B-B14F-4D97-AF65-F5344CB8AC3E}">
        <p14:creationId xmlns:p14="http://schemas.microsoft.com/office/powerpoint/2010/main" val="305265032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380010"/>
            <a:ext cx="7024744" cy="14250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6888" y="908720"/>
            <a:ext cx="8372104" cy="5575207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pPr marL="68580" indent="0">
              <a:buNone/>
            </a:pPr>
            <a:r>
              <a:rPr lang="ru-RU" sz="3600" b="1" dirty="0"/>
              <a:t>Во всех этих аллергических реакциях принимает участие иммунная система. </a:t>
            </a:r>
            <a:endParaRPr lang="ru-RU" sz="3600" b="1" dirty="0" smtClean="0"/>
          </a:p>
          <a:p>
            <a:pPr marL="68580" indent="0">
              <a:buNone/>
            </a:pPr>
            <a:r>
              <a:rPr lang="ru-RU" sz="3600" b="1" u="sng" dirty="0" smtClean="0"/>
              <a:t>Другими </a:t>
            </a:r>
            <a:r>
              <a:rPr lang="ru-RU" sz="3600" b="1" u="sng" dirty="0"/>
              <a:t>словами аллергия – это повышенная чувствительность иммунной системы к различным чужеродным веществам, которые называются аллергенами.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562835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391886"/>
            <a:ext cx="7024744" cy="10687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8139" y="641267"/>
            <a:ext cx="8253351" cy="5747657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ru-RU" sz="2800" b="1" u="sng" dirty="0"/>
              <a:t>Нормализация работы системы пищеварения и </a:t>
            </a:r>
            <a:r>
              <a:rPr lang="ru-RU" sz="2800" b="1" u="sng" dirty="0" smtClean="0"/>
              <a:t>печени может </a:t>
            </a:r>
            <a:r>
              <a:rPr lang="ru-RU" sz="2800" b="1" dirty="0"/>
              <a:t>значительно облегчить течение аллергического процесса. </a:t>
            </a:r>
            <a:endParaRPr lang="ru-RU" sz="2800" b="1" dirty="0" smtClean="0"/>
          </a:p>
          <a:p>
            <a:r>
              <a:rPr lang="ru-RU" sz="2800" dirty="0" smtClean="0"/>
              <a:t>В </a:t>
            </a:r>
            <a:r>
              <a:rPr lang="ru-RU" sz="2800" dirty="0"/>
              <a:t>этом вам помогут программы </a:t>
            </a:r>
            <a:r>
              <a:rPr lang="ru-RU" sz="2800" b="1" dirty="0"/>
              <a:t>"Здоровье ЖКТ как ОСНОВА" и "Здоровье Вашей печени". </a:t>
            </a:r>
            <a:endParaRPr lang="ru-RU" sz="2800" b="1" dirty="0" smtClean="0"/>
          </a:p>
          <a:p>
            <a:r>
              <a:rPr lang="ru-RU" sz="2800" dirty="0" smtClean="0"/>
              <a:t>Именно </a:t>
            </a:r>
            <a:r>
              <a:rPr lang="ru-RU" sz="2800" dirty="0"/>
              <a:t>с очистки и стабилизации работы ЖКТ и </a:t>
            </a:r>
            <a:r>
              <a:rPr lang="ru-RU" sz="2800" dirty="0" smtClean="0"/>
              <a:t>печени рекомендуется  </a:t>
            </a:r>
            <a:r>
              <a:rPr lang="ru-RU" sz="2800" dirty="0"/>
              <a:t>начинать </a:t>
            </a:r>
            <a:r>
              <a:rPr lang="ru-RU" sz="2800" dirty="0" smtClean="0"/>
              <a:t>борьбу </a:t>
            </a:r>
            <a:r>
              <a:rPr lang="ru-RU" sz="2800" dirty="0"/>
              <a:t>с аллергией</a:t>
            </a:r>
            <a:r>
              <a:rPr lang="ru-RU" sz="2800" dirty="0" smtClean="0"/>
              <a:t>.</a:t>
            </a:r>
          </a:p>
          <a:p>
            <a:r>
              <a:rPr lang="ru-RU" sz="2800" dirty="0"/>
              <a:t>Н</a:t>
            </a:r>
            <a:r>
              <a:rPr lang="ru-RU" sz="2800" dirty="0" smtClean="0"/>
              <a:t>абор </a:t>
            </a:r>
            <a:r>
              <a:rPr lang="ru-RU" sz="2800" dirty="0"/>
              <a:t>«СТОП </a:t>
            </a:r>
            <a:r>
              <a:rPr lang="ru-RU" sz="2800" dirty="0" smtClean="0"/>
              <a:t>АЛЛЕРГИЯ» включает </a:t>
            </a:r>
            <a:r>
              <a:rPr lang="ru-RU" sz="2800" dirty="0"/>
              <a:t>шесть продуктов: </a:t>
            </a:r>
            <a:r>
              <a:rPr lang="ru-RU" sz="2800" b="1" dirty="0" err="1"/>
              <a:t>Буплерум</a:t>
            </a:r>
            <a:r>
              <a:rPr lang="ru-RU" sz="2800" b="1" dirty="0"/>
              <a:t> </a:t>
            </a:r>
            <a:r>
              <a:rPr lang="ru-RU" sz="2800" b="1" dirty="0" smtClean="0"/>
              <a:t>Плюс , </a:t>
            </a:r>
            <a:r>
              <a:rPr lang="ru-RU" sz="2800" b="1" dirty="0" err="1"/>
              <a:t>Гиста</a:t>
            </a:r>
            <a:r>
              <a:rPr lang="ru-RU" sz="2800" b="1" dirty="0"/>
              <a:t> Блок, Омега-3 </a:t>
            </a:r>
            <a:r>
              <a:rPr lang="ru-RU" sz="2800" b="1" dirty="0" smtClean="0"/>
              <a:t>, </a:t>
            </a:r>
            <a:r>
              <a:rPr lang="ru-RU" sz="2800" b="1" dirty="0"/>
              <a:t>МСМ, Красный Клевер и Витамин С. </a:t>
            </a:r>
            <a:endParaRPr lang="ru-RU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200742961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692695"/>
            <a:ext cx="7024744" cy="1005475"/>
          </a:xfrm>
        </p:spPr>
        <p:txBody>
          <a:bodyPr>
            <a:normAutofit fontScale="90000"/>
          </a:bodyPr>
          <a:lstStyle/>
          <a:p>
            <a:r>
              <a:rPr lang="ru-RU" dirty="0"/>
              <a:t>Базовый набор включает </a:t>
            </a:r>
            <a:r>
              <a:rPr lang="ru-RU" dirty="0" smtClean="0"/>
              <a:t>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5" y="1080656"/>
            <a:ext cx="8201442" cy="5427022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70000" lnSpcReduction="20000"/>
          </a:bodyPr>
          <a:lstStyle/>
          <a:p>
            <a:r>
              <a:rPr lang="ru-RU" b="1" dirty="0" err="1" smtClean="0"/>
              <a:t>Буплерум</a:t>
            </a:r>
            <a:r>
              <a:rPr lang="ru-RU" b="1" dirty="0" smtClean="0"/>
              <a:t> </a:t>
            </a:r>
            <a:r>
              <a:rPr lang="ru-RU" b="1" dirty="0"/>
              <a:t>Плюс </a:t>
            </a:r>
            <a:r>
              <a:rPr lang="ru-RU" dirty="0"/>
              <a:t>– оказывает антигистаминное действие. Б</a:t>
            </a:r>
            <a:r>
              <a:rPr lang="ru-RU" dirty="0" smtClean="0"/>
              <a:t>локирует </a:t>
            </a:r>
            <a:r>
              <a:rPr lang="ru-RU" dirty="0"/>
              <a:t>выброс </a:t>
            </a:r>
            <a:r>
              <a:rPr lang="ru-RU" dirty="0" smtClean="0"/>
              <a:t>гистамина, </a:t>
            </a:r>
            <a:r>
              <a:rPr lang="ru-RU" dirty="0"/>
              <a:t>снижает тяжесть анафилаксии и дерматита.</a:t>
            </a:r>
          </a:p>
          <a:p>
            <a:r>
              <a:rPr lang="ru-RU" b="1" dirty="0"/>
              <a:t>Витамин С НСП </a:t>
            </a:r>
            <a:r>
              <a:rPr lang="ru-RU" dirty="0"/>
              <a:t>– является природным антигистаминным веществом, предотвращает высвобождение и увеличивает </a:t>
            </a:r>
            <a:r>
              <a:rPr lang="ru-RU" dirty="0" err="1"/>
              <a:t>инактивацию</a:t>
            </a:r>
            <a:r>
              <a:rPr lang="ru-RU" dirty="0"/>
              <a:t> гистамина </a:t>
            </a:r>
            <a:r>
              <a:rPr lang="ru-RU" b="1" dirty="0"/>
              <a:t>(ежедневный прием 2 г витамина С в течение недели вызывает снижение уровня гистамина у взрослых на 38%).</a:t>
            </a:r>
          </a:p>
          <a:p>
            <a:r>
              <a:rPr lang="ru-RU" b="1" dirty="0"/>
              <a:t>МСМ</a:t>
            </a:r>
            <a:r>
              <a:rPr lang="ru-RU" dirty="0"/>
              <a:t> – снижает чувствительность к аллергенам.</a:t>
            </a:r>
          </a:p>
          <a:p>
            <a:r>
              <a:rPr lang="ru-RU" b="1" dirty="0"/>
              <a:t>Омега-3 ПНЖК НСП </a:t>
            </a:r>
            <a:r>
              <a:rPr lang="ru-RU" dirty="0"/>
              <a:t>– уменьшает проявления аллергии, снижает выраженность воспаления.</a:t>
            </a:r>
          </a:p>
          <a:p>
            <a:r>
              <a:rPr lang="ru-RU" b="1" dirty="0" err="1"/>
              <a:t>Гиста</a:t>
            </a:r>
            <a:r>
              <a:rPr lang="ru-RU" b="1" dirty="0"/>
              <a:t> Блок </a:t>
            </a:r>
            <a:r>
              <a:rPr lang="ru-RU" dirty="0"/>
              <a:t>– содержит </a:t>
            </a:r>
            <a:r>
              <a:rPr lang="ru-RU" b="1" dirty="0" err="1" smtClean="0"/>
              <a:t>кверцетин</a:t>
            </a:r>
            <a:r>
              <a:rPr lang="ru-RU" b="1" dirty="0"/>
              <a:t>,</a:t>
            </a:r>
            <a:r>
              <a:rPr lang="ru-RU" dirty="0"/>
              <a:t> который нормализует баланс гистамина и модулирует функцию иммунной системы. </a:t>
            </a:r>
            <a:r>
              <a:rPr lang="ru-RU" b="1" dirty="0"/>
              <a:t>Листья крапивы </a:t>
            </a:r>
            <a:r>
              <a:rPr lang="ru-RU" dirty="0"/>
              <a:t>снимают проявления ринита.</a:t>
            </a:r>
          </a:p>
          <a:p>
            <a:r>
              <a:rPr lang="ru-RU" b="1" dirty="0"/>
              <a:t>Красный Клевер </a:t>
            </a:r>
            <a:r>
              <a:rPr lang="ru-RU" dirty="0"/>
              <a:t>– активирует работу фагоцитов, которые </a:t>
            </a:r>
            <a:r>
              <a:rPr lang="ru-RU" dirty="0" smtClean="0"/>
              <a:t>уничтожают </a:t>
            </a:r>
            <a:r>
              <a:rPr lang="ru-RU" dirty="0"/>
              <a:t>аллергены.</a:t>
            </a:r>
          </a:p>
        </p:txBody>
      </p:sp>
    </p:spTree>
    <p:extLst>
      <p:ext uri="{BB962C8B-B14F-4D97-AF65-F5344CB8AC3E}">
        <p14:creationId xmlns:p14="http://schemas.microsoft.com/office/powerpoint/2010/main" val="380830508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76" y="0"/>
            <a:ext cx="9191501" cy="687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517127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ru-RU" dirty="0"/>
              <a:t>Набор от </a:t>
            </a:r>
            <a:r>
              <a:rPr lang="en-US" dirty="0"/>
              <a:t>NSP </a:t>
            </a:r>
            <a:r>
              <a:rPr lang="uk-UA" dirty="0"/>
              <a:t>«К</a:t>
            </a:r>
            <a:r>
              <a:rPr lang="ru-RU" dirty="0" err="1"/>
              <a:t>ожа</a:t>
            </a:r>
            <a:r>
              <a:rPr lang="ru-RU" dirty="0"/>
              <a:t>, волосы, ногти»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417638"/>
            <a:ext cx="8784976" cy="5323730"/>
          </a:xfrm>
          <a:solidFill>
            <a:srgbClr val="92D050">
              <a:alpha val="77000"/>
            </a:srgbClr>
          </a:solidFill>
        </p:spPr>
        <p:txBody>
          <a:bodyPr>
            <a:noAutofit/>
          </a:bodyPr>
          <a:lstStyle/>
          <a:p>
            <a:r>
              <a:rPr lang="ru-RU" sz="2300" b="1" dirty="0" smtClean="0"/>
              <a:t>Поддерживает </a:t>
            </a:r>
            <a:r>
              <a:rPr lang="ru-RU" sz="2300" b="1" dirty="0"/>
              <a:t>активное обновление клеток эпидермиса, активирует синтез кератина волос и ногтей.</a:t>
            </a:r>
          </a:p>
          <a:p>
            <a:r>
              <a:rPr lang="ru-RU" sz="2300" b="1" dirty="0"/>
              <a:t>Стимулирует и защищает процесс синтеза коллагена и эластина дермы, защищает от повреждений сосуды кожи.</a:t>
            </a:r>
          </a:p>
          <a:p>
            <a:r>
              <a:rPr lang="ru-RU" sz="2300" b="1" dirty="0"/>
              <a:t>Активирует дренажную функцию лимфатической системы, снижая отечность кожи и поддерживая иммунную систему, снижая активность воспалительных и аллергических проявлений в коже.</a:t>
            </a:r>
          </a:p>
          <a:p>
            <a:r>
              <a:rPr lang="ru-RU" sz="2300" b="1" dirty="0"/>
              <a:t>Нормализует активность сальных желез, что особенно актуально при проблемной коже.</a:t>
            </a:r>
          </a:p>
          <a:p>
            <a:r>
              <a:rPr lang="ru-RU" sz="2300" b="1" dirty="0"/>
              <a:t>З</a:t>
            </a:r>
            <a:r>
              <a:rPr lang="ru-RU" sz="2300" b="1" dirty="0" smtClean="0"/>
              <a:t>ащищает </a:t>
            </a:r>
            <a:r>
              <a:rPr lang="ru-RU" sz="2300" b="1" dirty="0"/>
              <a:t>кожу от действия свободных радикалов, УФ-излучения, способствует ее активной регенерации.</a:t>
            </a:r>
          </a:p>
          <a:p>
            <a:r>
              <a:rPr lang="ru-RU" sz="2300" b="1" dirty="0"/>
              <a:t>Поддерживает функцию ЖКТ и щитовидной железы, как очень важных в поддержании здоровья кожи, волос и ногтей</a:t>
            </a:r>
            <a:r>
              <a:rPr lang="ru-RU" sz="2300" b="1" dirty="0" smtClean="0"/>
              <a:t>.</a:t>
            </a:r>
            <a:endParaRPr lang="ru-RU" sz="2300" b="1" dirty="0"/>
          </a:p>
        </p:txBody>
      </p:sp>
    </p:spTree>
    <p:extLst>
      <p:ext uri="{BB962C8B-B14F-4D97-AF65-F5344CB8AC3E}">
        <p14:creationId xmlns:p14="http://schemas.microsoft.com/office/powerpoint/2010/main" val="107985678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Набор от </a:t>
            </a:r>
            <a:r>
              <a:rPr lang="en-US" dirty="0" smtClean="0"/>
              <a:t>NSP </a:t>
            </a:r>
            <a:r>
              <a:rPr lang="uk-UA" dirty="0" smtClean="0"/>
              <a:t>«К</a:t>
            </a:r>
            <a:r>
              <a:rPr lang="ru-RU" dirty="0" err="1" smtClean="0"/>
              <a:t>ожа</a:t>
            </a:r>
            <a:r>
              <a:rPr lang="ru-RU" dirty="0" smtClean="0"/>
              <a:t>, волосы, ногти»</a:t>
            </a:r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6930787"/>
              </p:ext>
            </p:extLst>
          </p:nvPr>
        </p:nvGraphicFramePr>
        <p:xfrm>
          <a:off x="683568" y="1556792"/>
          <a:ext cx="7848872" cy="47926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4436">
                  <a:extLst>
                    <a:ext uri="{9D8B030D-6E8A-4147-A177-3AD203B41FA5}">
                      <a16:colId xmlns:a16="http://schemas.microsoft.com/office/drawing/2014/main" val="2944964168"/>
                    </a:ext>
                  </a:extLst>
                </a:gridCol>
                <a:gridCol w="3924436">
                  <a:extLst>
                    <a:ext uri="{9D8B030D-6E8A-4147-A177-3AD203B41FA5}">
                      <a16:colId xmlns:a16="http://schemas.microsoft.com/office/drawing/2014/main" val="1681111599"/>
                    </a:ext>
                  </a:extLst>
                </a:gridCol>
              </a:tblGrid>
              <a:tr h="361981">
                <a:tc>
                  <a:txBody>
                    <a:bodyPr/>
                    <a:lstStyle/>
                    <a:p>
                      <a:r>
                        <a:rPr lang="uk-UA" b="1" dirty="0" smtClean="0"/>
                        <a:t>1 </a:t>
                      </a:r>
                      <a:r>
                        <a:rPr lang="uk-UA" b="1" dirty="0" err="1" smtClean="0"/>
                        <a:t>месяц</a:t>
                      </a:r>
                      <a:endParaRPr lang="ru-RU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4065949"/>
                  </a:ext>
                </a:extLst>
              </a:tr>
              <a:tr h="361981">
                <a:tc>
                  <a:txBody>
                    <a:bodyPr/>
                    <a:lstStyle/>
                    <a:p>
                      <a:r>
                        <a:rPr lang="ru-RU" b="1" dirty="0" err="1" smtClean="0"/>
                        <a:t>Эйч</a:t>
                      </a:r>
                      <a:r>
                        <a:rPr lang="ru-RU" b="1" dirty="0" smtClean="0"/>
                        <a:t>-Эс-Эн</a:t>
                      </a:r>
                      <a:endParaRPr lang="ru-RU" b="1" dirty="0"/>
                    </a:p>
                  </a:txBody>
                  <a:tcPr>
                    <a:solidFill>
                      <a:srgbClr val="92D050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по 1 капсуле 2 раза в день</a:t>
                      </a:r>
                      <a:endParaRPr lang="ru-RU" b="1" dirty="0"/>
                    </a:p>
                  </a:txBody>
                  <a:tcPr>
                    <a:solidFill>
                      <a:srgbClr val="92D050">
                        <a:alpha val="5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3870696"/>
                  </a:ext>
                </a:extLst>
              </a:tr>
              <a:tr h="361981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Лимфатик Дренаж</a:t>
                      </a:r>
                      <a:endParaRPr lang="ru-RU" b="1" dirty="0"/>
                    </a:p>
                  </a:txBody>
                  <a:tcPr>
                    <a:solidFill>
                      <a:srgbClr val="92D050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по 15 капель 2 раза в день</a:t>
                      </a:r>
                      <a:endParaRPr lang="ru-RU" b="1" dirty="0"/>
                    </a:p>
                  </a:txBody>
                  <a:tcPr>
                    <a:solidFill>
                      <a:srgbClr val="92D050">
                        <a:alpha val="5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4137835"/>
                  </a:ext>
                </a:extLst>
              </a:tr>
              <a:tr h="40352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Супер Комплекс</a:t>
                      </a:r>
                    </a:p>
                  </a:txBody>
                  <a:tcPr>
                    <a:solidFill>
                      <a:srgbClr val="92D050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по 1</a:t>
                      </a:r>
                      <a:r>
                        <a:rPr lang="ru-RU" b="1" baseline="0" dirty="0" smtClean="0"/>
                        <a:t> таблетке 1 раз в день с едой</a:t>
                      </a:r>
                      <a:endParaRPr lang="ru-RU" b="1" dirty="0"/>
                    </a:p>
                  </a:txBody>
                  <a:tcPr>
                    <a:solidFill>
                      <a:srgbClr val="92D050">
                        <a:alpha val="5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613189"/>
                  </a:ext>
                </a:extLst>
              </a:tr>
              <a:tr h="361981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Репейник</a:t>
                      </a:r>
                      <a:endParaRPr lang="ru-RU" b="1" dirty="0"/>
                    </a:p>
                  </a:txBody>
                  <a:tcPr>
                    <a:solidFill>
                      <a:srgbClr val="92D050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 по 1 капсуле 2 раза в день</a:t>
                      </a:r>
                      <a:endParaRPr lang="ru-RU" b="1" dirty="0"/>
                    </a:p>
                  </a:txBody>
                  <a:tcPr>
                    <a:solidFill>
                      <a:srgbClr val="92D050">
                        <a:alpha val="5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217324"/>
                  </a:ext>
                </a:extLst>
              </a:tr>
              <a:tr h="361981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2 месяц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7685658"/>
                  </a:ext>
                </a:extLst>
              </a:tr>
              <a:tr h="361981">
                <a:tc>
                  <a:txBody>
                    <a:bodyPr/>
                    <a:lstStyle/>
                    <a:p>
                      <a:r>
                        <a:rPr lang="ru-RU" b="1" dirty="0" err="1" smtClean="0"/>
                        <a:t>Эйч</a:t>
                      </a:r>
                      <a:r>
                        <a:rPr lang="ru-RU" b="1" dirty="0" smtClean="0"/>
                        <a:t>-Эс-Эн</a:t>
                      </a:r>
                      <a:endParaRPr lang="ru-RU" b="1" dirty="0"/>
                    </a:p>
                  </a:txBody>
                  <a:tcPr>
                    <a:solidFill>
                      <a:srgbClr val="92D050">
                        <a:alpha val="6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по 1 капсуле 1 раз в день</a:t>
                      </a:r>
                      <a:endParaRPr lang="ru-RU" b="1" dirty="0"/>
                    </a:p>
                  </a:txBody>
                  <a:tcPr>
                    <a:solidFill>
                      <a:srgbClr val="92D050">
                        <a:alpha val="62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4159675"/>
                  </a:ext>
                </a:extLst>
              </a:tr>
              <a:tr h="361981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Супер Комплекс</a:t>
                      </a:r>
                      <a:endParaRPr lang="ru-RU" b="1" dirty="0"/>
                    </a:p>
                  </a:txBody>
                  <a:tcPr>
                    <a:solidFill>
                      <a:srgbClr val="92D050">
                        <a:alpha val="6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 по 1 таблетке 1 раз в день с едой</a:t>
                      </a:r>
                      <a:endParaRPr lang="ru-RU" b="1" dirty="0"/>
                    </a:p>
                  </a:txBody>
                  <a:tcPr>
                    <a:solidFill>
                      <a:srgbClr val="92D050">
                        <a:alpha val="62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7347411"/>
                  </a:ext>
                </a:extLst>
              </a:tr>
              <a:tr h="361981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Репейник </a:t>
                      </a:r>
                      <a:endParaRPr lang="ru-RU" b="1" dirty="0"/>
                    </a:p>
                  </a:txBody>
                  <a:tcPr>
                    <a:solidFill>
                      <a:srgbClr val="92D050">
                        <a:alpha val="6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 по</a:t>
                      </a:r>
                      <a:r>
                        <a:rPr lang="ru-RU" b="1" baseline="0" dirty="0" smtClean="0"/>
                        <a:t> 1 капсуле 2 раза в день</a:t>
                      </a:r>
                      <a:endParaRPr lang="ru-RU" b="1" dirty="0"/>
                    </a:p>
                  </a:txBody>
                  <a:tcPr>
                    <a:solidFill>
                      <a:srgbClr val="92D050">
                        <a:alpha val="62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0409262"/>
                  </a:ext>
                </a:extLst>
              </a:tr>
              <a:tr h="361981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МСМ</a:t>
                      </a:r>
                      <a:endParaRPr lang="ru-RU" b="1" dirty="0"/>
                    </a:p>
                  </a:txBody>
                  <a:tcPr>
                    <a:solidFill>
                      <a:srgbClr val="92D050">
                        <a:alpha val="6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по</a:t>
                      </a:r>
                      <a:r>
                        <a:rPr lang="ru-RU" b="1" baseline="0" dirty="0" smtClean="0"/>
                        <a:t> 1 таблетке 2 раза в день</a:t>
                      </a:r>
                      <a:endParaRPr lang="ru-RU" b="1" dirty="0"/>
                    </a:p>
                  </a:txBody>
                  <a:tcPr>
                    <a:solidFill>
                      <a:srgbClr val="92D050">
                        <a:alpha val="62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3357325"/>
                  </a:ext>
                </a:extLst>
              </a:tr>
              <a:tr h="361981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3 месяц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1207107"/>
                  </a:ext>
                </a:extLst>
              </a:tr>
              <a:tr h="361981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Витамин С НСП</a:t>
                      </a:r>
                      <a:endParaRPr lang="ru-RU" b="1" dirty="0"/>
                    </a:p>
                  </a:txBody>
                  <a:tcPr>
                    <a:solidFill>
                      <a:srgbClr val="92D050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по</a:t>
                      </a:r>
                      <a:r>
                        <a:rPr lang="ru-RU" b="1" baseline="0" dirty="0" smtClean="0"/>
                        <a:t> 1 таблетке 2 раза в день</a:t>
                      </a:r>
                      <a:endParaRPr lang="ru-RU" b="1" dirty="0"/>
                    </a:p>
                  </a:txBody>
                  <a:tcPr>
                    <a:solidFill>
                      <a:srgbClr val="92D050">
                        <a:alpha val="6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1118741"/>
                  </a:ext>
                </a:extLst>
              </a:tr>
              <a:tr h="361981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МСМ</a:t>
                      </a:r>
                      <a:endParaRPr lang="ru-RU" b="1" dirty="0"/>
                    </a:p>
                  </a:txBody>
                  <a:tcPr>
                    <a:solidFill>
                      <a:srgbClr val="92D050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по 1 таблетке 1 раз в день</a:t>
                      </a:r>
                      <a:endParaRPr lang="ru-RU" b="1" dirty="0"/>
                    </a:p>
                  </a:txBody>
                  <a:tcPr>
                    <a:solidFill>
                      <a:srgbClr val="92D050">
                        <a:alpha val="6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5874701"/>
                  </a:ext>
                </a:extLst>
              </a:tr>
            </a:tbl>
          </a:graphicData>
        </a:graphic>
      </p:graphicFrame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9252520" y="4992971"/>
            <a:ext cx="946448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310785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996952"/>
            <a:ext cx="8640960" cy="2835677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ru-RU" sz="4800" b="1" dirty="0" smtClean="0"/>
              <a:t>                 Программа </a:t>
            </a:r>
          </a:p>
          <a:p>
            <a:pPr marL="68580" indent="0">
              <a:buNone/>
            </a:pPr>
            <a:r>
              <a:rPr lang="ru-RU" sz="4800" b="1" dirty="0" smtClean="0"/>
              <a:t>       «Сильный иммунитет»</a:t>
            </a: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val="92747689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389" y="819398"/>
            <a:ext cx="8134597" cy="878774"/>
          </a:xfrm>
        </p:spPr>
        <p:txBody>
          <a:bodyPr>
            <a:normAutofit fontScale="90000"/>
          </a:bodyPr>
          <a:lstStyle/>
          <a:p>
            <a:r>
              <a:rPr lang="ru-RU" dirty="0"/>
              <a:t>Активность иммунной </a:t>
            </a:r>
            <a:r>
              <a:rPr lang="ru-RU" dirty="0" smtClean="0"/>
              <a:t>системы: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0639" y="1268760"/>
            <a:ext cx="8229599" cy="5132040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Механизмы работы иммунной системы можно условно разделить на две группы:</a:t>
            </a:r>
          </a:p>
          <a:p>
            <a:pPr marL="0" indent="0">
              <a:buNone/>
            </a:pPr>
            <a:r>
              <a:rPr lang="ru-RU" u="sng" dirty="0" smtClean="0"/>
              <a:t>неспецифические и специфические</a:t>
            </a:r>
            <a:endParaRPr lang="ru-RU" u="sng" dirty="0"/>
          </a:p>
          <a:p>
            <a:pPr marL="0" indent="0">
              <a:buNone/>
            </a:pPr>
            <a:r>
              <a:rPr lang="ru-RU" sz="3600" dirty="0" smtClean="0"/>
              <a:t>              Влияют на здоровье ИС:</a:t>
            </a:r>
          </a:p>
          <a:p>
            <a:pPr marL="0" indent="0">
              <a:buNone/>
            </a:pPr>
            <a:r>
              <a:rPr lang="ru-RU" sz="3600" b="1" dirty="0" smtClean="0"/>
              <a:t>Здоровье ЖКТ</a:t>
            </a:r>
          </a:p>
          <a:p>
            <a:pPr marL="0" indent="0">
              <a:buNone/>
            </a:pPr>
            <a:r>
              <a:rPr lang="uk-UA" sz="3600" b="1" dirty="0" smtClean="0"/>
              <a:t>Здоровье печени</a:t>
            </a:r>
            <a:endParaRPr lang="ru-RU" sz="3600" b="1" dirty="0" smtClean="0"/>
          </a:p>
          <a:p>
            <a:pPr marL="0" indent="0">
              <a:buNone/>
            </a:pPr>
            <a:r>
              <a:rPr lang="ru-RU" sz="3600" b="1" dirty="0" smtClean="0"/>
              <a:t>Токсическая </a:t>
            </a:r>
            <a:r>
              <a:rPr lang="ru-RU" sz="3600" b="1" dirty="0"/>
              <a:t>нагрузки на </a:t>
            </a:r>
            <a:r>
              <a:rPr lang="ru-RU" sz="3600" b="1" dirty="0" smtClean="0"/>
              <a:t>организм</a:t>
            </a:r>
          </a:p>
          <a:p>
            <a:pPr marL="0" indent="0">
              <a:buNone/>
            </a:pPr>
            <a:r>
              <a:rPr lang="ru-RU" sz="3600" b="1" dirty="0" smtClean="0"/>
              <a:t>Стабильность </a:t>
            </a:r>
            <a:r>
              <a:rPr lang="ru-RU" sz="3600" b="1" dirty="0"/>
              <a:t>нервной </a:t>
            </a:r>
            <a:r>
              <a:rPr lang="ru-RU" sz="3600" b="1" dirty="0" smtClean="0"/>
              <a:t>системы.</a:t>
            </a:r>
            <a:endParaRPr lang="ru-RU" sz="3600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529036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692696"/>
            <a:ext cx="7024744" cy="67325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3133" y="548680"/>
            <a:ext cx="8345458" cy="5735781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ru-RU" dirty="0"/>
              <a:t> </a:t>
            </a:r>
            <a:r>
              <a:rPr lang="ru-RU" sz="2800" dirty="0" smtClean="0"/>
              <a:t>Поддержка </a:t>
            </a:r>
            <a:r>
              <a:rPr lang="ru-RU" sz="2800" dirty="0"/>
              <a:t>иммунной системы – это достаточно сложный и скрупулёзный процесс, основанный на законах </a:t>
            </a:r>
            <a:r>
              <a:rPr lang="ru-RU" sz="2800" dirty="0" smtClean="0"/>
              <a:t>физиологии:</a:t>
            </a:r>
            <a:endParaRPr lang="ru-RU" sz="2800" dirty="0"/>
          </a:p>
          <a:p>
            <a:pPr marL="68580" indent="0">
              <a:buNone/>
            </a:pPr>
            <a:r>
              <a:rPr lang="ru-RU" sz="2800" b="1" u="sng" dirty="0"/>
              <a:t>Этап 1</a:t>
            </a:r>
            <a:r>
              <a:rPr lang="ru-RU" sz="2800" dirty="0"/>
              <a:t>. </a:t>
            </a:r>
            <a:r>
              <a:rPr lang="ru-RU" sz="2800" u="sng" dirty="0"/>
              <a:t>Ограничение влияния внутренних и внешних факторов, ослабляющих иммунную систему</a:t>
            </a:r>
            <a:r>
              <a:rPr lang="ru-RU" sz="2800" u="sng" dirty="0" smtClean="0"/>
              <a:t>.</a:t>
            </a:r>
            <a:endParaRPr lang="ru-RU" sz="2800" u="sng" dirty="0"/>
          </a:p>
          <a:p>
            <a:r>
              <a:rPr lang="ru-RU" sz="2800" dirty="0"/>
              <a:t>пересмотр своего </a:t>
            </a:r>
            <a:r>
              <a:rPr lang="ru-RU" sz="2800" dirty="0" smtClean="0"/>
              <a:t>образа жизни;</a:t>
            </a:r>
            <a:endParaRPr lang="ru-RU" sz="2800" dirty="0"/>
          </a:p>
          <a:p>
            <a:r>
              <a:rPr lang="ru-RU" sz="2800" dirty="0"/>
              <a:t>критично оценить состояние </a:t>
            </a:r>
            <a:r>
              <a:rPr lang="ru-RU" sz="2800" dirty="0" smtClean="0"/>
              <a:t>НС ;</a:t>
            </a:r>
            <a:endParaRPr lang="ru-RU" sz="2800" dirty="0"/>
          </a:p>
          <a:p>
            <a:r>
              <a:rPr lang="ru-RU" sz="2800" dirty="0"/>
              <a:t>привести в должное состояние ЖКТ </a:t>
            </a:r>
            <a:r>
              <a:rPr lang="ru-RU" sz="2800" dirty="0" smtClean="0"/>
              <a:t>(</a:t>
            </a:r>
            <a:r>
              <a:rPr lang="ru-RU" sz="2800" b="1" dirty="0" smtClean="0"/>
              <a:t>набор </a:t>
            </a:r>
            <a:r>
              <a:rPr lang="ru-RU" sz="2800" b="1" dirty="0"/>
              <a:t>«Здоровье </a:t>
            </a:r>
            <a:r>
              <a:rPr lang="ru-RU" sz="2800" b="1" dirty="0" smtClean="0"/>
              <a:t>ЖКТ» </a:t>
            </a:r>
            <a:r>
              <a:rPr lang="ru-RU" sz="2800" dirty="0" smtClean="0"/>
              <a:t>).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7478401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idx="4294967295"/>
          </p:nvPr>
        </p:nvSpPr>
        <p:spPr>
          <a:xfrm>
            <a:off x="533400" y="838200"/>
            <a:ext cx="7886700" cy="1981200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ru-RU" dirty="0" smtClean="0"/>
              <a:t>             </a:t>
            </a:r>
            <a:r>
              <a:rPr lang="ru-RU" sz="4000" b="1" dirty="0" smtClean="0">
                <a:solidFill>
                  <a:srgbClr val="7BBE33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Программа </a:t>
            </a:r>
          </a:p>
          <a:p>
            <a:pPr algn="ctr">
              <a:buNone/>
            </a:pPr>
            <a:r>
              <a:rPr lang="ru-RU" sz="4000" b="1" dirty="0" smtClean="0">
                <a:solidFill>
                  <a:srgbClr val="7BBE33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«Здоровье ваших глаз»</a:t>
            </a:r>
          </a:p>
        </p:txBody>
      </p:sp>
      <p:pic>
        <p:nvPicPr>
          <p:cNvPr id="3" name="Picture 2" descr="ÐÐ°ÑÑÐ¸Ð½ÐºÐ¸ Ð¿Ð¾ Ð·Ð°Ð¿ÑÐ¾ÑÑ Ð·Ð´Ð¾ÑÐ¾Ð²ÑÐµ Ð³Ð»Ð°Ð·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2819400"/>
            <a:ext cx="3697355" cy="2057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8483932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356260"/>
            <a:ext cx="7024744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3138" y="605642"/>
            <a:ext cx="8265226" cy="5415646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92500" lnSpcReduction="20000"/>
          </a:bodyPr>
          <a:lstStyle/>
          <a:p>
            <a:pPr marL="68580" indent="0">
              <a:buNone/>
            </a:pPr>
            <a:r>
              <a:rPr lang="ru-RU" b="1" dirty="0"/>
              <a:t>Этап 2</a:t>
            </a:r>
            <a:r>
              <a:rPr lang="ru-RU" dirty="0"/>
              <a:t>. </a:t>
            </a:r>
            <a:r>
              <a:rPr lang="ru-RU" u="sng" dirty="0"/>
              <a:t>Собственно реабилитация иммунной системы, которая должна соответствовать следующим правилам</a:t>
            </a:r>
            <a:r>
              <a:rPr lang="ru-RU" u="sng" dirty="0" smtClean="0"/>
              <a:t>:</a:t>
            </a:r>
            <a:endParaRPr lang="ru-RU" u="sng" dirty="0"/>
          </a:p>
          <a:p>
            <a:r>
              <a:rPr lang="ru-RU" dirty="0"/>
              <a:t>реабилитация иммунной системы проводится </a:t>
            </a:r>
            <a:r>
              <a:rPr lang="ru-RU" b="1" dirty="0"/>
              <a:t>на фоне оздоровленного </a:t>
            </a:r>
            <a:r>
              <a:rPr lang="ru-RU" b="1" dirty="0" smtClean="0"/>
              <a:t>ЖКТ и печени;</a:t>
            </a:r>
            <a:endParaRPr lang="ru-RU" b="1" dirty="0"/>
          </a:p>
          <a:p>
            <a:r>
              <a:rPr lang="ru-RU" dirty="0"/>
              <a:t>иммуномодуляторы назначаются короткими курсами, что позволяет избежать </a:t>
            </a:r>
            <a:r>
              <a:rPr lang="ru-RU" b="1" dirty="0"/>
              <a:t>толерантности</a:t>
            </a:r>
            <a:r>
              <a:rPr lang="ru-RU" dirty="0"/>
              <a:t> к стимулирующему влиянию продуктов;</a:t>
            </a:r>
          </a:p>
          <a:p>
            <a:r>
              <a:rPr lang="ru-RU" dirty="0"/>
              <a:t>программа оздоровления иммунной системы всегда </a:t>
            </a:r>
            <a:r>
              <a:rPr lang="ru-RU" b="1" dirty="0"/>
              <a:t>проводится на фоне витаминно-минеральной </a:t>
            </a:r>
            <a:r>
              <a:rPr lang="ru-RU" b="1" dirty="0" err="1"/>
              <a:t>запитки</a:t>
            </a:r>
            <a:r>
              <a:rPr lang="ru-RU" b="1" dirty="0"/>
              <a:t>;</a:t>
            </a:r>
          </a:p>
          <a:p>
            <a:r>
              <a:rPr lang="ru-RU" dirty="0"/>
              <a:t>курс реабилитации длится не менее 3 месяцев.</a:t>
            </a:r>
          </a:p>
        </p:txBody>
      </p:sp>
    </p:spTree>
    <p:extLst>
      <p:ext uri="{BB962C8B-B14F-4D97-AF65-F5344CB8AC3E}">
        <p14:creationId xmlns:p14="http://schemas.microsoft.com/office/powerpoint/2010/main" val="66823119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0"/>
            <a:ext cx="7024744" cy="5486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Набор Сильный  Иммунитет.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548680"/>
            <a:ext cx="8928992" cy="6309320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62500" lnSpcReduction="20000"/>
          </a:bodyPr>
          <a:lstStyle/>
          <a:p>
            <a:pPr marL="68580" indent="0">
              <a:buNone/>
            </a:pPr>
            <a:r>
              <a:rPr lang="ru-RU" dirty="0" smtClean="0"/>
              <a:t>     </a:t>
            </a:r>
            <a:r>
              <a:rPr lang="ru-RU" sz="4000" b="1" u="sng" dirty="0" smtClean="0"/>
              <a:t>Поможет  </a:t>
            </a:r>
            <a:r>
              <a:rPr lang="ru-RU" sz="4000" b="1" u="sng" dirty="0"/>
              <a:t>надежно подготовиться к межсезонью, значительно снизить риск простудных заболеваний, сократить время выздоровления и обезопасить себя от </a:t>
            </a:r>
            <a:r>
              <a:rPr lang="ru-RU" sz="4000" b="1" u="sng" dirty="0" smtClean="0"/>
              <a:t> осложнений</a:t>
            </a:r>
            <a:r>
              <a:rPr lang="ru-RU" sz="3400" b="1" i="1" u="sng" dirty="0" smtClean="0"/>
              <a:t>.</a:t>
            </a:r>
            <a:endParaRPr lang="ru-RU" sz="3400" b="1" i="1" u="sng" dirty="0"/>
          </a:p>
          <a:p>
            <a:pPr marL="68580" indent="0">
              <a:buNone/>
            </a:pPr>
            <a:r>
              <a:rPr lang="ru-RU" i="1" u="sng" dirty="0"/>
              <a:t> </a:t>
            </a:r>
            <a:r>
              <a:rPr lang="ru-RU" i="1" u="sng" dirty="0" smtClean="0"/>
              <a:t>    В </a:t>
            </a:r>
            <a:r>
              <a:rPr lang="ru-RU" i="1" u="sng" dirty="0"/>
              <a:t>набор вошли продукты, синергическое действие которых гарантированно укрепит </a:t>
            </a:r>
            <a:r>
              <a:rPr lang="ru-RU" i="1" u="sng" dirty="0" smtClean="0"/>
              <a:t> </a:t>
            </a:r>
            <a:r>
              <a:rPr lang="ru-RU" i="1" u="sng" dirty="0"/>
              <a:t>иммунную систему</a:t>
            </a:r>
            <a:r>
              <a:rPr lang="ru-RU" i="1" u="sng" dirty="0" smtClean="0"/>
              <a:t>:</a:t>
            </a:r>
            <a:endParaRPr lang="ru-RU" i="1" u="sng" dirty="0"/>
          </a:p>
          <a:p>
            <a:pPr marL="0" indent="0">
              <a:buNone/>
            </a:pPr>
            <a:r>
              <a:rPr lang="ru-RU" i="1" u="sng" dirty="0"/>
              <a:t>1. </a:t>
            </a:r>
            <a:r>
              <a:rPr lang="ru-RU" b="1" i="1" u="sng" dirty="0"/>
              <a:t>Кошачий Коготь НСП </a:t>
            </a:r>
            <a:r>
              <a:rPr lang="ru-RU" i="1" u="sng" dirty="0"/>
              <a:t>– оказывает иммуномодулирующее </a:t>
            </a:r>
            <a:r>
              <a:rPr lang="ru-RU" i="1" u="sng" dirty="0" smtClean="0"/>
              <a:t>действие</a:t>
            </a:r>
            <a:endParaRPr lang="ru-RU" i="1" u="sng" dirty="0"/>
          </a:p>
          <a:p>
            <a:pPr marL="0" indent="0">
              <a:buNone/>
            </a:pPr>
            <a:r>
              <a:rPr lang="ru-RU" i="1" u="sng" dirty="0"/>
              <a:t>2. </a:t>
            </a:r>
            <a:r>
              <a:rPr lang="ru-RU" b="1" i="1" u="sng" dirty="0"/>
              <a:t>Защитная Формула НСП </a:t>
            </a:r>
            <a:r>
              <a:rPr lang="ru-RU" i="1" u="sng" dirty="0"/>
              <a:t>– комплекс витаминов, микроэлементов и </a:t>
            </a:r>
            <a:r>
              <a:rPr lang="ru-RU" i="1" u="sng" dirty="0" smtClean="0"/>
              <a:t>антиоксидантов</a:t>
            </a:r>
            <a:endParaRPr lang="ru-RU" i="1" u="sng" dirty="0"/>
          </a:p>
          <a:p>
            <a:pPr marL="0" indent="0">
              <a:buNone/>
            </a:pPr>
            <a:r>
              <a:rPr lang="ru-RU" i="1" u="sng" dirty="0"/>
              <a:t>3. </a:t>
            </a:r>
            <a:r>
              <a:rPr lang="ru-RU" b="1" i="1" u="sng" dirty="0"/>
              <a:t>Пастилки с цинком </a:t>
            </a:r>
            <a:r>
              <a:rPr lang="ru-RU" i="1" u="sng" dirty="0"/>
              <a:t>– активируют защитные силы эпителиальных барьеров, способствуют санации </a:t>
            </a:r>
            <a:r>
              <a:rPr lang="ru-RU" i="1" u="sng" dirty="0" smtClean="0"/>
              <a:t>носоглотки</a:t>
            </a:r>
            <a:endParaRPr lang="ru-RU" i="1" u="sng" dirty="0"/>
          </a:p>
          <a:p>
            <a:pPr marL="0" indent="0">
              <a:buNone/>
            </a:pPr>
            <a:r>
              <a:rPr lang="ru-RU" i="1" u="sng" dirty="0"/>
              <a:t>4. </a:t>
            </a:r>
            <a:r>
              <a:rPr lang="ru-RU" b="1" i="1" u="sng" dirty="0"/>
              <a:t>Пчелиная пыльца </a:t>
            </a:r>
            <a:r>
              <a:rPr lang="ru-RU" i="1" u="sng" dirty="0"/>
              <a:t>– комплексная минеральная </a:t>
            </a:r>
            <a:r>
              <a:rPr lang="ru-RU" i="1" u="sng" dirty="0" err="1"/>
              <a:t>запитка</a:t>
            </a:r>
            <a:r>
              <a:rPr lang="ru-RU" i="1" u="sng" dirty="0"/>
              <a:t> </a:t>
            </a:r>
            <a:r>
              <a:rPr lang="ru-RU" i="1" u="sng" dirty="0" smtClean="0"/>
              <a:t>организма</a:t>
            </a:r>
            <a:endParaRPr lang="ru-RU" i="1" u="sng" dirty="0"/>
          </a:p>
          <a:p>
            <a:pPr marL="0" indent="0">
              <a:buNone/>
            </a:pPr>
            <a:r>
              <a:rPr lang="ru-RU" i="1" u="sng" dirty="0"/>
              <a:t>5. </a:t>
            </a:r>
            <a:r>
              <a:rPr lang="ru-RU" b="1" i="1" u="sng" dirty="0" err="1" smtClean="0"/>
              <a:t>Cи</a:t>
            </a:r>
            <a:r>
              <a:rPr lang="ru-RU" b="1" i="1" u="sng" dirty="0" smtClean="0"/>
              <a:t>-</a:t>
            </a:r>
            <a:r>
              <a:rPr lang="ru-RU" b="1" i="1" u="sng" dirty="0" err="1" smtClean="0"/>
              <a:t>Cи</a:t>
            </a:r>
            <a:r>
              <a:rPr lang="ru-RU" b="1" i="1" u="sng" dirty="0" smtClean="0"/>
              <a:t>-Эй </a:t>
            </a:r>
            <a:r>
              <a:rPr lang="ru-RU" b="1" i="1" u="sng" dirty="0"/>
              <a:t>НСП </a:t>
            </a:r>
            <a:r>
              <a:rPr lang="ru-RU" i="1" u="sng" dirty="0"/>
              <a:t>– </a:t>
            </a:r>
            <a:r>
              <a:rPr lang="ru-RU" i="1" u="sng" dirty="0" smtClean="0"/>
              <a:t> </a:t>
            </a:r>
            <a:r>
              <a:rPr lang="ru-RU" i="1" u="sng" dirty="0" err="1"/>
              <a:t>иммуноактивирующее</a:t>
            </a:r>
            <a:r>
              <a:rPr lang="ru-RU" i="1" u="sng" dirty="0"/>
              <a:t> действие, обладает жаропонижающими и противовоспалительными </a:t>
            </a:r>
            <a:r>
              <a:rPr lang="ru-RU" i="1" u="sng" dirty="0" smtClean="0"/>
              <a:t>свойствами</a:t>
            </a:r>
            <a:endParaRPr lang="ru-RU" i="1" u="sng" dirty="0"/>
          </a:p>
          <a:p>
            <a:pPr marL="0" indent="0">
              <a:buNone/>
            </a:pPr>
            <a:r>
              <a:rPr lang="ru-RU" i="1" u="sng" dirty="0"/>
              <a:t>6. </a:t>
            </a:r>
            <a:r>
              <a:rPr lang="ru-RU" b="1" i="1" u="sng" dirty="0" err="1"/>
              <a:t>Колострум</a:t>
            </a:r>
            <a:r>
              <a:rPr lang="ru-RU" b="1" i="1" u="sng" dirty="0"/>
              <a:t> НСП </a:t>
            </a:r>
            <a:r>
              <a:rPr lang="ru-RU" i="1" u="sng" dirty="0"/>
              <a:t>– продукт на основе молозива, которое содержит бесценный комплекс антител и биогенных </a:t>
            </a:r>
            <a:r>
              <a:rPr lang="ru-RU" i="1" u="sng" dirty="0" smtClean="0"/>
              <a:t>регуляторов</a:t>
            </a:r>
            <a:endParaRPr lang="ru-RU" i="1" u="sng" dirty="0"/>
          </a:p>
          <a:p>
            <a:pPr marL="0" indent="0">
              <a:buNone/>
            </a:pPr>
            <a:r>
              <a:rPr lang="ru-RU" i="1" u="sng" dirty="0"/>
              <a:t>7. </a:t>
            </a:r>
            <a:r>
              <a:rPr lang="ru-RU" b="1" i="1" u="sng" dirty="0"/>
              <a:t>Красный Клевер </a:t>
            </a:r>
            <a:r>
              <a:rPr lang="ru-RU" i="1" u="sng" dirty="0"/>
              <a:t>– стимулирует работу лимфатической системы, способствует выведению токсинов из </a:t>
            </a:r>
            <a:r>
              <a:rPr lang="ru-RU" i="1" u="sng" dirty="0" smtClean="0"/>
              <a:t>организма</a:t>
            </a:r>
            <a:endParaRPr lang="ru-RU" i="1" u="sng" dirty="0"/>
          </a:p>
          <a:p>
            <a:pPr marL="0" indent="0">
              <a:buNone/>
            </a:pPr>
            <a:r>
              <a:rPr lang="ru-RU" i="1" u="sng" dirty="0"/>
              <a:t>8. </a:t>
            </a:r>
            <a:r>
              <a:rPr lang="ru-RU" b="1" i="1" u="sng" dirty="0" err="1"/>
              <a:t>Замброза</a:t>
            </a:r>
            <a:r>
              <a:rPr lang="ru-RU" i="1" u="sng" dirty="0"/>
              <a:t> – мощный антиоксидантный комплекс и витамины </a:t>
            </a:r>
            <a:r>
              <a:rPr lang="ru-RU" i="1" u="sng" dirty="0" smtClean="0"/>
              <a:t> </a:t>
            </a:r>
            <a:r>
              <a:rPr lang="ru-RU" i="1" u="sng" dirty="0"/>
              <a:t>в насыщенном фруктово-ягодном напитке.</a:t>
            </a:r>
          </a:p>
        </p:txBody>
      </p:sp>
    </p:spTree>
    <p:extLst>
      <p:ext uri="{BB962C8B-B14F-4D97-AF65-F5344CB8AC3E}">
        <p14:creationId xmlns:p14="http://schemas.microsoft.com/office/powerpoint/2010/main" val="223793545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593766"/>
            <a:ext cx="7024744" cy="653143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Алгоритм реабилитации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87531"/>
            <a:ext cx="8640960" cy="5474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932112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356260"/>
            <a:ext cx="7024744" cy="7125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8764" y="688769"/>
            <a:ext cx="8170223" cy="5807033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77500" lnSpcReduction="20000"/>
          </a:bodyPr>
          <a:lstStyle/>
          <a:p>
            <a:pPr marL="68580" indent="0">
              <a:buNone/>
            </a:pPr>
            <a:r>
              <a:rPr lang="ru-RU" dirty="0"/>
              <a:t>* четвертый месяц указывается в связи с тем, что первые три месяца – это реабилитация ЖКТ</a:t>
            </a:r>
            <a:r>
              <a:rPr lang="ru-RU" dirty="0" smtClean="0"/>
              <a:t>.</a:t>
            </a:r>
            <a:endParaRPr lang="ru-RU" dirty="0"/>
          </a:p>
          <a:p>
            <a:pPr marL="68580" indent="0">
              <a:buNone/>
            </a:pPr>
            <a:r>
              <a:rPr lang="ru-RU" dirty="0"/>
              <a:t>** продукты принимаются в указанных дозах до конца упаковки</a:t>
            </a:r>
            <a:r>
              <a:rPr lang="ru-RU" dirty="0" smtClean="0"/>
              <a:t>.</a:t>
            </a:r>
            <a:endParaRPr lang="ru-RU" dirty="0"/>
          </a:p>
          <a:p>
            <a:pPr marL="68580" indent="0">
              <a:buNone/>
            </a:pPr>
            <a:r>
              <a:rPr lang="ru-RU" dirty="0"/>
              <a:t>Базовый набор при необходимости можно усилить целым рядом других продуктов компании, обладающими способностью увеличивать активность иммунной системы. </a:t>
            </a:r>
            <a:endParaRPr lang="ru-RU" dirty="0" smtClean="0"/>
          </a:p>
          <a:p>
            <a:r>
              <a:rPr lang="ru-RU" dirty="0" smtClean="0"/>
              <a:t>Это </a:t>
            </a:r>
            <a:r>
              <a:rPr lang="ru-RU" dirty="0"/>
              <a:t>прежде всего такие продукты, как </a:t>
            </a:r>
            <a:r>
              <a:rPr lang="ru-RU" b="1" u="sng" dirty="0" err="1"/>
              <a:t>Кордицепс</a:t>
            </a:r>
            <a:r>
              <a:rPr lang="ru-RU" b="1" u="sng" dirty="0"/>
              <a:t>, Сок Нони, </a:t>
            </a:r>
            <a:r>
              <a:rPr lang="ru-RU" b="1" u="sng" dirty="0" err="1"/>
              <a:t>Моринда</a:t>
            </a:r>
            <a:r>
              <a:rPr lang="ru-RU" b="1" u="sng" dirty="0"/>
              <a:t>, Листья Оливы, Сок Алоэ</a:t>
            </a:r>
            <a:r>
              <a:rPr lang="ru-RU" u="sng" dirty="0"/>
              <a:t>. </a:t>
            </a:r>
            <a:endParaRPr lang="ru-RU" u="sng" dirty="0" smtClean="0"/>
          </a:p>
          <a:p>
            <a:r>
              <a:rPr lang="ru-RU" dirty="0" smtClean="0"/>
              <a:t>Особо </a:t>
            </a:r>
            <a:r>
              <a:rPr lang="ru-RU" dirty="0"/>
              <a:t>хотелось бы отметить продукт </a:t>
            </a:r>
            <a:r>
              <a:rPr lang="ru-RU" sz="3600" b="1" u="sng" dirty="0">
                <a:solidFill>
                  <a:srgbClr val="FF0000"/>
                </a:solidFill>
              </a:rPr>
              <a:t>Протеаза Плюс</a:t>
            </a:r>
            <a:r>
              <a:rPr lang="ru-RU" u="sng" dirty="0"/>
              <a:t>. </a:t>
            </a:r>
            <a:r>
              <a:rPr lang="ru-RU" dirty="0"/>
              <a:t>Это один из немногих рычагов влияния на ту самую группу клеток под названием </a:t>
            </a:r>
            <a:r>
              <a:rPr lang="ru-RU" u="sng" dirty="0"/>
              <a:t>макрофаги</a:t>
            </a:r>
            <a:r>
              <a:rPr lang="ru-RU" dirty="0"/>
              <a:t> </a:t>
            </a:r>
            <a:r>
              <a:rPr lang="ru-RU" dirty="0" smtClean="0"/>
              <a:t>.</a:t>
            </a:r>
          </a:p>
          <a:p>
            <a:r>
              <a:rPr lang="ru-RU" dirty="0" smtClean="0"/>
              <a:t>Усиление </a:t>
            </a:r>
            <a:r>
              <a:rPr lang="ru-RU" dirty="0"/>
              <a:t>набора с помощью </a:t>
            </a:r>
            <a:r>
              <a:rPr lang="ru-RU" b="1" dirty="0"/>
              <a:t>Протеаза Плюс </a:t>
            </a:r>
            <a:r>
              <a:rPr lang="ru-RU" dirty="0"/>
              <a:t>будет особенно актуально у людей, уже имеющих </a:t>
            </a:r>
            <a:r>
              <a:rPr lang="ru-RU" u="sng" dirty="0">
                <a:solidFill>
                  <a:srgbClr val="FF0000"/>
                </a:solidFill>
              </a:rPr>
              <a:t>хронические воспалительные процессы </a:t>
            </a:r>
            <a:r>
              <a:rPr lang="ru-RU" dirty="0"/>
              <a:t>(хронические тонзиллит, аднексит, простатит и т.д.).</a:t>
            </a:r>
          </a:p>
        </p:txBody>
      </p:sp>
    </p:spTree>
    <p:extLst>
      <p:ext uri="{BB962C8B-B14F-4D97-AF65-F5344CB8AC3E}">
        <p14:creationId xmlns:p14="http://schemas.microsoft.com/office/powerpoint/2010/main" val="202110373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3265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363272" cy="5577483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 </a:t>
            </a:r>
            <a:r>
              <a:rPr lang="ru-RU" b="1" dirty="0" smtClean="0"/>
              <a:t>Стресс </a:t>
            </a:r>
            <a:r>
              <a:rPr lang="ru-RU" dirty="0" smtClean="0"/>
              <a:t>( </a:t>
            </a:r>
            <a:r>
              <a:rPr lang="ru-RU" dirty="0"/>
              <a:t>англ. </a:t>
            </a:r>
            <a:r>
              <a:rPr lang="ru-RU" dirty="0" err="1"/>
              <a:t>stress</a:t>
            </a:r>
            <a:r>
              <a:rPr lang="ru-RU" dirty="0"/>
              <a:t> — напряжение, давление, нажим) — неспецифическая (общая) </a:t>
            </a:r>
            <a:r>
              <a:rPr lang="ru-RU" b="1" u="sng" dirty="0"/>
              <a:t>реакция организма на очень сильное воздействие, </a:t>
            </a:r>
            <a:r>
              <a:rPr lang="ru-RU" dirty="0"/>
              <a:t>будь то физическое или психологическое, а также соответствующее состояние </a:t>
            </a:r>
            <a:r>
              <a:rPr lang="ru-RU" dirty="0" smtClean="0"/>
              <a:t>НС </a:t>
            </a:r>
            <a:r>
              <a:rPr lang="ru-RU" dirty="0"/>
              <a:t>организма (или организма в целом). 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ru-RU" dirty="0" smtClean="0"/>
              <a:t>Набор </a:t>
            </a:r>
            <a:r>
              <a:rPr lang="ru-RU" b="1" dirty="0"/>
              <a:t>«</a:t>
            </a:r>
            <a:r>
              <a:rPr lang="ru-RU" b="1" dirty="0" err="1"/>
              <a:t>Антистресс</a:t>
            </a:r>
            <a:r>
              <a:rPr lang="ru-RU" b="1" dirty="0"/>
              <a:t>» </a:t>
            </a:r>
            <a:r>
              <a:rPr lang="ru-RU" dirty="0"/>
              <a:t>создан с целью помочь укрепить нервную систему, </a:t>
            </a:r>
            <a:r>
              <a:rPr lang="ru-RU" b="1" dirty="0"/>
              <a:t>улучшить эмоциональное состояние и защитить </a:t>
            </a:r>
            <a:r>
              <a:rPr lang="ru-RU" b="1" dirty="0" smtClean="0"/>
              <a:t> </a:t>
            </a:r>
            <a:r>
              <a:rPr lang="ru-RU" b="1" dirty="0"/>
              <a:t>организм от негативного воздействия </a:t>
            </a:r>
            <a:r>
              <a:rPr lang="ru-RU" b="1" dirty="0" err="1"/>
              <a:t>дистресса</a:t>
            </a:r>
            <a:r>
              <a:rPr lang="ru-RU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8044688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Симптомы </a:t>
            </a:r>
            <a:r>
              <a:rPr lang="ru-RU" dirty="0" err="1"/>
              <a:t>дистресса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                     </a:t>
            </a:r>
            <a:r>
              <a:rPr lang="ru-RU" b="1" dirty="0" smtClean="0"/>
              <a:t>Физические </a:t>
            </a:r>
            <a:r>
              <a:rPr lang="ru-RU" b="1" dirty="0"/>
              <a:t>проявления: </a:t>
            </a:r>
          </a:p>
          <a:p>
            <a:r>
              <a:rPr lang="ru-RU" b="1" dirty="0"/>
              <a:t>мышечное </a:t>
            </a:r>
            <a:r>
              <a:rPr lang="ru-RU" b="1" dirty="0" smtClean="0"/>
              <a:t>напряжение;</a:t>
            </a:r>
          </a:p>
          <a:p>
            <a:r>
              <a:rPr lang="ru-RU" b="1" dirty="0"/>
              <a:t>н</a:t>
            </a:r>
            <a:r>
              <a:rPr lang="ru-RU" b="1" dirty="0" smtClean="0"/>
              <a:t>арушение пищеварения</a:t>
            </a:r>
            <a:r>
              <a:rPr lang="ru-RU" b="1" dirty="0"/>
              <a:t>;</a:t>
            </a:r>
          </a:p>
          <a:p>
            <a:r>
              <a:rPr lang="ru-RU" b="1" dirty="0"/>
              <a:t>головная боль</a:t>
            </a:r>
            <a:r>
              <a:rPr lang="ru-RU" b="1" dirty="0" smtClean="0"/>
              <a:t>;</a:t>
            </a:r>
            <a:endParaRPr lang="ru-RU" b="1" dirty="0"/>
          </a:p>
          <a:p>
            <a:r>
              <a:rPr lang="ru-RU" b="1" dirty="0"/>
              <a:t>бессонница;</a:t>
            </a:r>
          </a:p>
          <a:p>
            <a:r>
              <a:rPr lang="ru-RU" b="1" dirty="0"/>
              <a:t>переедание, патологическая тяга к алкоголю, курению;</a:t>
            </a:r>
          </a:p>
          <a:p>
            <a:r>
              <a:rPr lang="ru-RU" b="1" dirty="0"/>
              <a:t>учащенное сердцебиение;</a:t>
            </a:r>
          </a:p>
          <a:p>
            <a:r>
              <a:rPr lang="ru-RU" b="1" dirty="0"/>
              <a:t>немотивированная слабость, </a:t>
            </a:r>
            <a:r>
              <a:rPr lang="ru-RU" b="1" dirty="0" smtClean="0"/>
              <a:t>усталость.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30671019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Симптомы </a:t>
            </a:r>
            <a:r>
              <a:rPr lang="ru-RU" dirty="0" err="1"/>
              <a:t>дистресса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         </a:t>
            </a:r>
            <a:r>
              <a:rPr lang="ru-RU" b="1" dirty="0" smtClean="0"/>
              <a:t>Эмоциональные </a:t>
            </a:r>
            <a:r>
              <a:rPr lang="ru-RU" b="1" dirty="0"/>
              <a:t>проявления: </a:t>
            </a:r>
          </a:p>
          <a:p>
            <a:r>
              <a:rPr lang="ru-RU" b="1" dirty="0"/>
              <a:t>раздражительность;</a:t>
            </a:r>
          </a:p>
          <a:p>
            <a:r>
              <a:rPr lang="ru-RU" b="1" dirty="0"/>
              <a:t>депрессия;</a:t>
            </a:r>
          </a:p>
          <a:p>
            <a:r>
              <a:rPr lang="ru-RU" b="1" dirty="0"/>
              <a:t>гнев;</a:t>
            </a:r>
          </a:p>
          <a:p>
            <a:r>
              <a:rPr lang="ru-RU" b="1" dirty="0"/>
              <a:t>тревога;</a:t>
            </a:r>
          </a:p>
          <a:p>
            <a:r>
              <a:rPr lang="ru-RU" b="1" dirty="0"/>
              <a:t>перепады настроения;</a:t>
            </a:r>
          </a:p>
          <a:p>
            <a:r>
              <a:rPr lang="ru-RU" b="1" dirty="0"/>
              <a:t>ощущение </a:t>
            </a:r>
            <a:r>
              <a:rPr lang="ru-RU" b="1" dirty="0" smtClean="0"/>
              <a:t>усталости.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34747182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Симптомы </a:t>
            </a:r>
            <a:r>
              <a:rPr lang="ru-RU" dirty="0" err="1"/>
              <a:t>дистресса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00200"/>
            <a:ext cx="8686800" cy="4525963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sz="3600" dirty="0" smtClean="0"/>
              <a:t>            </a:t>
            </a:r>
            <a:r>
              <a:rPr lang="ru-RU" sz="3600" b="1" dirty="0" smtClean="0"/>
              <a:t>Когнитивные </a:t>
            </a:r>
            <a:r>
              <a:rPr lang="ru-RU" sz="3600" b="1" dirty="0"/>
              <a:t>проявления: </a:t>
            </a:r>
          </a:p>
          <a:p>
            <a:r>
              <a:rPr lang="ru-RU" sz="3600" b="1" dirty="0"/>
              <a:t>трудности с концентрацией внимания</a:t>
            </a:r>
            <a:r>
              <a:rPr lang="ru-RU" sz="3600" b="1" dirty="0" smtClean="0"/>
              <a:t>;</a:t>
            </a:r>
            <a:endParaRPr lang="ru-RU" sz="3600" b="1" dirty="0"/>
          </a:p>
          <a:p>
            <a:r>
              <a:rPr lang="ru-RU" sz="3600" b="1" dirty="0"/>
              <a:t>забывчивость;</a:t>
            </a:r>
          </a:p>
          <a:p>
            <a:r>
              <a:rPr lang="ru-RU" sz="3600" b="1" dirty="0"/>
              <a:t>негативные, повторяющиеся мысли.</a:t>
            </a:r>
          </a:p>
        </p:txBody>
      </p:sp>
    </p:spTree>
    <p:extLst>
      <p:ext uri="{BB962C8B-B14F-4D97-AF65-F5344CB8AC3E}">
        <p14:creationId xmlns:p14="http://schemas.microsoft.com/office/powerpoint/2010/main" val="344135130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Набор "</a:t>
            </a:r>
            <a:r>
              <a:rPr lang="ru-RU" dirty="0" err="1"/>
              <a:t>Антистресс</a:t>
            </a:r>
            <a:r>
              <a:rPr lang="ru-RU" dirty="0"/>
              <a:t>"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772816"/>
            <a:ext cx="9144000" cy="4968552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400" b="1" dirty="0" smtClean="0"/>
              <a:t>Набор </a:t>
            </a:r>
            <a:r>
              <a:rPr lang="ru-RU" sz="4400" b="1" dirty="0"/>
              <a:t>«</a:t>
            </a:r>
            <a:r>
              <a:rPr lang="ru-RU" sz="4400" b="1" dirty="0" err="1"/>
              <a:t>Антистресс</a:t>
            </a:r>
            <a:r>
              <a:rPr lang="ru-RU" sz="4400" b="1" dirty="0"/>
              <a:t>» создан с целью помочь укрепить нервную систему, улучшить эмоциональное состояние и защитить наш организм от негативного воздействия </a:t>
            </a:r>
            <a:r>
              <a:rPr lang="ru-RU" sz="4400" b="1" dirty="0" err="1"/>
              <a:t>дистресса</a:t>
            </a:r>
            <a:r>
              <a:rPr lang="ru-RU" sz="4400"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7772236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Запитка</a:t>
            </a:r>
            <a:r>
              <a:rPr lang="ru-RU" dirty="0"/>
              <a:t> нервной системы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152" y="620688"/>
            <a:ext cx="9070848" cy="6237312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dirty="0" smtClean="0"/>
              <a:t>Супер </a:t>
            </a:r>
            <a:r>
              <a:rPr lang="ru-RU" b="1" dirty="0"/>
              <a:t>Комплекс </a:t>
            </a:r>
            <a:r>
              <a:rPr lang="ru-RU" dirty="0"/>
              <a:t>- витамины и микроэлементы в легкоусвояемой форме</a:t>
            </a:r>
          </a:p>
          <a:p>
            <a:pPr marL="0" indent="0">
              <a:buNone/>
            </a:pPr>
            <a:r>
              <a:rPr lang="ru-RU" b="1" dirty="0"/>
              <a:t>Омега-3 ПНЖК НСП </a:t>
            </a:r>
            <a:r>
              <a:rPr lang="ru-RU" dirty="0"/>
              <a:t>- </a:t>
            </a:r>
            <a:r>
              <a:rPr lang="ru-RU" dirty="0" smtClean="0"/>
              <a:t> </a:t>
            </a:r>
            <a:r>
              <a:rPr lang="ru-RU" dirty="0"/>
              <a:t>входят в состав мембран клеток мозга и благотворно влияют на </a:t>
            </a:r>
            <a:r>
              <a:rPr lang="ru-RU" dirty="0" smtClean="0"/>
              <a:t>НС, </a:t>
            </a:r>
            <a:r>
              <a:rPr lang="ru-RU" dirty="0"/>
              <a:t>текучесть крови, </a:t>
            </a:r>
            <a:r>
              <a:rPr lang="ru-RU" dirty="0" smtClean="0"/>
              <a:t>АД, </a:t>
            </a:r>
            <a:r>
              <a:rPr lang="ru-RU" dirty="0"/>
              <a:t>обмен жиров.</a:t>
            </a:r>
          </a:p>
          <a:p>
            <a:pPr marL="0" indent="0">
              <a:buNone/>
            </a:pPr>
            <a:r>
              <a:rPr lang="ru-RU" b="1" dirty="0"/>
              <a:t>Лецитин НСП </a:t>
            </a:r>
            <a:r>
              <a:rPr lang="ru-RU" dirty="0"/>
              <a:t>- </a:t>
            </a:r>
            <a:r>
              <a:rPr lang="ru-RU" dirty="0" smtClean="0"/>
              <a:t>строительный </a:t>
            </a:r>
            <a:r>
              <a:rPr lang="ru-RU" dirty="0"/>
              <a:t>материал клеток нервной системы, а также обеспечивает передачу нервных импульсов от клетки к клетке, </a:t>
            </a:r>
            <a:r>
              <a:rPr lang="ru-RU" u="sng" dirty="0"/>
              <a:t>являясь предшественником важнейшего посредника в передаче нервных импульсов - </a:t>
            </a:r>
            <a:r>
              <a:rPr lang="ru-RU" b="1" u="sng" dirty="0">
                <a:solidFill>
                  <a:srgbClr val="FF0000"/>
                </a:solidFill>
              </a:rPr>
              <a:t>ацетилхолина</a:t>
            </a:r>
            <a:r>
              <a:rPr lang="ru-RU" u="sng" dirty="0"/>
              <a:t>. </a:t>
            </a:r>
            <a:r>
              <a:rPr lang="ru-RU" dirty="0"/>
              <a:t>Этими его свойствами и обеспечивается </a:t>
            </a:r>
            <a:r>
              <a:rPr lang="ru-RU" dirty="0">
                <a:solidFill>
                  <a:srgbClr val="FF0000"/>
                </a:solidFill>
              </a:rPr>
              <a:t>устойчивость работы ЦНС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b="1" dirty="0"/>
              <a:t>Магний </a:t>
            </a:r>
            <a:r>
              <a:rPr lang="ru-RU" b="1" dirty="0" err="1"/>
              <a:t>Хелат</a:t>
            </a:r>
            <a:r>
              <a:rPr lang="ru-RU" b="1" dirty="0"/>
              <a:t> </a:t>
            </a:r>
            <a:r>
              <a:rPr lang="ru-RU" dirty="0"/>
              <a:t>- способствует устойчивости эмоционального фона, хорошему сну, нормальной работе головного мозга. </a:t>
            </a:r>
            <a:r>
              <a:rPr lang="ru-RU" u="sng" dirty="0"/>
              <a:t>Участвует в процессах выработки энергии в организме, что особенно важно, учитывая тот факт, что мозг является одним из главных потребителей энергии.</a:t>
            </a:r>
          </a:p>
        </p:txBody>
      </p:sp>
    </p:spTree>
    <p:extLst>
      <p:ext uri="{BB962C8B-B14F-4D97-AF65-F5344CB8AC3E}">
        <p14:creationId xmlns:p14="http://schemas.microsoft.com/office/powerpoint/2010/main" val="327146434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76923C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3255</TotalTime>
  <Words>7453</Words>
  <Application>Microsoft Office PowerPoint</Application>
  <PresentationFormat>Экран (4:3)</PresentationFormat>
  <Paragraphs>999</Paragraphs>
  <Slides>141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141</vt:i4>
      </vt:variant>
    </vt:vector>
  </HeadingPairs>
  <TitlesOfParts>
    <vt:vector size="154" baseType="lpstr">
      <vt:lpstr>MS PGothic</vt:lpstr>
      <vt:lpstr>Arial</vt:lpstr>
      <vt:lpstr>Arial Black</vt:lpstr>
      <vt:lpstr>Arial Narrow</vt:lpstr>
      <vt:lpstr>Calibri</vt:lpstr>
      <vt:lpstr>Helvetica Light</vt:lpstr>
      <vt:lpstr>inherit</vt:lpstr>
      <vt:lpstr>StudioScriptCTT</vt:lpstr>
      <vt:lpstr>tahoma</vt:lpstr>
      <vt:lpstr>Times New Roman</vt:lpstr>
      <vt:lpstr>Wingdings</vt:lpstr>
      <vt:lpstr>Тема Office</vt:lpstr>
      <vt:lpstr>Диаграмма Microsoft Excel</vt:lpstr>
      <vt:lpstr>Физиологическое и патологическое старение. Коррекция при помощи продукции компании NSP.</vt:lpstr>
      <vt:lpstr>Cистемная коррекция здоровья при помощи программ компании NSP.</vt:lpstr>
      <vt:lpstr>Программа  «В помощь бросающим курить»</vt:lpstr>
      <vt:lpstr>Существует целый ряд методик, которые помогают человеку сделать этот серьезный шаг в своей жизни более эффективно:  </vt:lpstr>
      <vt:lpstr>Программа  «В помощь бросающим курить» </vt:lpstr>
      <vt:lpstr>Программа  «В помощь бросающим курить» </vt:lpstr>
      <vt:lpstr>Презентация PowerPoint</vt:lpstr>
      <vt:lpstr>Расширения программы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Базовая   программа «Здоровье Ваших глаз»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Функции ЖКТ</vt:lpstr>
      <vt:lpstr>Последствия сбоев в работе ЖКТ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Результаты</vt:lpstr>
      <vt:lpstr>Презентация PowerPoint</vt:lpstr>
      <vt:lpstr>Важнейшие функции печени</vt:lpstr>
      <vt:lpstr>Презентация PowerPoint</vt:lpstr>
      <vt:lpstr>АНТИПАРАЗИТАРНЫЙ НАБОР</vt:lpstr>
      <vt:lpstr>АНТИПАРАЗИТАРНЫЙ НАБОР</vt:lpstr>
      <vt:lpstr> АНТИПАРАЗИТАРНЫЙ НАБОР</vt:lpstr>
      <vt:lpstr>Программа от NSP «Детокс»</vt:lpstr>
      <vt:lpstr> Хлорофилл жидкий</vt:lpstr>
      <vt:lpstr> Молочный Чертополох</vt:lpstr>
      <vt:lpstr>Витамин С </vt:lpstr>
      <vt:lpstr>Презентация PowerPoint</vt:lpstr>
      <vt:lpstr>Презентация PowerPoint</vt:lpstr>
      <vt:lpstr>От чего зависит качество и продолжительность нашей жизни </vt:lpstr>
      <vt:lpstr>A-B-C-D – система по уходу за здоровьем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Набор  «Здоровье с NSP круглый год ПЛЮС» </vt:lpstr>
      <vt:lpstr>   Набор «Здоровый ребенок» </vt:lpstr>
      <vt:lpstr>Питание детей – глобальная проблема</vt:lpstr>
      <vt:lpstr>Программа «Здоровый ребенок» </vt:lpstr>
      <vt:lpstr>   1. ХЛОРОФИЛЛ  жидкий   </vt:lpstr>
      <vt:lpstr>2. ВИТАЗАВРИКИ</vt:lpstr>
      <vt:lpstr>3. БИФИДОЗАВРИКИ </vt:lpstr>
      <vt:lpstr> 4. КОЛЛОИДНЫЕ  МИНЕРАЛЫ с соком асаи    </vt:lpstr>
      <vt:lpstr>5. ЛЕЦИТИН  НСП</vt:lpstr>
      <vt:lpstr>Презентация PowerPoint</vt:lpstr>
      <vt:lpstr>Презентация PowerPoint</vt:lpstr>
      <vt:lpstr>   Набор «Здоровье Ваших  костей»   </vt:lpstr>
      <vt:lpstr>Презентация PowerPoint</vt:lpstr>
      <vt:lpstr>Презентация PowerPoint</vt:lpstr>
      <vt:lpstr> Структура костной ткани  </vt:lpstr>
      <vt:lpstr>2</vt:lpstr>
      <vt:lpstr>Алгоритм реабилитации костной системы.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Вспомогательные продукты для местного применения</vt:lpstr>
      <vt:lpstr>Вспомогательные продукты</vt:lpstr>
      <vt:lpstr>Презентация PowerPoint</vt:lpstr>
      <vt:lpstr>Презентация PowerPoint</vt:lpstr>
      <vt:lpstr>Презентация PowerPoint</vt:lpstr>
      <vt:lpstr>Базовый набор включает : </vt:lpstr>
      <vt:lpstr>Презентация PowerPoint</vt:lpstr>
      <vt:lpstr>Набор от NSP «Кожа, волосы, ногти»</vt:lpstr>
      <vt:lpstr>Набор от NSP «Кожа, волосы, ногти»</vt:lpstr>
      <vt:lpstr>Презентация PowerPoint</vt:lpstr>
      <vt:lpstr>Активность иммунной системы: </vt:lpstr>
      <vt:lpstr>Презентация PowerPoint</vt:lpstr>
      <vt:lpstr>Презентация PowerPoint</vt:lpstr>
      <vt:lpstr>Набор Сильный  Иммунитет. </vt:lpstr>
      <vt:lpstr>Алгоритм реабилитации</vt:lpstr>
      <vt:lpstr>Презентация PowerPoint</vt:lpstr>
      <vt:lpstr>Презентация PowerPoint</vt:lpstr>
      <vt:lpstr>Симптомы дистресса</vt:lpstr>
      <vt:lpstr>Симптомы дистресса</vt:lpstr>
      <vt:lpstr>Симптомы дистресса</vt:lpstr>
      <vt:lpstr>Набор "Антистресс" </vt:lpstr>
      <vt:lpstr>Запитка нервной системы</vt:lpstr>
      <vt:lpstr>Регуляция эмоционального фона</vt:lpstr>
      <vt:lpstr>Набор «Антистресс»</vt:lpstr>
      <vt:lpstr>Набор «Антистресс»</vt:lpstr>
      <vt:lpstr>Дополнения к набору</vt:lpstr>
      <vt:lpstr>Набор "Ясная голова"</vt:lpstr>
      <vt:lpstr>Презентация PowerPoint</vt:lpstr>
      <vt:lpstr>Презентация PowerPoint</vt:lpstr>
      <vt:lpstr>Презентация PowerPoint</vt:lpstr>
      <vt:lpstr>Снижение эффективности системы антиоксидантной защиты наносит удары  по нескольким направлениям: </vt:lpstr>
      <vt:lpstr>Показания к применению набора «Защита сосудов»: 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Программа «Здоровое сердце»</vt:lpstr>
      <vt:lpstr> Программа «Здоровое сердце»:  </vt:lpstr>
      <vt:lpstr> Показания к применению программы  «Здоровое сердце»:  </vt:lpstr>
      <vt:lpstr>Презентация PowerPoint</vt:lpstr>
      <vt:lpstr>Фитнес I (Спортивное тело) </vt:lpstr>
      <vt:lpstr> В «Фитнес I» вошли следующие продукты: Нутри Берн - включает смесь концентрата и изолята белков молочной сыворотки, которые по содержанию незаменимых аминокислот приближаются к идеальному белку и легко усваиваются в ЖКТ.  В состав продукта также входит комплекс растений, способствующих снижению веса: гарциния, джимнема, родиола розовая, элеутерококк, а хелатная форма хрома обеспечивает утилизацию глюкозы и способствует накоплению гликогена.  Этот белковый коктейль укрепляет иммунную и антиоксидантную защиту, увеличивает работоспособность, снижает утомляемость при физической нагрузке, нормализует уровень сахара в крови.</vt:lpstr>
      <vt:lpstr>Пептовит с L-карнитином и магнием – представляет собой гидролизат белка молочной сыворотки, которая является ценным источником белка.  Белки молочной сыворотки отличаются оптимальным набором аминокислот, необходимых для синтеза тканевых белков, а также играют важную роль в обеспечении функций эндокринных желез, кроветворения, нервной системы.   Гидролизат обогащен 7 незаменимыми аминокислотами: валином, лейцином, лизином, изолейцином, метионином, треонином и фенилаланином, а также содержит магний для поддержки сердца и L-карнитин - великолепный источник энергии и эффективный жиросжигатель!</vt:lpstr>
      <vt:lpstr>Солстик Энерджи – этот уникальный продукт повышает жизненный тонус, умственную и физическую работоспособность, стимулирует работу мозга, память и концентрацию внимания, тонизирует на длительное время и не оказывает побочных действий. Он притупляет чувство голода, стимулирует физическую активность.  В него вошли витамины группы В, гуарана, женьшень и природные антиоксиданты. СмартМил – еще один питательный белковый коктейль с богатейшим витаминно-минеральным комплексом – 11 витаминов, 10 микроэлементов и биотин! Это – низкокалорийный продукт (всего 130 кКал на порцию), повышает работоспособность и способствует выработке энергии. Прекрасно подходит для коррекции массы тела. </vt:lpstr>
      <vt:lpstr>Фитнес I – cхема применения</vt:lpstr>
      <vt:lpstr>Презентация PowerPoint</vt:lpstr>
      <vt:lpstr>Фитнес II – cхема применения</vt:lpstr>
      <vt:lpstr>Программа коррекции веса</vt:lpstr>
      <vt:lpstr>Преимущества программы</vt:lpstr>
      <vt:lpstr>Привычка быть здоровым</vt:lpstr>
      <vt:lpstr>Доказанный результат</vt:lpstr>
      <vt:lpstr>Программа коррекции веса</vt:lpstr>
      <vt:lpstr>Презентация PowerPoint</vt:lpstr>
      <vt:lpstr>Smart Family </vt:lpstr>
      <vt:lpstr> Smart Family/Kids </vt:lpstr>
      <vt:lpstr>Профилактика онкозаболеваний</vt:lpstr>
      <vt:lpstr>Основные принципы первичной онкопрофилактики</vt:lpstr>
      <vt:lpstr>Презентация PowerPoint</vt:lpstr>
      <vt:lpstr>Презентация PowerPoint</vt:lpstr>
      <vt:lpstr>Презентация PowerPoint</vt:lpstr>
      <vt:lpstr>Продукты, которые включаются в противоопухолевую схему лечения</vt:lpstr>
      <vt:lpstr>  КОНЦЕПЦИЯ ВЕДЕНИЯ ОНКОБОЛЬНЫХ   </vt:lpstr>
      <vt:lpstr>ВСЕМ ОНКОБОЛЬНЫМ далее:</vt:lpstr>
      <vt:lpstr>Решение за Вами!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Физиологическое и патологическое старение. Коррекция при помощи продукции компании NSP.</dc:title>
  <dc:creator>Vika</dc:creator>
  <cp:lastModifiedBy>salo.igor@outlook.com</cp:lastModifiedBy>
  <cp:revision>95</cp:revision>
  <dcterms:created xsi:type="dcterms:W3CDTF">2016-11-16T17:22:57Z</dcterms:created>
  <dcterms:modified xsi:type="dcterms:W3CDTF">2019-07-16T14:52:54Z</dcterms:modified>
</cp:coreProperties>
</file>