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91"/>
  </p:notesMasterIdLst>
  <p:sldIdLst>
    <p:sldId id="256" r:id="rId3"/>
    <p:sldId id="320" r:id="rId4"/>
    <p:sldId id="321" r:id="rId5"/>
    <p:sldId id="366" r:id="rId6"/>
    <p:sldId id="322" r:id="rId7"/>
    <p:sldId id="323" r:id="rId8"/>
    <p:sldId id="352" r:id="rId9"/>
    <p:sldId id="351" r:id="rId10"/>
    <p:sldId id="353" r:id="rId11"/>
    <p:sldId id="324" r:id="rId12"/>
    <p:sldId id="325" r:id="rId13"/>
    <p:sldId id="350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67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54" r:id="rId40"/>
    <p:sldId id="355" r:id="rId41"/>
    <p:sldId id="356" r:id="rId42"/>
    <p:sldId id="357" r:id="rId43"/>
    <p:sldId id="358" r:id="rId44"/>
    <p:sldId id="359" r:id="rId45"/>
    <p:sldId id="360" r:id="rId46"/>
    <p:sldId id="361" r:id="rId47"/>
    <p:sldId id="362" r:id="rId48"/>
    <p:sldId id="363" r:id="rId49"/>
    <p:sldId id="364" r:id="rId50"/>
    <p:sldId id="365" r:id="rId51"/>
    <p:sldId id="317" r:id="rId52"/>
    <p:sldId id="368" r:id="rId53"/>
    <p:sldId id="318" r:id="rId54"/>
    <p:sldId id="260" r:id="rId55"/>
    <p:sldId id="308" r:id="rId56"/>
    <p:sldId id="309" r:id="rId57"/>
    <p:sldId id="310" r:id="rId58"/>
    <p:sldId id="311" r:id="rId59"/>
    <p:sldId id="303" r:id="rId60"/>
    <p:sldId id="304" r:id="rId61"/>
    <p:sldId id="305" r:id="rId62"/>
    <p:sldId id="306" r:id="rId63"/>
    <p:sldId id="307" r:id="rId64"/>
    <p:sldId id="262" r:id="rId65"/>
    <p:sldId id="261" r:id="rId66"/>
    <p:sldId id="268" r:id="rId67"/>
    <p:sldId id="267" r:id="rId68"/>
    <p:sldId id="271" r:id="rId69"/>
    <p:sldId id="273" r:id="rId70"/>
    <p:sldId id="275" r:id="rId71"/>
    <p:sldId id="274" r:id="rId72"/>
    <p:sldId id="270" r:id="rId73"/>
    <p:sldId id="290" r:id="rId74"/>
    <p:sldId id="291" r:id="rId75"/>
    <p:sldId id="312" r:id="rId76"/>
    <p:sldId id="313" r:id="rId77"/>
    <p:sldId id="298" r:id="rId78"/>
    <p:sldId id="292" r:id="rId79"/>
    <p:sldId id="293" r:id="rId80"/>
    <p:sldId id="294" r:id="rId81"/>
    <p:sldId id="283" r:id="rId82"/>
    <p:sldId id="282" r:id="rId83"/>
    <p:sldId id="300" r:id="rId84"/>
    <p:sldId id="301" r:id="rId85"/>
    <p:sldId id="286" r:id="rId86"/>
    <p:sldId id="314" r:id="rId87"/>
    <p:sldId id="315" r:id="rId88"/>
    <p:sldId id="316" r:id="rId89"/>
    <p:sldId id="302" r:id="rId9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D22"/>
    <a:srgbClr val="B00000"/>
    <a:srgbClr val="606060"/>
    <a:srgbClr val="56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tableStyles" Target="tableStyle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B8D332-1D6D-4EC5-A1F7-4FD0E18CEAD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0DD2F54B-5F81-40BB-81D7-46A279F8A195}">
      <dgm:prSet custT="1"/>
      <dgm:spPr>
        <a:solidFill>
          <a:srgbClr val="C6401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sz="13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0" u="none" strike="noStrike" cap="none" normalizeH="0" baseline="0" dirty="0" err="1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charset="0"/>
            </a:rPr>
            <a:t>Загрязнение</a:t>
          </a:r>
          <a:r>
            <a:rPr kumimoji="0" lang="uk-UA" sz="1800" b="1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charset="0"/>
            </a:rPr>
            <a:t> </a:t>
          </a:r>
          <a:r>
            <a:rPr kumimoji="0" lang="uk-UA" sz="1800" b="1" i="0" u="none" strike="noStrike" cap="none" normalizeH="0" baseline="0" dirty="0" err="1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charset="0"/>
            </a:rPr>
            <a:t>окружающей</a:t>
          </a:r>
          <a:r>
            <a:rPr kumimoji="0" lang="uk-UA" sz="1800" b="1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charset="0"/>
            </a:rPr>
            <a:t> </a:t>
          </a:r>
          <a:r>
            <a:rPr kumimoji="0" lang="uk-UA" sz="1800" b="1" i="0" u="none" strike="noStrike" cap="none" normalizeH="0" baseline="0" dirty="0" err="1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charset="0"/>
            </a:rPr>
            <a:t>среды</a:t>
          </a:r>
          <a:r>
            <a:rPr kumimoji="0" lang="uk-UA" sz="1800" b="1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charset="0"/>
            </a:rPr>
            <a:t> </a:t>
          </a:r>
          <a:r>
            <a:rPr kumimoji="0" lang="uk-UA" sz="1800" b="1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ипродуктов</a:t>
          </a:r>
          <a:endParaRPr kumimoji="0" lang="ru-RU" sz="18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7A7153D5-ABC1-4EFF-BDFA-10FC06CD272A}" type="parTrans" cxnId="{5C649712-5126-4D31-BF37-5DAADCB15994}">
      <dgm:prSet/>
      <dgm:spPr/>
      <dgm:t>
        <a:bodyPr/>
        <a:lstStyle/>
        <a:p>
          <a:endParaRPr lang="ru-RU"/>
        </a:p>
      </dgm:t>
    </dgm:pt>
    <dgm:pt modelId="{8589FE27-6EBD-4A21-B33E-6004D7D8775B}" type="sibTrans" cxnId="{5C649712-5126-4D31-BF37-5DAADCB15994}">
      <dgm:prSet/>
      <dgm:spPr/>
      <dgm:t>
        <a:bodyPr/>
        <a:lstStyle/>
        <a:p>
          <a:endParaRPr lang="ru-RU"/>
        </a:p>
      </dgm:t>
    </dgm:pt>
    <dgm:pt modelId="{A446976A-3039-40AA-8103-6533EF4A232B}">
      <dgm:prSet custT="1"/>
      <dgm:spPr>
        <a:solidFill>
          <a:srgbClr val="C00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Отсутствие</a:t>
          </a:r>
          <a:r>
            <a:rPr kumimoji="0" lang="uk-UA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</a:t>
          </a:r>
          <a:r>
            <a:rPr kumimoji="0" lang="uk-UA" sz="18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физической</a:t>
          </a:r>
          <a:r>
            <a:rPr kumimoji="0" lang="uk-UA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</a:t>
          </a:r>
          <a:r>
            <a:rPr kumimoji="0" lang="uk-UA" sz="18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активности</a:t>
          </a:r>
          <a:endParaRPr kumimoji="0" lang="ru-RU" sz="1800" b="1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gm:t>
    </dgm:pt>
    <dgm:pt modelId="{2C861E9D-B281-46A5-A02F-CC02E96626B0}" type="parTrans" cxnId="{378366A2-E850-4DC4-8BA6-378B5A5EC866}">
      <dgm:prSet/>
      <dgm:spPr/>
      <dgm:t>
        <a:bodyPr/>
        <a:lstStyle/>
        <a:p>
          <a:endParaRPr lang="ru-RU"/>
        </a:p>
      </dgm:t>
    </dgm:pt>
    <dgm:pt modelId="{0C34D31E-9DBA-463E-9396-E8E3EEE11976}" type="sibTrans" cxnId="{378366A2-E850-4DC4-8BA6-378B5A5EC866}">
      <dgm:prSet/>
      <dgm:spPr/>
      <dgm:t>
        <a:bodyPr/>
        <a:lstStyle/>
        <a:p>
          <a:endParaRPr lang="ru-RU"/>
        </a:p>
      </dgm:t>
    </dgm:pt>
    <dgm:pt modelId="{F2D66FC5-09D0-4F23-AE17-A45ED9A76AA4}">
      <dgm:prSet custT="1"/>
      <dgm:spPr>
        <a:solidFill>
          <a:srgbClr val="C6401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Вредные</a:t>
          </a:r>
          <a:r>
            <a:rPr kumimoji="0" lang="uk-UA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</a:t>
          </a:r>
          <a:r>
            <a:rPr kumimoji="0" lang="uk-UA" sz="18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привычки</a:t>
          </a:r>
          <a:r>
            <a:rPr kumimoji="0" lang="uk-UA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, </a:t>
          </a:r>
          <a:r>
            <a:rPr kumimoji="0" lang="uk-UA" sz="18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стресс</a:t>
          </a:r>
          <a:r>
            <a:rPr kumimoji="0" lang="uk-UA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, </a:t>
          </a:r>
          <a:r>
            <a:rPr kumimoji="0" lang="uk-UA" sz="18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усталость</a:t>
          </a:r>
          <a:endParaRPr kumimoji="0" lang="ru-RU" sz="1800" b="1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gm:t>
    </dgm:pt>
    <dgm:pt modelId="{4F84CCA8-6327-4967-A38A-600AD29B2441}" type="parTrans" cxnId="{B455A4B7-9FC9-44FB-985A-8989144BAA56}">
      <dgm:prSet/>
      <dgm:spPr/>
      <dgm:t>
        <a:bodyPr/>
        <a:lstStyle/>
        <a:p>
          <a:endParaRPr lang="ru-RU"/>
        </a:p>
      </dgm:t>
    </dgm:pt>
    <dgm:pt modelId="{EDFFF3E6-B732-423C-9E13-D95E4EBA892F}" type="sibTrans" cxnId="{B455A4B7-9FC9-44FB-985A-8989144BAA56}">
      <dgm:prSet/>
      <dgm:spPr/>
      <dgm:t>
        <a:bodyPr/>
        <a:lstStyle/>
        <a:p>
          <a:endParaRPr lang="ru-RU"/>
        </a:p>
      </dgm:t>
    </dgm:pt>
    <dgm:pt modelId="{C9CD8378-B593-4C69-9134-70FF01148C54}">
      <dgm:prSet custT="1"/>
      <dgm:spPr>
        <a:solidFill>
          <a:srgbClr val="C00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Наличие</a:t>
          </a:r>
          <a:r>
            <a:rPr kumimoji="0" lang="uk-UA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</a:t>
          </a:r>
          <a:r>
            <a:rPr kumimoji="0" lang="uk-UA" sz="2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хронических</a:t>
          </a:r>
          <a:r>
            <a:rPr kumimoji="0" lang="uk-UA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</a:t>
          </a:r>
          <a:r>
            <a:rPr kumimoji="0" lang="uk-UA" sz="2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заболеваний</a:t>
          </a:r>
          <a:r>
            <a:rPr kumimoji="0" lang="ru-RU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</a:t>
          </a:r>
        </a:p>
      </dgm:t>
    </dgm:pt>
    <dgm:pt modelId="{4B4F16DE-2AB3-4E45-97DF-4BD274BA045E}" type="parTrans" cxnId="{9A8AE0E4-5B8F-495D-A084-92E488C4D600}">
      <dgm:prSet/>
      <dgm:spPr/>
      <dgm:t>
        <a:bodyPr/>
        <a:lstStyle/>
        <a:p>
          <a:endParaRPr lang="ru-RU"/>
        </a:p>
      </dgm:t>
    </dgm:pt>
    <dgm:pt modelId="{210CE9CE-6DE9-4D2C-878C-F488968BADA3}" type="sibTrans" cxnId="{9A8AE0E4-5B8F-495D-A084-92E488C4D600}">
      <dgm:prSet/>
      <dgm:spPr/>
      <dgm:t>
        <a:bodyPr/>
        <a:lstStyle/>
        <a:p>
          <a:endParaRPr lang="ru-RU"/>
        </a:p>
      </dgm:t>
    </dgm:pt>
    <dgm:pt modelId="{B849E360-719B-4856-9C20-62C618A31CF6}">
      <dgm:prSet custT="1"/>
      <dgm:spPr>
        <a:solidFill>
          <a:srgbClr val="C6401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Неполноценное, нерациональное, несбалансированное питание</a:t>
          </a:r>
          <a:endParaRPr kumimoji="0" lang="ru-RU" sz="2000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gm:t>
    </dgm:pt>
    <dgm:pt modelId="{778C2DDC-7CCA-4C1F-98A3-A01179A512D1}" type="parTrans" cxnId="{8A435A2E-8E7B-47CC-A2B2-BD7B92371B77}">
      <dgm:prSet/>
      <dgm:spPr/>
      <dgm:t>
        <a:bodyPr/>
        <a:lstStyle/>
        <a:p>
          <a:endParaRPr lang="ru-RU"/>
        </a:p>
      </dgm:t>
    </dgm:pt>
    <dgm:pt modelId="{D91E363A-198C-4DEA-B6E8-B57F0A3FA1A3}" type="sibTrans" cxnId="{8A435A2E-8E7B-47CC-A2B2-BD7B92371B77}">
      <dgm:prSet/>
      <dgm:spPr/>
      <dgm:t>
        <a:bodyPr/>
        <a:lstStyle/>
        <a:p>
          <a:endParaRPr lang="ru-RU"/>
        </a:p>
      </dgm:t>
    </dgm:pt>
    <dgm:pt modelId="{00235BFD-B60A-4EA8-9B3A-268823A5AA37}" type="pres">
      <dgm:prSet presAssocID="{FAB8D332-1D6D-4EC5-A1F7-4FD0E18CEADD}" presName="Name0" presStyleCnt="0">
        <dgm:presLayoutVars>
          <dgm:dir/>
          <dgm:animLvl val="lvl"/>
          <dgm:resizeHandles val="exact"/>
        </dgm:presLayoutVars>
      </dgm:prSet>
      <dgm:spPr/>
    </dgm:pt>
    <dgm:pt modelId="{19712E5A-80FF-4CAC-A49A-CA546652AC77}" type="pres">
      <dgm:prSet presAssocID="{0DD2F54B-5F81-40BB-81D7-46A279F8A195}" presName="Name8" presStyleCnt="0"/>
      <dgm:spPr/>
    </dgm:pt>
    <dgm:pt modelId="{7205BB69-6740-4E39-91A5-4A264E71A888}" type="pres">
      <dgm:prSet presAssocID="{0DD2F54B-5F81-40BB-81D7-46A279F8A195}" presName="level" presStyleLbl="node1" presStyleIdx="0" presStyleCnt="5" custLinFactNeighborX="-31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88490-3BEB-4F83-96EF-3EC64230B0C7}" type="pres">
      <dgm:prSet presAssocID="{0DD2F54B-5F81-40BB-81D7-46A279F8A19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E300E-B5A5-4A3C-AA40-DF8076227A13}" type="pres">
      <dgm:prSet presAssocID="{A446976A-3039-40AA-8103-6533EF4A232B}" presName="Name8" presStyleCnt="0"/>
      <dgm:spPr/>
    </dgm:pt>
    <dgm:pt modelId="{37645B81-A8DF-4978-969D-1C93A70191C5}" type="pres">
      <dgm:prSet presAssocID="{A446976A-3039-40AA-8103-6533EF4A232B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18770-2D3B-48D3-83E8-352425A8E4A7}" type="pres">
      <dgm:prSet presAssocID="{A446976A-3039-40AA-8103-6533EF4A23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A86D7-F540-41C4-9837-D49CFDCA9A97}" type="pres">
      <dgm:prSet presAssocID="{F2D66FC5-09D0-4F23-AE17-A45ED9A76AA4}" presName="Name8" presStyleCnt="0"/>
      <dgm:spPr/>
    </dgm:pt>
    <dgm:pt modelId="{5B138662-0756-46CB-9808-86CFD6883D8D}" type="pres">
      <dgm:prSet presAssocID="{F2D66FC5-09D0-4F23-AE17-A45ED9A76AA4}" presName="level" presStyleLbl="node1" presStyleIdx="2" presStyleCnt="5" custLinFactNeighborX="-10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F248A-06DD-4B26-A8F0-2E66C119ECE6}" type="pres">
      <dgm:prSet presAssocID="{F2D66FC5-09D0-4F23-AE17-A45ED9A76AA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2F164-18F9-46A5-BFA9-F81A3FFC7A51}" type="pres">
      <dgm:prSet presAssocID="{C9CD8378-B593-4C69-9134-70FF01148C54}" presName="Name8" presStyleCnt="0"/>
      <dgm:spPr/>
    </dgm:pt>
    <dgm:pt modelId="{9C953A00-76EB-408B-BE8E-15AE9BA72E55}" type="pres">
      <dgm:prSet presAssocID="{C9CD8378-B593-4C69-9134-70FF01148C54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F85B2-6EDC-44E9-A4A4-CC7A3DD77D62}" type="pres">
      <dgm:prSet presAssocID="{C9CD8378-B593-4C69-9134-70FF01148C5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840E4-1B04-469D-950D-4FF0B6B32135}" type="pres">
      <dgm:prSet presAssocID="{B849E360-719B-4856-9C20-62C618A31CF6}" presName="Name8" presStyleCnt="0"/>
      <dgm:spPr/>
    </dgm:pt>
    <dgm:pt modelId="{6FAE838D-CA27-432F-9538-B23F0F3337B4}" type="pres">
      <dgm:prSet presAssocID="{B849E360-719B-4856-9C20-62C618A31CF6}" presName="level" presStyleLbl="node1" presStyleIdx="4" presStyleCnt="5" custLinFactNeighborY="12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76D1C-D59F-4BFD-9E9D-7B69CB6B9B8C}" type="pres">
      <dgm:prSet presAssocID="{B849E360-719B-4856-9C20-62C618A31CF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7DA5DF-B1BD-455E-A0E1-848D11C290BE}" type="presOf" srcId="{0DD2F54B-5F81-40BB-81D7-46A279F8A195}" destId="{7205BB69-6740-4E39-91A5-4A264E71A888}" srcOrd="0" destOrd="0" presId="urn:microsoft.com/office/officeart/2005/8/layout/pyramid1"/>
    <dgm:cxn modelId="{D5F6208D-68FF-483D-94ED-365246A89864}" type="presOf" srcId="{B849E360-719B-4856-9C20-62C618A31CF6}" destId="{6FAE838D-CA27-432F-9538-B23F0F3337B4}" srcOrd="0" destOrd="0" presId="urn:microsoft.com/office/officeart/2005/8/layout/pyramid1"/>
    <dgm:cxn modelId="{E2437F21-C0C9-4A28-92D4-66F7A0EEB696}" type="presOf" srcId="{C9CD8378-B593-4C69-9134-70FF01148C54}" destId="{9C953A00-76EB-408B-BE8E-15AE9BA72E55}" srcOrd="0" destOrd="0" presId="urn:microsoft.com/office/officeart/2005/8/layout/pyramid1"/>
    <dgm:cxn modelId="{B455A4B7-9FC9-44FB-985A-8989144BAA56}" srcId="{FAB8D332-1D6D-4EC5-A1F7-4FD0E18CEADD}" destId="{F2D66FC5-09D0-4F23-AE17-A45ED9A76AA4}" srcOrd="2" destOrd="0" parTransId="{4F84CCA8-6327-4967-A38A-600AD29B2441}" sibTransId="{EDFFF3E6-B732-423C-9E13-D95E4EBA892F}"/>
    <dgm:cxn modelId="{9A8AE0E4-5B8F-495D-A084-92E488C4D600}" srcId="{FAB8D332-1D6D-4EC5-A1F7-4FD0E18CEADD}" destId="{C9CD8378-B593-4C69-9134-70FF01148C54}" srcOrd="3" destOrd="0" parTransId="{4B4F16DE-2AB3-4E45-97DF-4BD274BA045E}" sibTransId="{210CE9CE-6DE9-4D2C-878C-F488968BADA3}"/>
    <dgm:cxn modelId="{62F4ED49-E919-4085-9CC4-B29C9FC084B5}" type="presOf" srcId="{F2D66FC5-09D0-4F23-AE17-A45ED9A76AA4}" destId="{630F248A-06DD-4B26-A8F0-2E66C119ECE6}" srcOrd="1" destOrd="0" presId="urn:microsoft.com/office/officeart/2005/8/layout/pyramid1"/>
    <dgm:cxn modelId="{8A435A2E-8E7B-47CC-A2B2-BD7B92371B77}" srcId="{FAB8D332-1D6D-4EC5-A1F7-4FD0E18CEADD}" destId="{B849E360-719B-4856-9C20-62C618A31CF6}" srcOrd="4" destOrd="0" parTransId="{778C2DDC-7CCA-4C1F-98A3-A01179A512D1}" sibTransId="{D91E363A-198C-4DEA-B6E8-B57F0A3FA1A3}"/>
    <dgm:cxn modelId="{5C649712-5126-4D31-BF37-5DAADCB15994}" srcId="{FAB8D332-1D6D-4EC5-A1F7-4FD0E18CEADD}" destId="{0DD2F54B-5F81-40BB-81D7-46A279F8A195}" srcOrd="0" destOrd="0" parTransId="{7A7153D5-ABC1-4EFF-BDFA-10FC06CD272A}" sibTransId="{8589FE27-6EBD-4A21-B33E-6004D7D8775B}"/>
    <dgm:cxn modelId="{587E978F-C557-422F-A57B-3D2203F9FB19}" type="presOf" srcId="{A446976A-3039-40AA-8103-6533EF4A232B}" destId="{3EB18770-2D3B-48D3-83E8-352425A8E4A7}" srcOrd="1" destOrd="0" presId="urn:microsoft.com/office/officeart/2005/8/layout/pyramid1"/>
    <dgm:cxn modelId="{9F9ACDEB-EB9C-4119-AA5E-FD11306679E4}" type="presOf" srcId="{A446976A-3039-40AA-8103-6533EF4A232B}" destId="{37645B81-A8DF-4978-969D-1C93A70191C5}" srcOrd="0" destOrd="0" presId="urn:microsoft.com/office/officeart/2005/8/layout/pyramid1"/>
    <dgm:cxn modelId="{12030E6A-E61E-4073-A8E4-A4B593C8CFD0}" type="presOf" srcId="{C9CD8378-B593-4C69-9134-70FF01148C54}" destId="{1E4F85B2-6EDC-44E9-A4A4-CC7A3DD77D62}" srcOrd="1" destOrd="0" presId="urn:microsoft.com/office/officeart/2005/8/layout/pyramid1"/>
    <dgm:cxn modelId="{F5D8F879-21EE-490D-AF74-8F773078A1FE}" type="presOf" srcId="{B849E360-719B-4856-9C20-62C618A31CF6}" destId="{93176D1C-D59F-4BFD-9E9D-7B69CB6B9B8C}" srcOrd="1" destOrd="0" presId="urn:microsoft.com/office/officeart/2005/8/layout/pyramid1"/>
    <dgm:cxn modelId="{F87463A4-F839-491D-A512-8260CA9F8E2D}" type="presOf" srcId="{FAB8D332-1D6D-4EC5-A1F7-4FD0E18CEADD}" destId="{00235BFD-B60A-4EA8-9B3A-268823A5AA37}" srcOrd="0" destOrd="0" presId="urn:microsoft.com/office/officeart/2005/8/layout/pyramid1"/>
    <dgm:cxn modelId="{3CC62EF8-5465-45DE-85CC-910315BEBEB8}" type="presOf" srcId="{0DD2F54B-5F81-40BB-81D7-46A279F8A195}" destId="{EE388490-3BEB-4F83-96EF-3EC64230B0C7}" srcOrd="1" destOrd="0" presId="urn:microsoft.com/office/officeart/2005/8/layout/pyramid1"/>
    <dgm:cxn modelId="{57990507-0EFB-4303-A544-49D873CFFAD9}" type="presOf" srcId="{F2D66FC5-09D0-4F23-AE17-A45ED9A76AA4}" destId="{5B138662-0756-46CB-9808-86CFD6883D8D}" srcOrd="0" destOrd="0" presId="urn:microsoft.com/office/officeart/2005/8/layout/pyramid1"/>
    <dgm:cxn modelId="{378366A2-E850-4DC4-8BA6-378B5A5EC866}" srcId="{FAB8D332-1D6D-4EC5-A1F7-4FD0E18CEADD}" destId="{A446976A-3039-40AA-8103-6533EF4A232B}" srcOrd="1" destOrd="0" parTransId="{2C861E9D-B281-46A5-A02F-CC02E96626B0}" sibTransId="{0C34D31E-9DBA-463E-9396-E8E3EEE11976}"/>
    <dgm:cxn modelId="{9B4AB971-775B-4FD8-A8EB-68A252F94B12}" type="presParOf" srcId="{00235BFD-B60A-4EA8-9B3A-268823A5AA37}" destId="{19712E5A-80FF-4CAC-A49A-CA546652AC77}" srcOrd="0" destOrd="0" presId="urn:microsoft.com/office/officeart/2005/8/layout/pyramid1"/>
    <dgm:cxn modelId="{F3536AD5-05DF-43D0-8B66-98135543D700}" type="presParOf" srcId="{19712E5A-80FF-4CAC-A49A-CA546652AC77}" destId="{7205BB69-6740-4E39-91A5-4A264E71A888}" srcOrd="0" destOrd="0" presId="urn:microsoft.com/office/officeart/2005/8/layout/pyramid1"/>
    <dgm:cxn modelId="{401C872B-2297-4314-8691-18298B7627D2}" type="presParOf" srcId="{19712E5A-80FF-4CAC-A49A-CA546652AC77}" destId="{EE388490-3BEB-4F83-96EF-3EC64230B0C7}" srcOrd="1" destOrd="0" presId="urn:microsoft.com/office/officeart/2005/8/layout/pyramid1"/>
    <dgm:cxn modelId="{F2BE6EED-864F-4766-80F4-9ADD849E920C}" type="presParOf" srcId="{00235BFD-B60A-4EA8-9B3A-268823A5AA37}" destId="{52CE300E-B5A5-4A3C-AA40-DF8076227A13}" srcOrd="1" destOrd="0" presId="urn:microsoft.com/office/officeart/2005/8/layout/pyramid1"/>
    <dgm:cxn modelId="{2EEDC872-B0E8-4B56-9375-9CC9BF90C9DB}" type="presParOf" srcId="{52CE300E-B5A5-4A3C-AA40-DF8076227A13}" destId="{37645B81-A8DF-4978-969D-1C93A70191C5}" srcOrd="0" destOrd="0" presId="urn:microsoft.com/office/officeart/2005/8/layout/pyramid1"/>
    <dgm:cxn modelId="{0454B6F4-CD01-445D-A02C-238188ABA76F}" type="presParOf" srcId="{52CE300E-B5A5-4A3C-AA40-DF8076227A13}" destId="{3EB18770-2D3B-48D3-83E8-352425A8E4A7}" srcOrd="1" destOrd="0" presId="urn:microsoft.com/office/officeart/2005/8/layout/pyramid1"/>
    <dgm:cxn modelId="{DE41FB41-6194-4CE7-AF68-968F064D3C4C}" type="presParOf" srcId="{00235BFD-B60A-4EA8-9B3A-268823A5AA37}" destId="{286A86D7-F540-41C4-9837-D49CFDCA9A97}" srcOrd="2" destOrd="0" presId="urn:microsoft.com/office/officeart/2005/8/layout/pyramid1"/>
    <dgm:cxn modelId="{48756F2E-EA76-4C0B-A607-84CCEC8E7DE9}" type="presParOf" srcId="{286A86D7-F540-41C4-9837-D49CFDCA9A97}" destId="{5B138662-0756-46CB-9808-86CFD6883D8D}" srcOrd="0" destOrd="0" presId="urn:microsoft.com/office/officeart/2005/8/layout/pyramid1"/>
    <dgm:cxn modelId="{0C1F1EB8-CA04-43FC-84A8-F7B09E10F5F8}" type="presParOf" srcId="{286A86D7-F540-41C4-9837-D49CFDCA9A97}" destId="{630F248A-06DD-4B26-A8F0-2E66C119ECE6}" srcOrd="1" destOrd="0" presId="urn:microsoft.com/office/officeart/2005/8/layout/pyramid1"/>
    <dgm:cxn modelId="{498257CA-E0A0-446D-8DD2-A3BC3371A0C8}" type="presParOf" srcId="{00235BFD-B60A-4EA8-9B3A-268823A5AA37}" destId="{50D2F164-18F9-46A5-BFA9-F81A3FFC7A51}" srcOrd="3" destOrd="0" presId="urn:microsoft.com/office/officeart/2005/8/layout/pyramid1"/>
    <dgm:cxn modelId="{98A35B20-BB1C-4727-8F67-26FBB9800657}" type="presParOf" srcId="{50D2F164-18F9-46A5-BFA9-F81A3FFC7A51}" destId="{9C953A00-76EB-408B-BE8E-15AE9BA72E55}" srcOrd="0" destOrd="0" presId="urn:microsoft.com/office/officeart/2005/8/layout/pyramid1"/>
    <dgm:cxn modelId="{F029EFFF-1ADE-4A94-B510-ACEB130C684A}" type="presParOf" srcId="{50D2F164-18F9-46A5-BFA9-F81A3FFC7A51}" destId="{1E4F85B2-6EDC-44E9-A4A4-CC7A3DD77D62}" srcOrd="1" destOrd="0" presId="urn:microsoft.com/office/officeart/2005/8/layout/pyramid1"/>
    <dgm:cxn modelId="{41F7BC13-13AE-4B74-93CF-A78CF3371592}" type="presParOf" srcId="{00235BFD-B60A-4EA8-9B3A-268823A5AA37}" destId="{F49840E4-1B04-469D-950D-4FF0B6B32135}" srcOrd="4" destOrd="0" presId="urn:microsoft.com/office/officeart/2005/8/layout/pyramid1"/>
    <dgm:cxn modelId="{0730D712-F216-4921-9F99-635826DE6681}" type="presParOf" srcId="{F49840E4-1B04-469D-950D-4FF0B6B32135}" destId="{6FAE838D-CA27-432F-9538-B23F0F3337B4}" srcOrd="0" destOrd="0" presId="urn:microsoft.com/office/officeart/2005/8/layout/pyramid1"/>
    <dgm:cxn modelId="{FF1C9B41-FD50-44E0-9782-77D3BEF348A4}" type="presParOf" srcId="{F49840E4-1B04-469D-950D-4FF0B6B32135}" destId="{93176D1C-D59F-4BFD-9E9D-7B69CB6B9B8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D9A675-AE97-48E0-8DA3-69315C339D2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A1F350E9-108B-4614-AC08-292F83A4F47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Закрытие</a:t>
          </a:r>
          <a:r>
            <a:rPr kumimoji="0" lang="uk-UA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</a:t>
          </a:r>
          <a:r>
            <a:rPr kumimoji="0" lang="uk-UA" sz="2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деструкции</a:t>
          </a:r>
          <a:r>
            <a:rPr kumimoji="0" lang="uk-UA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(</a:t>
          </a:r>
          <a:r>
            <a:rPr kumimoji="0" lang="uk-UA" sz="2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полости</a:t>
          </a:r>
          <a:r>
            <a:rPr kumimoji="0" lang="uk-UA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</a:t>
          </a:r>
          <a:r>
            <a:rPr kumimoji="0" lang="uk-UA" sz="2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распада</a:t>
          </a:r>
          <a:r>
            <a:rPr kumimoji="0" lang="uk-UA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в легких)</a:t>
          </a:r>
        </a:p>
      </dgm:t>
    </dgm:pt>
    <dgm:pt modelId="{DE07116F-B20C-41CF-A29C-ECFC1D8A4C74}" type="parTrans" cxnId="{5E9DB1B9-7B00-4050-A3E9-50FF1BD2DC02}">
      <dgm:prSet/>
      <dgm:spPr/>
      <dgm:t>
        <a:bodyPr/>
        <a:lstStyle/>
        <a:p>
          <a:endParaRPr lang="ru-RU"/>
        </a:p>
      </dgm:t>
    </dgm:pt>
    <dgm:pt modelId="{025D90C2-54F0-48CB-9C03-6E69EC1F2A3C}" type="sibTrans" cxnId="{5E9DB1B9-7B00-4050-A3E9-50FF1BD2DC02}">
      <dgm:prSet/>
      <dgm:spPr/>
      <dgm:t>
        <a:bodyPr/>
        <a:lstStyle/>
        <a:p>
          <a:endParaRPr lang="ru-RU"/>
        </a:p>
      </dgm:t>
    </dgm:pt>
    <dgm:pt modelId="{8C5B47E0-DF7B-47E8-8539-FDE1E751DC8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На 32 дня </a:t>
          </a:r>
          <a:r>
            <a:rPr kumimoji="0" lang="uk-UA" sz="2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быстрее</a:t>
          </a:r>
          <a:endParaRPr kumimoji="0" lang="ru-RU" sz="2000" b="1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gm:t>
    </dgm:pt>
    <dgm:pt modelId="{D7E348A2-69B7-4FC2-B38D-2420E9FC9BB1}" type="parTrans" cxnId="{1D0BAEA3-AB51-4384-B07A-09619AC13111}">
      <dgm:prSet/>
      <dgm:spPr/>
      <dgm:t>
        <a:bodyPr/>
        <a:lstStyle/>
        <a:p>
          <a:endParaRPr lang="ru-RU"/>
        </a:p>
      </dgm:t>
    </dgm:pt>
    <dgm:pt modelId="{4A035B60-58BC-49C2-9BAE-1D5B28DD4C29}" type="sibTrans" cxnId="{1D0BAEA3-AB51-4384-B07A-09619AC13111}">
      <dgm:prSet/>
      <dgm:spPr/>
      <dgm:t>
        <a:bodyPr/>
        <a:lstStyle/>
        <a:p>
          <a:endParaRPr lang="ru-RU"/>
        </a:p>
      </dgm:t>
    </dgm:pt>
    <dgm:pt modelId="{40EC3B65-CE94-4AA9-B557-CA0C021CE98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Прекращение</a:t>
          </a:r>
          <a:r>
            <a:rPr kumimoji="0" lang="uk-UA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</a:t>
          </a:r>
          <a:r>
            <a:rPr kumimoji="0" lang="uk-UA" sz="2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бактериовыделения</a:t>
          </a:r>
          <a:endParaRPr kumimoji="0" lang="ru-RU" sz="2000" b="1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gm:t>
    </dgm:pt>
    <dgm:pt modelId="{CA0A99EC-B946-47BE-92AE-ACAD60093B09}" type="parTrans" cxnId="{4F1F780C-1805-402C-B8A6-A879D9D2290A}">
      <dgm:prSet/>
      <dgm:spPr/>
      <dgm:t>
        <a:bodyPr/>
        <a:lstStyle/>
        <a:p>
          <a:endParaRPr lang="ru-RU"/>
        </a:p>
      </dgm:t>
    </dgm:pt>
    <dgm:pt modelId="{7E750525-4FAE-4EB1-99CC-FB9AC699D466}" type="sibTrans" cxnId="{4F1F780C-1805-402C-B8A6-A879D9D2290A}">
      <dgm:prSet/>
      <dgm:spPr/>
      <dgm:t>
        <a:bodyPr/>
        <a:lstStyle/>
        <a:p>
          <a:endParaRPr lang="ru-RU"/>
        </a:p>
      </dgm:t>
    </dgm:pt>
    <dgm:pt modelId="{BB2D3A26-6139-4EA8-9D42-BA1B1C901D8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На 27 </a:t>
          </a:r>
          <a:r>
            <a:rPr kumimoji="0" lang="uk-UA" sz="2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дней</a:t>
          </a:r>
          <a:r>
            <a:rPr kumimoji="0" lang="uk-UA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</a:t>
          </a:r>
          <a:r>
            <a:rPr kumimoji="0" lang="uk-UA" sz="2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быстрее</a:t>
          </a:r>
          <a:endParaRPr kumimoji="0" lang="ru-RU" sz="2000" b="1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gm:t>
    </dgm:pt>
    <dgm:pt modelId="{326241FD-DEFE-455E-95F2-E8E3220C50D9}" type="parTrans" cxnId="{2A041DFD-82E5-4F08-825C-6B6DBCC91E1B}">
      <dgm:prSet/>
      <dgm:spPr/>
      <dgm:t>
        <a:bodyPr/>
        <a:lstStyle/>
        <a:p>
          <a:endParaRPr lang="ru-RU"/>
        </a:p>
      </dgm:t>
    </dgm:pt>
    <dgm:pt modelId="{19BC9EB8-E654-47E8-B8AF-B36C01B672C5}" type="sibTrans" cxnId="{2A041DFD-82E5-4F08-825C-6B6DBCC91E1B}">
      <dgm:prSet/>
      <dgm:spPr/>
      <dgm:t>
        <a:bodyPr/>
        <a:lstStyle/>
        <a:p>
          <a:endParaRPr lang="ru-RU"/>
        </a:p>
      </dgm:t>
    </dgm:pt>
    <dgm:pt modelId="{7A43F760-C2CE-4B9B-B032-23DB593B19F1}" type="pres">
      <dgm:prSet presAssocID="{09D9A675-AE97-48E0-8DA3-69315C339D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18020C2-CB1C-4510-A428-238F633DB3F8}" type="pres">
      <dgm:prSet presAssocID="{A1F350E9-108B-4614-AC08-292F83A4F47D}" presName="hierRoot1" presStyleCnt="0">
        <dgm:presLayoutVars>
          <dgm:hierBranch val="init"/>
        </dgm:presLayoutVars>
      </dgm:prSet>
      <dgm:spPr/>
    </dgm:pt>
    <dgm:pt modelId="{2D752408-E726-4083-8F0F-BFBCCCA1F40A}" type="pres">
      <dgm:prSet presAssocID="{A1F350E9-108B-4614-AC08-292F83A4F47D}" presName="rootComposite1" presStyleCnt="0"/>
      <dgm:spPr/>
    </dgm:pt>
    <dgm:pt modelId="{DB6F33FB-18E9-4B12-83A2-CD9B67011862}" type="pres">
      <dgm:prSet presAssocID="{A1F350E9-108B-4614-AC08-292F83A4F47D}" presName="rootText1" presStyleLbl="node0" presStyleIdx="0" presStyleCnt="1" custScaleX="1701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EE28BC-8084-48BB-83B0-9DDE57B47C66}" type="pres">
      <dgm:prSet presAssocID="{A1F350E9-108B-4614-AC08-292F83A4F47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B8C8C4D-79B0-4274-A6CC-14064CE1F51C}" type="pres">
      <dgm:prSet presAssocID="{A1F350E9-108B-4614-AC08-292F83A4F47D}" presName="hierChild2" presStyleCnt="0"/>
      <dgm:spPr/>
    </dgm:pt>
    <dgm:pt modelId="{3814BA9D-812D-40B8-8524-141F33B20CAB}" type="pres">
      <dgm:prSet presAssocID="{D7E348A2-69B7-4FC2-B38D-2420E9FC9BB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EF35FE8D-C0F3-43DC-91BF-217A4D7DB5AE}" type="pres">
      <dgm:prSet presAssocID="{8C5B47E0-DF7B-47E8-8539-FDE1E751DC8A}" presName="hierRoot2" presStyleCnt="0">
        <dgm:presLayoutVars>
          <dgm:hierBranch val="r"/>
        </dgm:presLayoutVars>
      </dgm:prSet>
      <dgm:spPr/>
    </dgm:pt>
    <dgm:pt modelId="{D2D26545-F63C-4DD9-B2CE-6B18648E6967}" type="pres">
      <dgm:prSet presAssocID="{8C5B47E0-DF7B-47E8-8539-FDE1E751DC8A}" presName="rootComposite" presStyleCnt="0"/>
      <dgm:spPr/>
    </dgm:pt>
    <dgm:pt modelId="{2CAC5150-286D-4FE7-874E-A80E5CB7DDD1}" type="pres">
      <dgm:prSet presAssocID="{8C5B47E0-DF7B-47E8-8539-FDE1E751DC8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D0DB65-5666-4D42-86FD-6FE74678776A}" type="pres">
      <dgm:prSet presAssocID="{8C5B47E0-DF7B-47E8-8539-FDE1E751DC8A}" presName="rootConnector" presStyleLbl="node2" presStyleIdx="0" presStyleCnt="2"/>
      <dgm:spPr/>
      <dgm:t>
        <a:bodyPr/>
        <a:lstStyle/>
        <a:p>
          <a:endParaRPr lang="ru-RU"/>
        </a:p>
      </dgm:t>
    </dgm:pt>
    <dgm:pt modelId="{9DCA2B4B-210B-4FF1-9377-8DDEE6DB213F}" type="pres">
      <dgm:prSet presAssocID="{8C5B47E0-DF7B-47E8-8539-FDE1E751DC8A}" presName="hierChild4" presStyleCnt="0"/>
      <dgm:spPr/>
    </dgm:pt>
    <dgm:pt modelId="{982ED6BC-1669-42BE-BD4E-06A980A9CD4D}" type="pres">
      <dgm:prSet presAssocID="{8C5B47E0-DF7B-47E8-8539-FDE1E751DC8A}" presName="hierChild5" presStyleCnt="0"/>
      <dgm:spPr/>
    </dgm:pt>
    <dgm:pt modelId="{05F87248-4978-47E5-9B82-D0950E7FE95A}" type="pres">
      <dgm:prSet presAssocID="{CA0A99EC-B946-47BE-92AE-ACAD60093B09}" presName="Name37" presStyleLbl="parChTrans1D2" presStyleIdx="1" presStyleCnt="2"/>
      <dgm:spPr/>
      <dgm:t>
        <a:bodyPr/>
        <a:lstStyle/>
        <a:p>
          <a:endParaRPr lang="ru-RU"/>
        </a:p>
      </dgm:t>
    </dgm:pt>
    <dgm:pt modelId="{75675E91-0630-4625-864B-2AE73E626766}" type="pres">
      <dgm:prSet presAssocID="{40EC3B65-CE94-4AA9-B557-CA0C021CE98B}" presName="hierRoot2" presStyleCnt="0">
        <dgm:presLayoutVars>
          <dgm:hierBranch/>
        </dgm:presLayoutVars>
      </dgm:prSet>
      <dgm:spPr/>
    </dgm:pt>
    <dgm:pt modelId="{9D2D539D-E55E-4FF0-82AA-B2054209173E}" type="pres">
      <dgm:prSet presAssocID="{40EC3B65-CE94-4AA9-B557-CA0C021CE98B}" presName="rootComposite" presStyleCnt="0"/>
      <dgm:spPr/>
    </dgm:pt>
    <dgm:pt modelId="{3169DAC3-27EF-4196-91AC-A33FC690DC78}" type="pres">
      <dgm:prSet presAssocID="{40EC3B65-CE94-4AA9-B557-CA0C021CE98B}" presName="rootText" presStyleLbl="node2" presStyleIdx="1" presStyleCnt="2" custScaleX="1378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4E2CC2-A05C-41EB-AF15-14ED7842009C}" type="pres">
      <dgm:prSet presAssocID="{40EC3B65-CE94-4AA9-B557-CA0C021CE98B}" presName="rootConnector" presStyleLbl="node2" presStyleIdx="1" presStyleCnt="2"/>
      <dgm:spPr/>
      <dgm:t>
        <a:bodyPr/>
        <a:lstStyle/>
        <a:p>
          <a:endParaRPr lang="ru-RU"/>
        </a:p>
      </dgm:t>
    </dgm:pt>
    <dgm:pt modelId="{485A5944-40A4-4802-8C03-F1DA304F74A5}" type="pres">
      <dgm:prSet presAssocID="{40EC3B65-CE94-4AA9-B557-CA0C021CE98B}" presName="hierChild4" presStyleCnt="0"/>
      <dgm:spPr/>
    </dgm:pt>
    <dgm:pt modelId="{1E6DC88E-C57B-461F-B7E2-5C2088CF62F0}" type="pres">
      <dgm:prSet presAssocID="{326241FD-DEFE-455E-95F2-E8E3220C50D9}" presName="Name35" presStyleLbl="parChTrans1D3" presStyleIdx="0" presStyleCnt="1"/>
      <dgm:spPr/>
      <dgm:t>
        <a:bodyPr/>
        <a:lstStyle/>
        <a:p>
          <a:endParaRPr lang="ru-RU"/>
        </a:p>
      </dgm:t>
    </dgm:pt>
    <dgm:pt modelId="{30855E29-7E6F-4ED4-9B7D-57ADB762BD9D}" type="pres">
      <dgm:prSet presAssocID="{BB2D3A26-6139-4EA8-9D42-BA1B1C901D84}" presName="hierRoot2" presStyleCnt="0">
        <dgm:presLayoutVars>
          <dgm:hierBranch val="r"/>
        </dgm:presLayoutVars>
      </dgm:prSet>
      <dgm:spPr/>
    </dgm:pt>
    <dgm:pt modelId="{804783D2-87CE-4975-AABA-ED1954ADDF93}" type="pres">
      <dgm:prSet presAssocID="{BB2D3A26-6139-4EA8-9D42-BA1B1C901D84}" presName="rootComposite" presStyleCnt="0"/>
      <dgm:spPr/>
    </dgm:pt>
    <dgm:pt modelId="{6F2CD4D3-028E-47B7-802A-4966D1F285D0}" type="pres">
      <dgm:prSet presAssocID="{BB2D3A26-6139-4EA8-9D42-BA1B1C901D84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DAFCEF-6B93-4E20-9F9B-749D757FEFC1}" type="pres">
      <dgm:prSet presAssocID="{BB2D3A26-6139-4EA8-9D42-BA1B1C901D84}" presName="rootConnector" presStyleLbl="node3" presStyleIdx="0" presStyleCnt="1"/>
      <dgm:spPr/>
      <dgm:t>
        <a:bodyPr/>
        <a:lstStyle/>
        <a:p>
          <a:endParaRPr lang="ru-RU"/>
        </a:p>
      </dgm:t>
    </dgm:pt>
    <dgm:pt modelId="{9E5567ED-B9B6-44F8-9F0E-A9893A25E8B7}" type="pres">
      <dgm:prSet presAssocID="{BB2D3A26-6139-4EA8-9D42-BA1B1C901D84}" presName="hierChild4" presStyleCnt="0"/>
      <dgm:spPr/>
    </dgm:pt>
    <dgm:pt modelId="{4D42B10F-2185-4392-8665-FCBD7CF38BF2}" type="pres">
      <dgm:prSet presAssocID="{BB2D3A26-6139-4EA8-9D42-BA1B1C901D84}" presName="hierChild5" presStyleCnt="0"/>
      <dgm:spPr/>
    </dgm:pt>
    <dgm:pt modelId="{98D6B9B7-F0D5-4833-8E27-6D0E05CD184B}" type="pres">
      <dgm:prSet presAssocID="{40EC3B65-CE94-4AA9-B557-CA0C021CE98B}" presName="hierChild5" presStyleCnt="0"/>
      <dgm:spPr/>
    </dgm:pt>
    <dgm:pt modelId="{5FA3ACE0-3323-40BD-A819-E6FC75DCB03E}" type="pres">
      <dgm:prSet presAssocID="{A1F350E9-108B-4614-AC08-292F83A4F47D}" presName="hierChild3" presStyleCnt="0"/>
      <dgm:spPr/>
    </dgm:pt>
  </dgm:ptLst>
  <dgm:cxnLst>
    <dgm:cxn modelId="{2A041DFD-82E5-4F08-825C-6B6DBCC91E1B}" srcId="{40EC3B65-CE94-4AA9-B557-CA0C021CE98B}" destId="{BB2D3A26-6139-4EA8-9D42-BA1B1C901D84}" srcOrd="0" destOrd="0" parTransId="{326241FD-DEFE-455E-95F2-E8E3220C50D9}" sibTransId="{19BC9EB8-E654-47E8-B8AF-B36C01B672C5}"/>
    <dgm:cxn modelId="{5E9DB1B9-7B00-4050-A3E9-50FF1BD2DC02}" srcId="{09D9A675-AE97-48E0-8DA3-69315C339D2D}" destId="{A1F350E9-108B-4614-AC08-292F83A4F47D}" srcOrd="0" destOrd="0" parTransId="{DE07116F-B20C-41CF-A29C-ECFC1D8A4C74}" sibTransId="{025D90C2-54F0-48CB-9C03-6E69EC1F2A3C}"/>
    <dgm:cxn modelId="{92E8447E-14F3-4F21-92D0-D7B9792813E0}" type="presOf" srcId="{BB2D3A26-6139-4EA8-9D42-BA1B1C901D84}" destId="{6F2CD4D3-028E-47B7-802A-4966D1F285D0}" srcOrd="0" destOrd="0" presId="urn:microsoft.com/office/officeart/2005/8/layout/orgChart1"/>
    <dgm:cxn modelId="{8685AC77-93D1-4B75-B07D-6B15128AAF54}" type="presOf" srcId="{D7E348A2-69B7-4FC2-B38D-2420E9FC9BB1}" destId="{3814BA9D-812D-40B8-8524-141F33B20CAB}" srcOrd="0" destOrd="0" presId="urn:microsoft.com/office/officeart/2005/8/layout/orgChart1"/>
    <dgm:cxn modelId="{5D456FE3-BE4B-4BCD-82F0-6025D450E0A6}" type="presOf" srcId="{BB2D3A26-6139-4EA8-9D42-BA1B1C901D84}" destId="{64DAFCEF-6B93-4E20-9F9B-749D757FEFC1}" srcOrd="1" destOrd="0" presId="urn:microsoft.com/office/officeart/2005/8/layout/orgChart1"/>
    <dgm:cxn modelId="{39A34BE1-2B44-4782-888E-174CCF209413}" type="presOf" srcId="{09D9A675-AE97-48E0-8DA3-69315C339D2D}" destId="{7A43F760-C2CE-4B9B-B032-23DB593B19F1}" srcOrd="0" destOrd="0" presId="urn:microsoft.com/office/officeart/2005/8/layout/orgChart1"/>
    <dgm:cxn modelId="{1D0BAEA3-AB51-4384-B07A-09619AC13111}" srcId="{A1F350E9-108B-4614-AC08-292F83A4F47D}" destId="{8C5B47E0-DF7B-47E8-8539-FDE1E751DC8A}" srcOrd="0" destOrd="0" parTransId="{D7E348A2-69B7-4FC2-B38D-2420E9FC9BB1}" sibTransId="{4A035B60-58BC-49C2-9BAE-1D5B28DD4C29}"/>
    <dgm:cxn modelId="{316C6FC5-D99F-4FA6-8E11-7292A8C06893}" type="presOf" srcId="{40EC3B65-CE94-4AA9-B557-CA0C021CE98B}" destId="{3169DAC3-27EF-4196-91AC-A33FC690DC78}" srcOrd="0" destOrd="0" presId="urn:microsoft.com/office/officeart/2005/8/layout/orgChart1"/>
    <dgm:cxn modelId="{7D531E62-ACE9-46B4-9361-219F6B73A47D}" type="presOf" srcId="{8C5B47E0-DF7B-47E8-8539-FDE1E751DC8A}" destId="{2CAC5150-286D-4FE7-874E-A80E5CB7DDD1}" srcOrd="0" destOrd="0" presId="urn:microsoft.com/office/officeart/2005/8/layout/orgChart1"/>
    <dgm:cxn modelId="{CEA714DF-2018-4E95-83EE-BB87E5B1B2AF}" type="presOf" srcId="{40EC3B65-CE94-4AA9-B557-CA0C021CE98B}" destId="{2B4E2CC2-A05C-41EB-AF15-14ED7842009C}" srcOrd="1" destOrd="0" presId="urn:microsoft.com/office/officeart/2005/8/layout/orgChart1"/>
    <dgm:cxn modelId="{4E691209-C4E1-4206-A77F-42DD384A9624}" type="presOf" srcId="{8C5B47E0-DF7B-47E8-8539-FDE1E751DC8A}" destId="{66D0DB65-5666-4D42-86FD-6FE74678776A}" srcOrd="1" destOrd="0" presId="urn:microsoft.com/office/officeart/2005/8/layout/orgChart1"/>
    <dgm:cxn modelId="{0474AF77-B4E3-41DD-B710-E70D14A7C1EC}" type="presOf" srcId="{A1F350E9-108B-4614-AC08-292F83A4F47D}" destId="{BCEE28BC-8084-48BB-83B0-9DDE57B47C66}" srcOrd="1" destOrd="0" presId="urn:microsoft.com/office/officeart/2005/8/layout/orgChart1"/>
    <dgm:cxn modelId="{ABDF8AE1-E1DC-4700-9529-409AAE5B23E5}" type="presOf" srcId="{326241FD-DEFE-455E-95F2-E8E3220C50D9}" destId="{1E6DC88E-C57B-461F-B7E2-5C2088CF62F0}" srcOrd="0" destOrd="0" presId="urn:microsoft.com/office/officeart/2005/8/layout/orgChart1"/>
    <dgm:cxn modelId="{3638778B-9E72-45C2-923F-98FB93DFBFCE}" type="presOf" srcId="{CA0A99EC-B946-47BE-92AE-ACAD60093B09}" destId="{05F87248-4978-47E5-9B82-D0950E7FE95A}" srcOrd="0" destOrd="0" presId="urn:microsoft.com/office/officeart/2005/8/layout/orgChart1"/>
    <dgm:cxn modelId="{4F1F780C-1805-402C-B8A6-A879D9D2290A}" srcId="{A1F350E9-108B-4614-AC08-292F83A4F47D}" destId="{40EC3B65-CE94-4AA9-B557-CA0C021CE98B}" srcOrd="1" destOrd="0" parTransId="{CA0A99EC-B946-47BE-92AE-ACAD60093B09}" sibTransId="{7E750525-4FAE-4EB1-99CC-FB9AC699D466}"/>
    <dgm:cxn modelId="{FEA1E377-8B2F-487E-84EC-5B91C989BBF2}" type="presOf" srcId="{A1F350E9-108B-4614-AC08-292F83A4F47D}" destId="{DB6F33FB-18E9-4B12-83A2-CD9B67011862}" srcOrd="0" destOrd="0" presId="urn:microsoft.com/office/officeart/2005/8/layout/orgChart1"/>
    <dgm:cxn modelId="{695845EF-8F66-4904-ABEB-8BD0EB18FA78}" type="presParOf" srcId="{7A43F760-C2CE-4B9B-B032-23DB593B19F1}" destId="{F18020C2-CB1C-4510-A428-238F633DB3F8}" srcOrd="0" destOrd="0" presId="urn:microsoft.com/office/officeart/2005/8/layout/orgChart1"/>
    <dgm:cxn modelId="{11BF3AA8-1F25-45CF-B288-9AA7221CD90B}" type="presParOf" srcId="{F18020C2-CB1C-4510-A428-238F633DB3F8}" destId="{2D752408-E726-4083-8F0F-BFBCCCA1F40A}" srcOrd="0" destOrd="0" presId="urn:microsoft.com/office/officeart/2005/8/layout/orgChart1"/>
    <dgm:cxn modelId="{369CB664-21C9-4DB5-A09A-925A6441A92B}" type="presParOf" srcId="{2D752408-E726-4083-8F0F-BFBCCCA1F40A}" destId="{DB6F33FB-18E9-4B12-83A2-CD9B67011862}" srcOrd="0" destOrd="0" presId="urn:microsoft.com/office/officeart/2005/8/layout/orgChart1"/>
    <dgm:cxn modelId="{BD34B197-CDCC-447D-B56A-AACEB097F9BE}" type="presParOf" srcId="{2D752408-E726-4083-8F0F-BFBCCCA1F40A}" destId="{BCEE28BC-8084-48BB-83B0-9DDE57B47C66}" srcOrd="1" destOrd="0" presId="urn:microsoft.com/office/officeart/2005/8/layout/orgChart1"/>
    <dgm:cxn modelId="{07D433AA-0BE1-4305-AFFB-5D4F8AA6BF78}" type="presParOf" srcId="{F18020C2-CB1C-4510-A428-238F633DB3F8}" destId="{3B8C8C4D-79B0-4274-A6CC-14064CE1F51C}" srcOrd="1" destOrd="0" presId="urn:microsoft.com/office/officeart/2005/8/layout/orgChart1"/>
    <dgm:cxn modelId="{77338B4C-755B-44E7-9187-799277D9B6B7}" type="presParOf" srcId="{3B8C8C4D-79B0-4274-A6CC-14064CE1F51C}" destId="{3814BA9D-812D-40B8-8524-141F33B20CAB}" srcOrd="0" destOrd="0" presId="urn:microsoft.com/office/officeart/2005/8/layout/orgChart1"/>
    <dgm:cxn modelId="{2E34D601-804A-47EB-9BBA-88C3CAA9B73F}" type="presParOf" srcId="{3B8C8C4D-79B0-4274-A6CC-14064CE1F51C}" destId="{EF35FE8D-C0F3-43DC-91BF-217A4D7DB5AE}" srcOrd="1" destOrd="0" presId="urn:microsoft.com/office/officeart/2005/8/layout/orgChart1"/>
    <dgm:cxn modelId="{82B3F528-85F3-47B8-A396-A1126436468A}" type="presParOf" srcId="{EF35FE8D-C0F3-43DC-91BF-217A4D7DB5AE}" destId="{D2D26545-F63C-4DD9-B2CE-6B18648E6967}" srcOrd="0" destOrd="0" presId="urn:microsoft.com/office/officeart/2005/8/layout/orgChart1"/>
    <dgm:cxn modelId="{293F84B3-D290-4954-9A16-177F6B47D308}" type="presParOf" srcId="{D2D26545-F63C-4DD9-B2CE-6B18648E6967}" destId="{2CAC5150-286D-4FE7-874E-A80E5CB7DDD1}" srcOrd="0" destOrd="0" presId="urn:microsoft.com/office/officeart/2005/8/layout/orgChart1"/>
    <dgm:cxn modelId="{47395392-A0B6-47CF-AB4B-D2C6F3540FBA}" type="presParOf" srcId="{D2D26545-F63C-4DD9-B2CE-6B18648E6967}" destId="{66D0DB65-5666-4D42-86FD-6FE74678776A}" srcOrd="1" destOrd="0" presId="urn:microsoft.com/office/officeart/2005/8/layout/orgChart1"/>
    <dgm:cxn modelId="{DBCD0A6A-1A04-44BE-97FD-5F31E08B8A5D}" type="presParOf" srcId="{EF35FE8D-C0F3-43DC-91BF-217A4D7DB5AE}" destId="{9DCA2B4B-210B-4FF1-9377-8DDEE6DB213F}" srcOrd="1" destOrd="0" presId="urn:microsoft.com/office/officeart/2005/8/layout/orgChart1"/>
    <dgm:cxn modelId="{78DBE730-1166-4787-9852-D9E3B2BB4107}" type="presParOf" srcId="{EF35FE8D-C0F3-43DC-91BF-217A4D7DB5AE}" destId="{982ED6BC-1669-42BE-BD4E-06A980A9CD4D}" srcOrd="2" destOrd="0" presId="urn:microsoft.com/office/officeart/2005/8/layout/orgChart1"/>
    <dgm:cxn modelId="{D62E1809-47E8-4C73-AFCA-E012FCE082EF}" type="presParOf" srcId="{3B8C8C4D-79B0-4274-A6CC-14064CE1F51C}" destId="{05F87248-4978-47E5-9B82-D0950E7FE95A}" srcOrd="2" destOrd="0" presId="urn:microsoft.com/office/officeart/2005/8/layout/orgChart1"/>
    <dgm:cxn modelId="{1457F7BC-1636-4549-A96A-2AFB88440EB6}" type="presParOf" srcId="{3B8C8C4D-79B0-4274-A6CC-14064CE1F51C}" destId="{75675E91-0630-4625-864B-2AE73E626766}" srcOrd="3" destOrd="0" presId="urn:microsoft.com/office/officeart/2005/8/layout/orgChart1"/>
    <dgm:cxn modelId="{ED8EEC43-25F9-4CFD-90C9-148E962C59A2}" type="presParOf" srcId="{75675E91-0630-4625-864B-2AE73E626766}" destId="{9D2D539D-E55E-4FF0-82AA-B2054209173E}" srcOrd="0" destOrd="0" presId="urn:microsoft.com/office/officeart/2005/8/layout/orgChart1"/>
    <dgm:cxn modelId="{FC361F85-6FE7-4377-97E3-7BE10D98805A}" type="presParOf" srcId="{9D2D539D-E55E-4FF0-82AA-B2054209173E}" destId="{3169DAC3-27EF-4196-91AC-A33FC690DC78}" srcOrd="0" destOrd="0" presId="urn:microsoft.com/office/officeart/2005/8/layout/orgChart1"/>
    <dgm:cxn modelId="{0FADD367-055C-427B-8636-F6C50E7BBC05}" type="presParOf" srcId="{9D2D539D-E55E-4FF0-82AA-B2054209173E}" destId="{2B4E2CC2-A05C-41EB-AF15-14ED7842009C}" srcOrd="1" destOrd="0" presId="urn:microsoft.com/office/officeart/2005/8/layout/orgChart1"/>
    <dgm:cxn modelId="{F174AFA8-B7AC-4D14-AF8A-B8F80D740A96}" type="presParOf" srcId="{75675E91-0630-4625-864B-2AE73E626766}" destId="{485A5944-40A4-4802-8C03-F1DA304F74A5}" srcOrd="1" destOrd="0" presId="urn:microsoft.com/office/officeart/2005/8/layout/orgChart1"/>
    <dgm:cxn modelId="{0C34AD74-5E73-49ED-BB67-477259B8873C}" type="presParOf" srcId="{485A5944-40A4-4802-8C03-F1DA304F74A5}" destId="{1E6DC88E-C57B-461F-B7E2-5C2088CF62F0}" srcOrd="0" destOrd="0" presId="urn:microsoft.com/office/officeart/2005/8/layout/orgChart1"/>
    <dgm:cxn modelId="{219AE4D8-02F0-45CB-A312-E9510EC3113C}" type="presParOf" srcId="{485A5944-40A4-4802-8C03-F1DA304F74A5}" destId="{30855E29-7E6F-4ED4-9B7D-57ADB762BD9D}" srcOrd="1" destOrd="0" presId="urn:microsoft.com/office/officeart/2005/8/layout/orgChart1"/>
    <dgm:cxn modelId="{DFC93735-0769-45EE-A15C-E42EA4A143F8}" type="presParOf" srcId="{30855E29-7E6F-4ED4-9B7D-57ADB762BD9D}" destId="{804783D2-87CE-4975-AABA-ED1954ADDF93}" srcOrd="0" destOrd="0" presId="urn:microsoft.com/office/officeart/2005/8/layout/orgChart1"/>
    <dgm:cxn modelId="{613E666E-825B-4ECB-AE84-7967EF2FC589}" type="presParOf" srcId="{804783D2-87CE-4975-AABA-ED1954ADDF93}" destId="{6F2CD4D3-028E-47B7-802A-4966D1F285D0}" srcOrd="0" destOrd="0" presId="urn:microsoft.com/office/officeart/2005/8/layout/orgChart1"/>
    <dgm:cxn modelId="{84AF3898-EE10-4F5C-B4B8-2DB3D067F74F}" type="presParOf" srcId="{804783D2-87CE-4975-AABA-ED1954ADDF93}" destId="{64DAFCEF-6B93-4E20-9F9B-749D757FEFC1}" srcOrd="1" destOrd="0" presId="urn:microsoft.com/office/officeart/2005/8/layout/orgChart1"/>
    <dgm:cxn modelId="{65E030AE-C647-45CD-980D-D4EE5B3DC1E6}" type="presParOf" srcId="{30855E29-7E6F-4ED4-9B7D-57ADB762BD9D}" destId="{9E5567ED-B9B6-44F8-9F0E-A9893A25E8B7}" srcOrd="1" destOrd="0" presId="urn:microsoft.com/office/officeart/2005/8/layout/orgChart1"/>
    <dgm:cxn modelId="{CB0654C4-FA7E-44F8-910C-D2971912675D}" type="presParOf" srcId="{30855E29-7E6F-4ED4-9B7D-57ADB762BD9D}" destId="{4D42B10F-2185-4392-8665-FCBD7CF38BF2}" srcOrd="2" destOrd="0" presId="urn:microsoft.com/office/officeart/2005/8/layout/orgChart1"/>
    <dgm:cxn modelId="{C24D4093-7D5E-46BC-AE1D-8315ACEBF9D2}" type="presParOf" srcId="{75675E91-0630-4625-864B-2AE73E626766}" destId="{98D6B9B7-F0D5-4833-8E27-6D0E05CD184B}" srcOrd="2" destOrd="0" presId="urn:microsoft.com/office/officeart/2005/8/layout/orgChart1"/>
    <dgm:cxn modelId="{2B26F388-DA60-4E33-95B4-775A74C3CE12}" type="presParOf" srcId="{F18020C2-CB1C-4510-A428-238F633DB3F8}" destId="{5FA3ACE0-3323-40BD-A819-E6FC75DCB03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8DE56E-DF32-47D6-84ED-8C40CD5CBA3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730DB61F-CD86-4A0F-93E5-C84233DBE50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Влияние некачественных продуктов питания на снижение уровня иммунитета</a:t>
          </a:r>
          <a:endParaRPr kumimoji="0" lang="uk-UA" sz="1800" b="1" i="0" u="none" strike="noStrike" cap="none" normalizeH="0" baseline="0" dirty="0">
            <a:ln>
              <a:noFill/>
            </a:ln>
            <a:solidFill>
              <a:srgbClr val="FF0000"/>
            </a:solidFill>
            <a:effectLst/>
            <a:latin typeface="Arial" charset="0"/>
          </a:endParaRPr>
        </a:p>
      </dgm:t>
    </dgm:pt>
    <dgm:pt modelId="{BCED5A8E-8484-4541-94BD-8EE00C155F9E}" type="parTrans" cxnId="{4BDC4973-77AC-47C9-AB57-CD45C7A98E1F}">
      <dgm:prSet/>
      <dgm:spPr/>
      <dgm:t>
        <a:bodyPr/>
        <a:lstStyle/>
        <a:p>
          <a:endParaRPr lang="ru-RU"/>
        </a:p>
      </dgm:t>
    </dgm:pt>
    <dgm:pt modelId="{AD6A7E84-B0F8-458F-8568-30E3A5FBDF23}" type="sibTrans" cxnId="{4BDC4973-77AC-47C9-AB57-CD45C7A98E1F}">
      <dgm:prSet/>
      <dgm:spPr/>
      <dgm:t>
        <a:bodyPr/>
        <a:lstStyle/>
        <a:p>
          <a:endParaRPr lang="ru-RU"/>
        </a:p>
      </dgm:t>
    </dgm:pt>
    <dgm:pt modelId="{7F88D8BD-DF0C-4A64-BEB3-46180ED0ED0F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Наличие</a:t>
          </a:r>
          <a:r>
            <a: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  <a:r>
            <a:rPr kumimoji="0" lang="uk-UA" sz="20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антибиотиков</a:t>
          </a:r>
          <a:r>
            <a: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  <a:r>
            <a: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в молоке и мясе</a:t>
          </a:r>
        </a:p>
      </dgm:t>
    </dgm:pt>
    <dgm:pt modelId="{7AB6CE69-ADEC-4639-BE88-E66AF09FF149}" type="parTrans" cxnId="{15074EB4-9191-41F4-B539-301176BFC088}">
      <dgm:prSet/>
      <dgm:spPr/>
      <dgm:t>
        <a:bodyPr/>
        <a:lstStyle/>
        <a:p>
          <a:endParaRPr lang="ru-RU"/>
        </a:p>
      </dgm:t>
    </dgm:pt>
    <dgm:pt modelId="{2764AF6B-1A83-4FA7-8A29-A12AE91E4D56}" type="sibTrans" cxnId="{15074EB4-9191-41F4-B539-301176BFC088}">
      <dgm:prSet/>
      <dgm:spPr/>
      <dgm:t>
        <a:bodyPr/>
        <a:lstStyle/>
        <a:p>
          <a:endParaRPr lang="ru-RU"/>
        </a:p>
      </dgm:t>
    </dgm:pt>
    <dgm:pt modelId="{FB679F2A-7860-4A0F-AAF5-38FB50DA0037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Соли </a:t>
          </a:r>
          <a:r>
            <a:rPr kumimoji="0" lang="uk-UA" sz="20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тяжелых</a:t>
          </a:r>
          <a:r>
            <a: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  <a:r>
            <a:rPr kumimoji="0" lang="uk-UA" sz="20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металлов</a:t>
          </a:r>
          <a:r>
            <a: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, </a:t>
          </a:r>
          <a:r>
            <a:rPr kumimoji="0" lang="uk-UA" sz="20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радионуклиды</a:t>
          </a:r>
          <a:r>
            <a: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в </a:t>
          </a:r>
          <a:r>
            <a:rPr kumimoji="0" lang="uk-UA" sz="20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воде</a:t>
          </a:r>
          <a:endParaRPr kumimoji="0" lang="ru-RU" sz="20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F23A7CCC-1D16-4507-8640-2BDF84BCAFB6}" type="parTrans" cxnId="{D8419709-727A-472F-9DE6-97E1845CD8B6}">
      <dgm:prSet/>
      <dgm:spPr/>
      <dgm:t>
        <a:bodyPr/>
        <a:lstStyle/>
        <a:p>
          <a:endParaRPr lang="ru-RU"/>
        </a:p>
      </dgm:t>
    </dgm:pt>
    <dgm:pt modelId="{B1B7EFD8-5BB4-4401-9F36-88FF8AD9F549}" type="sibTrans" cxnId="{D8419709-727A-472F-9DE6-97E1845CD8B6}">
      <dgm:prSet/>
      <dgm:spPr/>
      <dgm:t>
        <a:bodyPr/>
        <a:lstStyle/>
        <a:p>
          <a:endParaRPr lang="ru-RU"/>
        </a:p>
      </dgm:t>
    </dgm:pt>
    <dgm:pt modelId="{755FC009-1DAA-40D0-AC22-11E5A8F6F192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uk-UA" sz="20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Инсектициды</a:t>
          </a:r>
          <a:r>
            <a: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, </a:t>
          </a:r>
          <a:r>
            <a:rPr kumimoji="0" lang="uk-UA" sz="20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гербициды</a:t>
          </a:r>
          <a:r>
            <a: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, </a:t>
          </a:r>
          <a:r>
            <a:rPr kumimoji="0" lang="uk-UA" sz="20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нитраты</a:t>
          </a:r>
          <a:r>
            <a: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– в </a:t>
          </a:r>
          <a:r>
            <a:rPr kumimoji="0" lang="uk-UA" sz="20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овощах</a:t>
          </a:r>
          <a:r>
            <a: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и фруктах </a:t>
          </a:r>
          <a:endParaRPr kumimoji="0" lang="ru-RU" sz="21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1E0213BF-6A43-4BB6-9868-A7CD7F6F2864}" type="parTrans" cxnId="{16243736-9A7E-4181-866B-91109E4A5096}">
      <dgm:prSet/>
      <dgm:spPr/>
      <dgm:t>
        <a:bodyPr/>
        <a:lstStyle/>
        <a:p>
          <a:endParaRPr lang="ru-RU"/>
        </a:p>
      </dgm:t>
    </dgm:pt>
    <dgm:pt modelId="{AB01FF4B-037B-49BD-A995-D54DC1BDC00B}" type="sibTrans" cxnId="{16243736-9A7E-4181-866B-91109E4A5096}">
      <dgm:prSet/>
      <dgm:spPr/>
      <dgm:t>
        <a:bodyPr/>
        <a:lstStyle/>
        <a:p>
          <a:endParaRPr lang="ru-RU"/>
        </a:p>
      </dgm:t>
    </dgm:pt>
    <dgm:pt modelId="{D45A7018-87FD-4D95-9ECB-89926FC5588F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Генно-модифицирован</a:t>
          </a:r>
          <a:r>
            <a: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-</a:t>
          </a:r>
          <a:r>
            <a:rPr kumimoji="0" lang="uk-UA" sz="20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ные</a:t>
          </a:r>
          <a:r>
            <a: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  <a:r>
            <a:rPr kumimoji="0" lang="uk-UA" sz="20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продукты</a:t>
          </a:r>
          <a:endParaRPr kumimoji="0" lang="ru-RU" sz="20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AA2FA941-B2C1-4237-B997-6DC413EAAAB7}" type="parTrans" cxnId="{3CC0A1F6-10DC-4EA6-B51C-54C0641C8CC3}">
      <dgm:prSet/>
      <dgm:spPr/>
      <dgm:t>
        <a:bodyPr/>
        <a:lstStyle/>
        <a:p>
          <a:endParaRPr lang="ru-RU"/>
        </a:p>
      </dgm:t>
    </dgm:pt>
    <dgm:pt modelId="{4A4AFAD0-005B-4310-BBF0-9516DBECA185}" type="sibTrans" cxnId="{3CC0A1F6-10DC-4EA6-B51C-54C0641C8CC3}">
      <dgm:prSet/>
      <dgm:spPr/>
      <dgm:t>
        <a:bodyPr/>
        <a:lstStyle/>
        <a:p>
          <a:endParaRPr lang="ru-RU"/>
        </a:p>
      </dgm:t>
    </dgm:pt>
    <dgm:pt modelId="{693BDCF5-86DF-49EA-BA59-38DD1F414552}" type="pres">
      <dgm:prSet presAssocID="{AA8DE56E-DF32-47D6-84ED-8C40CD5CBA3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C282355-CCDD-4718-B877-ABD7151CDD10}" type="pres">
      <dgm:prSet presAssocID="{730DB61F-CD86-4A0F-93E5-C84233DBE50D}" presName="centerShape" presStyleLbl="node0" presStyleIdx="0" presStyleCnt="1" custScaleX="197252" custScaleY="131924"/>
      <dgm:spPr/>
      <dgm:t>
        <a:bodyPr/>
        <a:lstStyle/>
        <a:p>
          <a:endParaRPr lang="ru-RU"/>
        </a:p>
      </dgm:t>
    </dgm:pt>
    <dgm:pt modelId="{363791C8-3944-4DF7-A0FD-C427FEDBFA1F}" type="pres">
      <dgm:prSet presAssocID="{7AB6CE69-ADEC-4639-BE88-E66AF09FF149}" presName="Name9" presStyleLbl="parChTrans1D2" presStyleIdx="0" presStyleCnt="4"/>
      <dgm:spPr/>
      <dgm:t>
        <a:bodyPr/>
        <a:lstStyle/>
        <a:p>
          <a:endParaRPr lang="ru-RU"/>
        </a:p>
      </dgm:t>
    </dgm:pt>
    <dgm:pt modelId="{A8252D24-91E4-4E63-93D4-5E25D092D7E9}" type="pres">
      <dgm:prSet presAssocID="{7AB6CE69-ADEC-4639-BE88-E66AF09FF149}" presName="connTx" presStyleLbl="parChTrans1D2" presStyleIdx="0" presStyleCnt="4"/>
      <dgm:spPr/>
      <dgm:t>
        <a:bodyPr/>
        <a:lstStyle/>
        <a:p>
          <a:endParaRPr lang="ru-RU"/>
        </a:p>
      </dgm:t>
    </dgm:pt>
    <dgm:pt modelId="{2E3D4B02-EA0B-402A-8AB1-BB851AAC0D53}" type="pres">
      <dgm:prSet presAssocID="{7F88D8BD-DF0C-4A64-BEB3-46180ED0ED0F}" presName="node" presStyleLbl="node1" presStyleIdx="0" presStyleCnt="4" custScaleX="170964" custRadScaleRad="87001" custRadScaleInc="-1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CC9C6-84FE-4C0F-ACB7-80AE19995D79}" type="pres">
      <dgm:prSet presAssocID="{F23A7CCC-1D16-4507-8640-2BDF84BCAFB6}" presName="Name9" presStyleLbl="parChTrans1D2" presStyleIdx="1" presStyleCnt="4"/>
      <dgm:spPr/>
      <dgm:t>
        <a:bodyPr/>
        <a:lstStyle/>
        <a:p>
          <a:endParaRPr lang="ru-RU"/>
        </a:p>
      </dgm:t>
    </dgm:pt>
    <dgm:pt modelId="{21EC25AF-165E-4337-B104-D0B602DB45E1}" type="pres">
      <dgm:prSet presAssocID="{F23A7CCC-1D16-4507-8640-2BDF84BCAFB6}" presName="connTx" presStyleLbl="parChTrans1D2" presStyleIdx="1" presStyleCnt="4"/>
      <dgm:spPr/>
      <dgm:t>
        <a:bodyPr/>
        <a:lstStyle/>
        <a:p>
          <a:endParaRPr lang="ru-RU"/>
        </a:p>
      </dgm:t>
    </dgm:pt>
    <dgm:pt modelId="{9DCA4407-6D6F-4452-83DE-5942E2EDF100}" type="pres">
      <dgm:prSet presAssocID="{FB679F2A-7860-4A0F-AAF5-38FB50DA0037}" presName="node" presStyleLbl="node1" presStyleIdx="1" presStyleCnt="4" custScaleX="179569" custScaleY="107745" custRadScaleRad="143130" custRadScaleInc="4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24B3C-9891-4C01-A39F-4BAB44B26B1F}" type="pres">
      <dgm:prSet presAssocID="{1E0213BF-6A43-4BB6-9868-A7CD7F6F2864}" presName="Name9" presStyleLbl="parChTrans1D2" presStyleIdx="2" presStyleCnt="4"/>
      <dgm:spPr/>
      <dgm:t>
        <a:bodyPr/>
        <a:lstStyle/>
        <a:p>
          <a:endParaRPr lang="ru-RU"/>
        </a:p>
      </dgm:t>
    </dgm:pt>
    <dgm:pt modelId="{3966429C-F951-4B9F-BC07-83F2A206606E}" type="pres">
      <dgm:prSet presAssocID="{1E0213BF-6A43-4BB6-9868-A7CD7F6F286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9570639A-C840-4D46-8677-DD603EF031C7}" type="pres">
      <dgm:prSet presAssocID="{755FC009-1DAA-40D0-AC22-11E5A8F6F192}" presName="node" presStyleLbl="node1" presStyleIdx="2" presStyleCnt="4" custScaleX="258135" custRadScaleRad="86393" custRadScaleInc="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1B2A4-70DB-47C0-9FC5-C3279BAB1771}" type="pres">
      <dgm:prSet presAssocID="{AA2FA941-B2C1-4237-B997-6DC413EAAAB7}" presName="Name9" presStyleLbl="parChTrans1D2" presStyleIdx="3" presStyleCnt="4"/>
      <dgm:spPr/>
      <dgm:t>
        <a:bodyPr/>
        <a:lstStyle/>
        <a:p>
          <a:endParaRPr lang="ru-RU"/>
        </a:p>
      </dgm:t>
    </dgm:pt>
    <dgm:pt modelId="{764F3313-BC94-4E3E-B9F3-D2721101EA75}" type="pres">
      <dgm:prSet presAssocID="{AA2FA941-B2C1-4237-B997-6DC413EAAAB7}" presName="connTx" presStyleLbl="parChTrans1D2" presStyleIdx="3" presStyleCnt="4"/>
      <dgm:spPr/>
      <dgm:t>
        <a:bodyPr/>
        <a:lstStyle/>
        <a:p>
          <a:endParaRPr lang="ru-RU"/>
        </a:p>
      </dgm:t>
    </dgm:pt>
    <dgm:pt modelId="{B2D6C9F5-74BA-4DDB-BB44-B589AE930BE3}" type="pres">
      <dgm:prSet presAssocID="{D45A7018-87FD-4D95-9ECB-89926FC5588F}" presName="node" presStyleLbl="node1" presStyleIdx="3" presStyleCnt="4" custScaleX="192923" custScaleY="115526" custRadScaleRad="131994" custRadScaleInc="-1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419709-727A-472F-9DE6-97E1845CD8B6}" srcId="{730DB61F-CD86-4A0F-93E5-C84233DBE50D}" destId="{FB679F2A-7860-4A0F-AAF5-38FB50DA0037}" srcOrd="1" destOrd="0" parTransId="{F23A7CCC-1D16-4507-8640-2BDF84BCAFB6}" sibTransId="{B1B7EFD8-5BB4-4401-9F36-88FF8AD9F549}"/>
    <dgm:cxn modelId="{551B986C-3328-4C03-8D02-D1B37E2EA6C7}" type="presOf" srcId="{7AB6CE69-ADEC-4639-BE88-E66AF09FF149}" destId="{363791C8-3944-4DF7-A0FD-C427FEDBFA1F}" srcOrd="0" destOrd="0" presId="urn:microsoft.com/office/officeart/2005/8/layout/radial1"/>
    <dgm:cxn modelId="{2BB2E35F-052B-413C-95A0-B5549F31A825}" type="presOf" srcId="{1E0213BF-6A43-4BB6-9868-A7CD7F6F2864}" destId="{6D724B3C-9891-4C01-A39F-4BAB44B26B1F}" srcOrd="0" destOrd="0" presId="urn:microsoft.com/office/officeart/2005/8/layout/radial1"/>
    <dgm:cxn modelId="{DE922E2E-F0F4-403A-B400-668CB9376B90}" type="presOf" srcId="{730DB61F-CD86-4A0F-93E5-C84233DBE50D}" destId="{5C282355-CCDD-4718-B877-ABD7151CDD10}" srcOrd="0" destOrd="0" presId="urn:microsoft.com/office/officeart/2005/8/layout/radial1"/>
    <dgm:cxn modelId="{15074EB4-9191-41F4-B539-301176BFC088}" srcId="{730DB61F-CD86-4A0F-93E5-C84233DBE50D}" destId="{7F88D8BD-DF0C-4A64-BEB3-46180ED0ED0F}" srcOrd="0" destOrd="0" parTransId="{7AB6CE69-ADEC-4639-BE88-E66AF09FF149}" sibTransId="{2764AF6B-1A83-4FA7-8A29-A12AE91E4D56}"/>
    <dgm:cxn modelId="{3C981F78-ED2E-4367-B025-D80D7CE081ED}" type="presOf" srcId="{FB679F2A-7860-4A0F-AAF5-38FB50DA0037}" destId="{9DCA4407-6D6F-4452-83DE-5942E2EDF100}" srcOrd="0" destOrd="0" presId="urn:microsoft.com/office/officeart/2005/8/layout/radial1"/>
    <dgm:cxn modelId="{B12B1565-5100-4E47-898C-0A3EA9FD6373}" type="presOf" srcId="{F23A7CCC-1D16-4507-8640-2BDF84BCAFB6}" destId="{70DCC9C6-84FE-4C0F-ACB7-80AE19995D79}" srcOrd="0" destOrd="0" presId="urn:microsoft.com/office/officeart/2005/8/layout/radial1"/>
    <dgm:cxn modelId="{7985CFB5-393B-49F8-B7E8-E0D73E8C33C1}" type="presOf" srcId="{D45A7018-87FD-4D95-9ECB-89926FC5588F}" destId="{B2D6C9F5-74BA-4DDB-BB44-B589AE930BE3}" srcOrd="0" destOrd="0" presId="urn:microsoft.com/office/officeart/2005/8/layout/radial1"/>
    <dgm:cxn modelId="{781B2808-6ECB-4557-B4CF-0A7532C4A906}" type="presOf" srcId="{7F88D8BD-DF0C-4A64-BEB3-46180ED0ED0F}" destId="{2E3D4B02-EA0B-402A-8AB1-BB851AAC0D53}" srcOrd="0" destOrd="0" presId="urn:microsoft.com/office/officeart/2005/8/layout/radial1"/>
    <dgm:cxn modelId="{AE094DA3-349F-427D-A3C3-456DA40EE736}" type="presOf" srcId="{1E0213BF-6A43-4BB6-9868-A7CD7F6F2864}" destId="{3966429C-F951-4B9F-BC07-83F2A206606E}" srcOrd="1" destOrd="0" presId="urn:microsoft.com/office/officeart/2005/8/layout/radial1"/>
    <dgm:cxn modelId="{1BB4C9BA-77E0-4E7F-9106-02F62DAD6273}" type="presOf" srcId="{755FC009-1DAA-40D0-AC22-11E5A8F6F192}" destId="{9570639A-C840-4D46-8677-DD603EF031C7}" srcOrd="0" destOrd="0" presId="urn:microsoft.com/office/officeart/2005/8/layout/radial1"/>
    <dgm:cxn modelId="{68207F83-D376-42B0-89C9-F921371949CD}" type="presOf" srcId="{AA2FA941-B2C1-4237-B997-6DC413EAAAB7}" destId="{764F3313-BC94-4E3E-B9F3-D2721101EA75}" srcOrd="1" destOrd="0" presId="urn:microsoft.com/office/officeart/2005/8/layout/radial1"/>
    <dgm:cxn modelId="{84AE31BF-29A3-446A-BAE7-8D401EAEE98C}" type="presOf" srcId="{F23A7CCC-1D16-4507-8640-2BDF84BCAFB6}" destId="{21EC25AF-165E-4337-B104-D0B602DB45E1}" srcOrd="1" destOrd="0" presId="urn:microsoft.com/office/officeart/2005/8/layout/radial1"/>
    <dgm:cxn modelId="{D019E900-455C-4AC8-9CB6-A1C58CAE7D63}" type="presOf" srcId="{AA8DE56E-DF32-47D6-84ED-8C40CD5CBA35}" destId="{693BDCF5-86DF-49EA-BA59-38DD1F414552}" srcOrd="0" destOrd="0" presId="urn:microsoft.com/office/officeart/2005/8/layout/radial1"/>
    <dgm:cxn modelId="{4BDC4973-77AC-47C9-AB57-CD45C7A98E1F}" srcId="{AA8DE56E-DF32-47D6-84ED-8C40CD5CBA35}" destId="{730DB61F-CD86-4A0F-93E5-C84233DBE50D}" srcOrd="0" destOrd="0" parTransId="{BCED5A8E-8484-4541-94BD-8EE00C155F9E}" sibTransId="{AD6A7E84-B0F8-458F-8568-30E3A5FBDF23}"/>
    <dgm:cxn modelId="{11A42239-61BA-4B6A-BC4E-74D7CD1CFE5C}" type="presOf" srcId="{AA2FA941-B2C1-4237-B997-6DC413EAAAB7}" destId="{EFA1B2A4-70DB-47C0-9FC5-C3279BAB1771}" srcOrd="0" destOrd="0" presId="urn:microsoft.com/office/officeart/2005/8/layout/radial1"/>
    <dgm:cxn modelId="{3CC0A1F6-10DC-4EA6-B51C-54C0641C8CC3}" srcId="{730DB61F-CD86-4A0F-93E5-C84233DBE50D}" destId="{D45A7018-87FD-4D95-9ECB-89926FC5588F}" srcOrd="3" destOrd="0" parTransId="{AA2FA941-B2C1-4237-B997-6DC413EAAAB7}" sibTransId="{4A4AFAD0-005B-4310-BBF0-9516DBECA185}"/>
    <dgm:cxn modelId="{16243736-9A7E-4181-866B-91109E4A5096}" srcId="{730DB61F-CD86-4A0F-93E5-C84233DBE50D}" destId="{755FC009-1DAA-40D0-AC22-11E5A8F6F192}" srcOrd="2" destOrd="0" parTransId="{1E0213BF-6A43-4BB6-9868-A7CD7F6F2864}" sibTransId="{AB01FF4B-037B-49BD-A995-D54DC1BDC00B}"/>
    <dgm:cxn modelId="{C4E96947-EA38-4395-8936-C5652537D04E}" type="presOf" srcId="{7AB6CE69-ADEC-4639-BE88-E66AF09FF149}" destId="{A8252D24-91E4-4E63-93D4-5E25D092D7E9}" srcOrd="1" destOrd="0" presId="urn:microsoft.com/office/officeart/2005/8/layout/radial1"/>
    <dgm:cxn modelId="{914730A8-CAF0-46CD-B651-43EA5E7898EC}" type="presParOf" srcId="{693BDCF5-86DF-49EA-BA59-38DD1F414552}" destId="{5C282355-CCDD-4718-B877-ABD7151CDD10}" srcOrd="0" destOrd="0" presId="urn:microsoft.com/office/officeart/2005/8/layout/radial1"/>
    <dgm:cxn modelId="{13B1A75C-5723-467A-AAF2-9B58FC7FB2E5}" type="presParOf" srcId="{693BDCF5-86DF-49EA-BA59-38DD1F414552}" destId="{363791C8-3944-4DF7-A0FD-C427FEDBFA1F}" srcOrd="1" destOrd="0" presId="urn:microsoft.com/office/officeart/2005/8/layout/radial1"/>
    <dgm:cxn modelId="{BEE0DC5A-275B-4561-ACC7-27F93A78D253}" type="presParOf" srcId="{363791C8-3944-4DF7-A0FD-C427FEDBFA1F}" destId="{A8252D24-91E4-4E63-93D4-5E25D092D7E9}" srcOrd="0" destOrd="0" presId="urn:microsoft.com/office/officeart/2005/8/layout/radial1"/>
    <dgm:cxn modelId="{71BDC8F3-76FA-465F-BF16-542D69EBE5C5}" type="presParOf" srcId="{693BDCF5-86DF-49EA-BA59-38DD1F414552}" destId="{2E3D4B02-EA0B-402A-8AB1-BB851AAC0D53}" srcOrd="2" destOrd="0" presId="urn:microsoft.com/office/officeart/2005/8/layout/radial1"/>
    <dgm:cxn modelId="{0583D55F-283E-4B90-88AA-8AD837E2ABE1}" type="presParOf" srcId="{693BDCF5-86DF-49EA-BA59-38DD1F414552}" destId="{70DCC9C6-84FE-4C0F-ACB7-80AE19995D79}" srcOrd="3" destOrd="0" presId="urn:microsoft.com/office/officeart/2005/8/layout/radial1"/>
    <dgm:cxn modelId="{B27CA4A6-2688-4CB8-A891-F8A831F15BB0}" type="presParOf" srcId="{70DCC9C6-84FE-4C0F-ACB7-80AE19995D79}" destId="{21EC25AF-165E-4337-B104-D0B602DB45E1}" srcOrd="0" destOrd="0" presId="urn:microsoft.com/office/officeart/2005/8/layout/radial1"/>
    <dgm:cxn modelId="{F3618F23-8D07-4BC8-9241-4073096098F2}" type="presParOf" srcId="{693BDCF5-86DF-49EA-BA59-38DD1F414552}" destId="{9DCA4407-6D6F-4452-83DE-5942E2EDF100}" srcOrd="4" destOrd="0" presId="urn:microsoft.com/office/officeart/2005/8/layout/radial1"/>
    <dgm:cxn modelId="{F0BF9CC2-C27E-4C7F-B4CD-4F991E33A5E5}" type="presParOf" srcId="{693BDCF5-86DF-49EA-BA59-38DD1F414552}" destId="{6D724B3C-9891-4C01-A39F-4BAB44B26B1F}" srcOrd="5" destOrd="0" presId="urn:microsoft.com/office/officeart/2005/8/layout/radial1"/>
    <dgm:cxn modelId="{D4C88C77-AA0A-4F2F-907D-9522B73D043C}" type="presParOf" srcId="{6D724B3C-9891-4C01-A39F-4BAB44B26B1F}" destId="{3966429C-F951-4B9F-BC07-83F2A206606E}" srcOrd="0" destOrd="0" presId="urn:microsoft.com/office/officeart/2005/8/layout/radial1"/>
    <dgm:cxn modelId="{FD20EA38-408D-4C1C-987A-EE63310FD9A3}" type="presParOf" srcId="{693BDCF5-86DF-49EA-BA59-38DD1F414552}" destId="{9570639A-C840-4D46-8677-DD603EF031C7}" srcOrd="6" destOrd="0" presId="urn:microsoft.com/office/officeart/2005/8/layout/radial1"/>
    <dgm:cxn modelId="{175CC0C3-E0E7-40DE-88C7-8FD233456263}" type="presParOf" srcId="{693BDCF5-86DF-49EA-BA59-38DD1F414552}" destId="{EFA1B2A4-70DB-47C0-9FC5-C3279BAB1771}" srcOrd="7" destOrd="0" presId="urn:microsoft.com/office/officeart/2005/8/layout/radial1"/>
    <dgm:cxn modelId="{2A3A1DFD-78F6-4BDD-ADB6-0F9926CAF133}" type="presParOf" srcId="{EFA1B2A4-70DB-47C0-9FC5-C3279BAB1771}" destId="{764F3313-BC94-4E3E-B9F3-D2721101EA75}" srcOrd="0" destOrd="0" presId="urn:microsoft.com/office/officeart/2005/8/layout/radial1"/>
    <dgm:cxn modelId="{D59A04F5-60E5-42C7-9118-6F3176DE8351}" type="presParOf" srcId="{693BDCF5-86DF-49EA-BA59-38DD1F414552}" destId="{B2D6C9F5-74BA-4DDB-BB44-B589AE930BE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9A48A3-86F2-481D-A07F-8CE2927C9FC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1F9F4F95-2DFE-4158-AEEA-32E05DEBB985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ДИСБАКТЕРИОЗ</a:t>
          </a:r>
          <a:endParaRPr kumimoji="0" lang="ru-RU" sz="1800" b="1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gm:t>
    </dgm:pt>
    <dgm:pt modelId="{D26E8EF0-345C-48DC-99D3-85EED4A8A1D6}" type="parTrans" cxnId="{FBD09030-7BF6-43EE-8282-560D16FC327F}">
      <dgm:prSet/>
      <dgm:spPr/>
      <dgm:t>
        <a:bodyPr/>
        <a:lstStyle/>
        <a:p>
          <a:endParaRPr lang="ru-RU"/>
        </a:p>
      </dgm:t>
    </dgm:pt>
    <dgm:pt modelId="{C027F650-EB2C-4214-9D18-ACEC4FEFDE7B}" type="sibTrans" cxnId="{FBD09030-7BF6-43EE-8282-560D16FC327F}">
      <dgm:prSet/>
      <dgm:spPr/>
      <dgm:t>
        <a:bodyPr/>
        <a:lstStyle/>
        <a:p>
          <a:endParaRPr lang="ru-RU"/>
        </a:p>
      </dgm:t>
    </dgm:pt>
    <dgm:pt modelId="{241A36CF-E3E0-43C7-A121-9557C65104E6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Нарушение деятельности всего ЖКТ</a:t>
          </a:r>
          <a:endParaRPr kumimoji="0" lang="ru-RU" sz="1400" b="1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gm:t>
    </dgm:pt>
    <dgm:pt modelId="{F00938BE-9522-4094-BE34-09BFA787BDCF}" type="parTrans" cxnId="{4343A55C-8805-48EE-A56E-646BB62E3540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321C7218-0855-4920-8955-477797BB2659}" type="sibTrans" cxnId="{4343A55C-8805-48EE-A56E-646BB62E3540}">
      <dgm:prSet/>
      <dgm:spPr/>
      <dgm:t>
        <a:bodyPr/>
        <a:lstStyle/>
        <a:p>
          <a:endParaRPr lang="ru-RU"/>
        </a:p>
      </dgm:t>
    </dgm:pt>
    <dgm:pt modelId="{F7DDF4A4-42BB-406E-9220-2D3769D9ACEC}" type="asst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Интоксикация</a:t>
          </a:r>
          <a:endParaRPr kumimoji="0" lang="ru-RU" sz="1600" b="1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gm:t>
    </dgm:pt>
    <dgm:pt modelId="{9255B399-1729-47BA-8E96-7925C068A2CD}" type="parTrans" cxnId="{CBFD0F90-8BBD-463E-8140-A9F88F690DC4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9B69316F-6DDC-4F41-B223-88CABF833C80}" type="sibTrans" cxnId="{CBFD0F90-8BBD-463E-8140-A9F88F690DC4}">
      <dgm:prSet/>
      <dgm:spPr/>
      <dgm:t>
        <a:bodyPr/>
        <a:lstStyle/>
        <a:p>
          <a:endParaRPr lang="ru-RU"/>
        </a:p>
      </dgm:t>
    </dgm:pt>
    <dgm:pt modelId="{147C1161-6C81-4AD1-915A-2FDE45208D07}" type="asst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Обострение</a:t>
          </a:r>
          <a:r>
            <a:rPr kumimoji="0" lang="uk-UA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</a:t>
          </a:r>
          <a:r>
            <a:rPr kumimoji="0" lang="uk-UA" sz="14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хронических</a:t>
          </a:r>
          <a:r>
            <a:rPr kumimoji="0" lang="uk-UA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</a:t>
          </a:r>
          <a:r>
            <a:rPr kumimoji="0" lang="uk-UA" sz="14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заболеваний</a:t>
          </a:r>
          <a:endParaRPr kumimoji="0" lang="ru-RU" sz="1400" b="1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gm:t>
    </dgm:pt>
    <dgm:pt modelId="{4F7AABF3-790B-4A18-A9A2-4B2A9B5B3610}" type="parTrans" cxnId="{7C67FDE2-7152-4410-BBC1-4F115423D071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F5EDCC5F-16D2-4B0A-8BAD-8AE4C299046E}" type="sibTrans" cxnId="{7C67FDE2-7152-4410-BBC1-4F115423D071}">
      <dgm:prSet/>
      <dgm:spPr/>
      <dgm:t>
        <a:bodyPr/>
        <a:lstStyle/>
        <a:p>
          <a:endParaRPr lang="ru-RU"/>
        </a:p>
      </dgm:t>
    </dgm:pt>
    <dgm:pt modelId="{23E0E3C9-7518-4569-84B2-4670AE5ECC09}" type="asst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Снижение уровня общего иммунитета</a:t>
          </a:r>
        </a:p>
      </dgm:t>
    </dgm:pt>
    <dgm:pt modelId="{CA9CC751-48EF-4C67-AA3F-B124FF9B135D}" type="parTrans" cxnId="{AE9FF5A2-0426-443F-9063-5A8C7F08B6BD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2ED17390-C746-4A9A-9579-084D1066B1DF}" type="sibTrans" cxnId="{AE9FF5A2-0426-443F-9063-5A8C7F08B6BD}">
      <dgm:prSet/>
      <dgm:spPr/>
      <dgm:t>
        <a:bodyPr/>
        <a:lstStyle/>
        <a:p>
          <a:endParaRPr lang="ru-RU"/>
        </a:p>
      </dgm:t>
    </dgm:pt>
    <dgm:pt modelId="{6F2DA613-91EE-4CB2-8EA5-22F31F9B70F4}" type="asst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Снижение уровня местного иммунитета</a:t>
          </a:r>
        </a:p>
      </dgm:t>
    </dgm:pt>
    <dgm:pt modelId="{2CF593E2-46E4-47DB-BD05-67C0FB960C1E}" type="parTrans" cxnId="{C070F5DF-8791-415C-A859-AAAE052A0A89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613CBC99-EE0B-4509-A9EB-FF6CC4BD70DA}" type="sibTrans" cxnId="{C070F5DF-8791-415C-A859-AAAE052A0A89}">
      <dgm:prSet/>
      <dgm:spPr/>
      <dgm:t>
        <a:bodyPr/>
        <a:lstStyle/>
        <a:p>
          <a:endParaRPr lang="ru-RU"/>
        </a:p>
      </dgm:t>
    </dgm:pt>
    <dgm:pt modelId="{87FEA0B8-2AA6-4D7D-896D-EA35333DA39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Ухудшение усвоения белков, жиров</a:t>
          </a:r>
          <a:endParaRPr kumimoji="0" lang="ru-RU" sz="1400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gm:t>
    </dgm:pt>
    <dgm:pt modelId="{C59157D9-81E8-4539-8D53-9E088E55A4EF}" type="parTrans" cxnId="{239B940C-7782-4B8C-841B-5D2835A245CD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DCC915C7-5F0A-476F-A633-4E83BCFDA7C3}" type="sibTrans" cxnId="{239B940C-7782-4B8C-841B-5D2835A245CD}">
      <dgm:prSet/>
      <dgm:spPr/>
      <dgm:t>
        <a:bodyPr/>
        <a:lstStyle/>
        <a:p>
          <a:endParaRPr lang="ru-RU"/>
        </a:p>
      </dgm:t>
    </dgm:pt>
    <dgm:pt modelId="{0B359320-73A0-4362-963B-E68822330B3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Нарушение</a:t>
          </a:r>
          <a:r>
            <a:rPr kumimoji="0" lang="uk-UA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</a:t>
          </a:r>
          <a:r>
            <a:rPr kumimoji="0" lang="uk-UA" sz="14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ферментации</a:t>
          </a:r>
          <a:r>
            <a:rPr kumimoji="0" lang="uk-UA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</a:t>
          </a:r>
          <a:r>
            <a:rPr kumimoji="0" lang="uk-UA" sz="14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полисахаридов</a:t>
          </a:r>
          <a:r>
            <a: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</a:t>
          </a:r>
        </a:p>
      </dgm:t>
    </dgm:pt>
    <dgm:pt modelId="{35585262-AAD5-4BDF-9926-D791E6057656}" type="parTrans" cxnId="{9BD1F1B6-3368-44A7-848F-72CC86DD79C8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AE9F8A7-724F-4930-9DD0-C75F277E0318}" type="sibTrans" cxnId="{9BD1F1B6-3368-44A7-848F-72CC86DD79C8}">
      <dgm:prSet/>
      <dgm:spPr/>
      <dgm:t>
        <a:bodyPr/>
        <a:lstStyle/>
        <a:p>
          <a:endParaRPr lang="ru-RU"/>
        </a:p>
      </dgm:t>
    </dgm:pt>
    <dgm:pt modelId="{FF484B0C-0F55-4CB8-85B7-3E12F0A8829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Сбой синтеза витаминов</a:t>
          </a:r>
          <a:endParaRPr kumimoji="0" lang="ru-RU" sz="1400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gm:t>
    </dgm:pt>
    <dgm:pt modelId="{2C37CEFA-CD59-4BD9-BD8E-E23024E9FCCC}" type="parTrans" cxnId="{89034A16-23E8-4CE8-A440-9D13F46EF10F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1904DD92-E473-467A-8C31-0CCABDB779CB}" type="sibTrans" cxnId="{89034A16-23E8-4CE8-A440-9D13F46EF10F}">
      <dgm:prSet/>
      <dgm:spPr/>
      <dgm:t>
        <a:bodyPr/>
        <a:lstStyle/>
        <a:p>
          <a:endParaRPr lang="ru-RU"/>
        </a:p>
      </dgm:t>
    </dgm:pt>
    <dgm:pt modelId="{9CCCFC0D-48BD-4113-974C-47610CDB83FB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Ухудшение всасывания воды</a:t>
          </a:r>
          <a:r>
            <a:rPr kumimoji="0" 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</a:t>
          </a:r>
          <a:r>
            <a:rPr kumimoji="0" lang="ru-RU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и нутриентов</a:t>
          </a:r>
        </a:p>
      </dgm:t>
    </dgm:pt>
    <dgm:pt modelId="{9F3DBA8F-E139-4403-839E-7D76208B5E8D}" type="parTrans" cxnId="{8AF178E9-D08E-4038-B728-037F117B3336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6736AD46-5BD1-4919-A467-08C5FD621DC2}" type="sibTrans" cxnId="{8AF178E9-D08E-4038-B728-037F117B3336}">
      <dgm:prSet/>
      <dgm:spPr/>
      <dgm:t>
        <a:bodyPr/>
        <a:lstStyle/>
        <a:p>
          <a:endParaRPr lang="ru-RU"/>
        </a:p>
      </dgm:t>
    </dgm:pt>
    <dgm:pt modelId="{4A9E68C2-3B28-447B-B334-59123734BDB9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Накопление</a:t>
          </a:r>
          <a:r>
            <a:rPr kumimoji="0" lang="uk-UA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  <a:r>
            <a:rPr kumimoji="0" lang="uk-UA" sz="14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шлаков</a:t>
          </a:r>
          <a:endParaRPr kumimoji="0" lang="ru-RU" sz="1400" b="1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gm:t>
    </dgm:pt>
    <dgm:pt modelId="{F610F70D-86FF-4CC8-8815-AF00746C11CD}" type="parTrans" cxnId="{1D6A579D-3046-4890-980F-D840CE767B2B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E1E5ED7-0E50-4E27-8DFD-A48A30E904F3}" type="sibTrans" cxnId="{1D6A579D-3046-4890-980F-D840CE767B2B}">
      <dgm:prSet/>
      <dgm:spPr/>
      <dgm:t>
        <a:bodyPr/>
        <a:lstStyle/>
        <a:p>
          <a:endParaRPr lang="ru-RU"/>
        </a:p>
      </dgm:t>
    </dgm:pt>
    <dgm:pt modelId="{27B169B8-0B36-41DB-815C-A636B8F4B2AE}" type="pres">
      <dgm:prSet presAssocID="{679A48A3-86F2-481D-A07F-8CE2927C9F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131D3FE-2167-43EE-B0D6-521D94D74E39}" type="pres">
      <dgm:prSet presAssocID="{1F9F4F95-2DFE-4158-AEEA-32E05DEBB985}" presName="hierRoot1" presStyleCnt="0">
        <dgm:presLayoutVars>
          <dgm:hierBranch/>
        </dgm:presLayoutVars>
      </dgm:prSet>
      <dgm:spPr/>
    </dgm:pt>
    <dgm:pt modelId="{0A58E266-DF5D-4503-87F4-FFC96C4BB967}" type="pres">
      <dgm:prSet presAssocID="{1F9F4F95-2DFE-4158-AEEA-32E05DEBB985}" presName="rootComposite1" presStyleCnt="0"/>
      <dgm:spPr/>
    </dgm:pt>
    <dgm:pt modelId="{641AD12F-7B1B-4753-95D1-015215DCD66B}" type="pres">
      <dgm:prSet presAssocID="{1F9F4F95-2DFE-4158-AEEA-32E05DEBB985}" presName="rootText1" presStyleLbl="node0" presStyleIdx="0" presStyleCnt="1" custScaleX="202887" custLinFactNeighborX="-95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30C658-CAFB-4B14-A950-3F3D525EBE9A}" type="pres">
      <dgm:prSet presAssocID="{1F9F4F95-2DFE-4158-AEEA-32E05DEBB98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AD1B325-5104-48A4-A75F-A63460635A20}" type="pres">
      <dgm:prSet presAssocID="{1F9F4F95-2DFE-4158-AEEA-32E05DEBB985}" presName="hierChild2" presStyleCnt="0"/>
      <dgm:spPr/>
    </dgm:pt>
    <dgm:pt modelId="{7352C137-2F06-4FA7-A944-2CC0A9B2FC87}" type="pres">
      <dgm:prSet presAssocID="{F00938BE-9522-4094-BE34-09BFA787BDCF}" presName="Name35" presStyleLbl="parChTrans1D2" presStyleIdx="0" presStyleCnt="1"/>
      <dgm:spPr/>
      <dgm:t>
        <a:bodyPr/>
        <a:lstStyle/>
        <a:p>
          <a:endParaRPr lang="ru-RU"/>
        </a:p>
      </dgm:t>
    </dgm:pt>
    <dgm:pt modelId="{F9DB75C2-B0ED-4E0E-B679-E6603DCB590D}" type="pres">
      <dgm:prSet presAssocID="{241A36CF-E3E0-43C7-A121-9557C65104E6}" presName="hierRoot2" presStyleCnt="0">
        <dgm:presLayoutVars>
          <dgm:hierBranch/>
        </dgm:presLayoutVars>
      </dgm:prSet>
      <dgm:spPr/>
    </dgm:pt>
    <dgm:pt modelId="{781EBE51-889D-4A74-8BAD-A7DC25682ED4}" type="pres">
      <dgm:prSet presAssocID="{241A36CF-E3E0-43C7-A121-9557C65104E6}" presName="rootComposite" presStyleCnt="0"/>
      <dgm:spPr/>
    </dgm:pt>
    <dgm:pt modelId="{EC313160-61E0-45D2-8F38-B09B670C7670}" type="pres">
      <dgm:prSet presAssocID="{241A36CF-E3E0-43C7-A121-9557C65104E6}" presName="rootText" presStyleLbl="node2" presStyleIdx="0" presStyleCnt="1" custScaleX="176987" custScaleY="146218" custLinFactNeighborX="-9199" custLinFactNeighborY="-103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6FBEE4-6FC4-4A0E-A2D5-B06B8DB57D10}" type="pres">
      <dgm:prSet presAssocID="{241A36CF-E3E0-43C7-A121-9557C65104E6}" presName="rootConnector" presStyleLbl="node2" presStyleIdx="0" presStyleCnt="1"/>
      <dgm:spPr/>
      <dgm:t>
        <a:bodyPr/>
        <a:lstStyle/>
        <a:p>
          <a:endParaRPr lang="ru-RU"/>
        </a:p>
      </dgm:t>
    </dgm:pt>
    <dgm:pt modelId="{A0812B07-F1E6-4EEF-A143-711339C5098C}" type="pres">
      <dgm:prSet presAssocID="{241A36CF-E3E0-43C7-A121-9557C65104E6}" presName="hierChild4" presStyleCnt="0"/>
      <dgm:spPr/>
    </dgm:pt>
    <dgm:pt modelId="{F6EC51C6-0A3D-4C25-8F72-FD56B1F27823}" type="pres">
      <dgm:prSet presAssocID="{C59157D9-81E8-4539-8D53-9E088E55A4EF}" presName="Name35" presStyleLbl="parChTrans1D3" presStyleIdx="0" presStyleCnt="9"/>
      <dgm:spPr/>
      <dgm:t>
        <a:bodyPr/>
        <a:lstStyle/>
        <a:p>
          <a:endParaRPr lang="ru-RU"/>
        </a:p>
      </dgm:t>
    </dgm:pt>
    <dgm:pt modelId="{FF6A886E-6BDF-42A3-8D2E-8F394029F31C}" type="pres">
      <dgm:prSet presAssocID="{87FEA0B8-2AA6-4D7D-896D-EA35333DA394}" presName="hierRoot2" presStyleCnt="0">
        <dgm:presLayoutVars>
          <dgm:hierBranch val="r"/>
        </dgm:presLayoutVars>
      </dgm:prSet>
      <dgm:spPr/>
    </dgm:pt>
    <dgm:pt modelId="{566EBCA7-5129-4DF4-996C-315C44398A4A}" type="pres">
      <dgm:prSet presAssocID="{87FEA0B8-2AA6-4D7D-896D-EA35333DA394}" presName="rootComposite" presStyleCnt="0"/>
      <dgm:spPr/>
    </dgm:pt>
    <dgm:pt modelId="{3FEFF95A-860F-4120-BC0D-6FB9C257FF28}" type="pres">
      <dgm:prSet presAssocID="{87FEA0B8-2AA6-4D7D-896D-EA35333DA394}" presName="rootText" presStyleLbl="node3" presStyleIdx="0" presStyleCnt="5" custScaleY="1804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7052CF-8CDC-43EA-AEA3-E349B995CCD9}" type="pres">
      <dgm:prSet presAssocID="{87FEA0B8-2AA6-4D7D-896D-EA35333DA394}" presName="rootConnector" presStyleLbl="node3" presStyleIdx="0" presStyleCnt="5"/>
      <dgm:spPr/>
      <dgm:t>
        <a:bodyPr/>
        <a:lstStyle/>
        <a:p>
          <a:endParaRPr lang="ru-RU"/>
        </a:p>
      </dgm:t>
    </dgm:pt>
    <dgm:pt modelId="{31BBE9A9-F0F7-46D1-AEE3-7C1936C4CC7C}" type="pres">
      <dgm:prSet presAssocID="{87FEA0B8-2AA6-4D7D-896D-EA35333DA394}" presName="hierChild4" presStyleCnt="0"/>
      <dgm:spPr/>
    </dgm:pt>
    <dgm:pt modelId="{DD7EC2A1-A58F-44A1-842A-1BD1AC3E3B4A}" type="pres">
      <dgm:prSet presAssocID="{87FEA0B8-2AA6-4D7D-896D-EA35333DA394}" presName="hierChild5" presStyleCnt="0"/>
      <dgm:spPr/>
    </dgm:pt>
    <dgm:pt modelId="{A4C2CFCF-9AD4-4B13-AEC1-C5EFCD6C6812}" type="pres">
      <dgm:prSet presAssocID="{35585262-AAD5-4BDF-9926-D791E6057656}" presName="Name35" presStyleLbl="parChTrans1D3" presStyleIdx="1" presStyleCnt="9"/>
      <dgm:spPr/>
      <dgm:t>
        <a:bodyPr/>
        <a:lstStyle/>
        <a:p>
          <a:endParaRPr lang="ru-RU"/>
        </a:p>
      </dgm:t>
    </dgm:pt>
    <dgm:pt modelId="{DB826894-DA56-48C7-B8DA-B985F6343A0F}" type="pres">
      <dgm:prSet presAssocID="{0B359320-73A0-4362-963B-E68822330B34}" presName="hierRoot2" presStyleCnt="0">
        <dgm:presLayoutVars>
          <dgm:hierBranch val="r"/>
        </dgm:presLayoutVars>
      </dgm:prSet>
      <dgm:spPr/>
    </dgm:pt>
    <dgm:pt modelId="{3D7521BC-E795-40BD-A6FD-D20E6151B319}" type="pres">
      <dgm:prSet presAssocID="{0B359320-73A0-4362-963B-E68822330B34}" presName="rootComposite" presStyleCnt="0"/>
      <dgm:spPr/>
    </dgm:pt>
    <dgm:pt modelId="{D73C9C90-516E-4B39-9476-60541396AA88}" type="pres">
      <dgm:prSet presAssocID="{0B359320-73A0-4362-963B-E68822330B34}" presName="rootText" presStyleLbl="node3" presStyleIdx="1" presStyleCnt="5" custScaleX="132457" custScaleY="1655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E99585-A119-4491-96BF-08D6F312A4E4}" type="pres">
      <dgm:prSet presAssocID="{0B359320-73A0-4362-963B-E68822330B34}" presName="rootConnector" presStyleLbl="node3" presStyleIdx="1" presStyleCnt="5"/>
      <dgm:spPr/>
      <dgm:t>
        <a:bodyPr/>
        <a:lstStyle/>
        <a:p>
          <a:endParaRPr lang="ru-RU"/>
        </a:p>
      </dgm:t>
    </dgm:pt>
    <dgm:pt modelId="{88E2EFB8-8D0C-4701-B0E5-49B6E39FEA0B}" type="pres">
      <dgm:prSet presAssocID="{0B359320-73A0-4362-963B-E68822330B34}" presName="hierChild4" presStyleCnt="0"/>
      <dgm:spPr/>
    </dgm:pt>
    <dgm:pt modelId="{6A76FFC1-9C60-432E-B0FE-36D0175BA8DD}" type="pres">
      <dgm:prSet presAssocID="{0B359320-73A0-4362-963B-E68822330B34}" presName="hierChild5" presStyleCnt="0"/>
      <dgm:spPr/>
    </dgm:pt>
    <dgm:pt modelId="{4A57E192-013C-4802-B9D4-22AB4C406F57}" type="pres">
      <dgm:prSet presAssocID="{2C37CEFA-CD59-4BD9-BD8E-E23024E9FCCC}" presName="Name35" presStyleLbl="parChTrans1D3" presStyleIdx="2" presStyleCnt="9"/>
      <dgm:spPr/>
      <dgm:t>
        <a:bodyPr/>
        <a:lstStyle/>
        <a:p>
          <a:endParaRPr lang="ru-RU"/>
        </a:p>
      </dgm:t>
    </dgm:pt>
    <dgm:pt modelId="{A86E2FD6-4D45-4CCD-9BDF-926EFE6351A1}" type="pres">
      <dgm:prSet presAssocID="{FF484B0C-0F55-4CB8-85B7-3E12F0A8829A}" presName="hierRoot2" presStyleCnt="0">
        <dgm:presLayoutVars>
          <dgm:hierBranch val="r"/>
        </dgm:presLayoutVars>
      </dgm:prSet>
      <dgm:spPr/>
    </dgm:pt>
    <dgm:pt modelId="{023AE584-6DFB-40F1-A1F4-4151A1C957C4}" type="pres">
      <dgm:prSet presAssocID="{FF484B0C-0F55-4CB8-85B7-3E12F0A8829A}" presName="rootComposite" presStyleCnt="0"/>
      <dgm:spPr/>
    </dgm:pt>
    <dgm:pt modelId="{BA50C2D4-86D0-4238-BE48-1FDF0C527E91}" type="pres">
      <dgm:prSet presAssocID="{FF484B0C-0F55-4CB8-85B7-3E12F0A8829A}" presName="rootText" presStyleLbl="node3" presStyleIdx="2" presStyleCnt="5" custScaleY="2959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56C5DC-7C0D-498A-9E30-A5EC45B51B5F}" type="pres">
      <dgm:prSet presAssocID="{FF484B0C-0F55-4CB8-85B7-3E12F0A8829A}" presName="rootConnector" presStyleLbl="node3" presStyleIdx="2" presStyleCnt="5"/>
      <dgm:spPr/>
      <dgm:t>
        <a:bodyPr/>
        <a:lstStyle/>
        <a:p>
          <a:endParaRPr lang="ru-RU"/>
        </a:p>
      </dgm:t>
    </dgm:pt>
    <dgm:pt modelId="{DE6594F3-9921-48CB-99F2-D08B10C734F8}" type="pres">
      <dgm:prSet presAssocID="{FF484B0C-0F55-4CB8-85B7-3E12F0A8829A}" presName="hierChild4" presStyleCnt="0"/>
      <dgm:spPr/>
    </dgm:pt>
    <dgm:pt modelId="{F80CF56E-58AC-40F9-B6E3-23809E06C0E9}" type="pres">
      <dgm:prSet presAssocID="{FF484B0C-0F55-4CB8-85B7-3E12F0A8829A}" presName="hierChild5" presStyleCnt="0"/>
      <dgm:spPr/>
    </dgm:pt>
    <dgm:pt modelId="{DA732742-CC3F-40A7-AD3C-7DC5BAF3D238}" type="pres">
      <dgm:prSet presAssocID="{9F3DBA8F-E139-4403-839E-7D76208B5E8D}" presName="Name35" presStyleLbl="parChTrans1D3" presStyleIdx="3" presStyleCnt="9"/>
      <dgm:spPr/>
      <dgm:t>
        <a:bodyPr/>
        <a:lstStyle/>
        <a:p>
          <a:endParaRPr lang="ru-RU"/>
        </a:p>
      </dgm:t>
    </dgm:pt>
    <dgm:pt modelId="{7AA42F06-6F84-4D43-8FCC-60B57DDC4EFA}" type="pres">
      <dgm:prSet presAssocID="{9CCCFC0D-48BD-4113-974C-47610CDB83FB}" presName="hierRoot2" presStyleCnt="0">
        <dgm:presLayoutVars>
          <dgm:hierBranch val="r"/>
        </dgm:presLayoutVars>
      </dgm:prSet>
      <dgm:spPr/>
    </dgm:pt>
    <dgm:pt modelId="{86139F2F-814A-4D30-BA10-AA70DD1DACCB}" type="pres">
      <dgm:prSet presAssocID="{9CCCFC0D-48BD-4113-974C-47610CDB83FB}" presName="rootComposite" presStyleCnt="0"/>
      <dgm:spPr/>
    </dgm:pt>
    <dgm:pt modelId="{8BA0CB8A-4943-4DF0-9927-24A9C47B4C22}" type="pres">
      <dgm:prSet presAssocID="{9CCCFC0D-48BD-4113-974C-47610CDB83FB}" presName="rootText" presStyleLbl="node3" presStyleIdx="3" presStyleCnt="5" custScaleY="2626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B12C4D-874A-472E-B14F-BBBBA89926FD}" type="pres">
      <dgm:prSet presAssocID="{9CCCFC0D-48BD-4113-974C-47610CDB83FB}" presName="rootConnector" presStyleLbl="node3" presStyleIdx="3" presStyleCnt="5"/>
      <dgm:spPr/>
      <dgm:t>
        <a:bodyPr/>
        <a:lstStyle/>
        <a:p>
          <a:endParaRPr lang="ru-RU"/>
        </a:p>
      </dgm:t>
    </dgm:pt>
    <dgm:pt modelId="{00381D53-ED2C-4A54-930D-FF0DA9725EB1}" type="pres">
      <dgm:prSet presAssocID="{9CCCFC0D-48BD-4113-974C-47610CDB83FB}" presName="hierChild4" presStyleCnt="0"/>
      <dgm:spPr/>
    </dgm:pt>
    <dgm:pt modelId="{79EDCE34-802E-4081-9C98-936BE7B16696}" type="pres">
      <dgm:prSet presAssocID="{9CCCFC0D-48BD-4113-974C-47610CDB83FB}" presName="hierChild5" presStyleCnt="0"/>
      <dgm:spPr/>
    </dgm:pt>
    <dgm:pt modelId="{FF263703-D657-4BE2-A4F6-BB2E7A6571B0}" type="pres">
      <dgm:prSet presAssocID="{F610F70D-86FF-4CC8-8815-AF00746C11CD}" presName="Name35" presStyleLbl="parChTrans1D3" presStyleIdx="4" presStyleCnt="9"/>
      <dgm:spPr/>
      <dgm:t>
        <a:bodyPr/>
        <a:lstStyle/>
        <a:p>
          <a:endParaRPr lang="ru-RU"/>
        </a:p>
      </dgm:t>
    </dgm:pt>
    <dgm:pt modelId="{710DA3CF-F64D-450A-B804-287F7390B1E7}" type="pres">
      <dgm:prSet presAssocID="{4A9E68C2-3B28-447B-B334-59123734BDB9}" presName="hierRoot2" presStyleCnt="0">
        <dgm:presLayoutVars>
          <dgm:hierBranch val="r"/>
        </dgm:presLayoutVars>
      </dgm:prSet>
      <dgm:spPr/>
    </dgm:pt>
    <dgm:pt modelId="{A3EAD6DD-4B5C-4D8B-8204-CBF8E661F2AB}" type="pres">
      <dgm:prSet presAssocID="{4A9E68C2-3B28-447B-B334-59123734BDB9}" presName="rootComposite" presStyleCnt="0"/>
      <dgm:spPr/>
    </dgm:pt>
    <dgm:pt modelId="{FCE7226A-2936-449D-B544-53CC690CC01A}" type="pres">
      <dgm:prSet presAssocID="{4A9E68C2-3B28-447B-B334-59123734BDB9}" presName="rootText" presStyleLbl="node3" presStyleIdx="4" presStyleCnt="5" custScaleY="2225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CC9F6C-02A5-4945-8BE8-AF9A7EBB59F7}" type="pres">
      <dgm:prSet presAssocID="{4A9E68C2-3B28-447B-B334-59123734BDB9}" presName="rootConnector" presStyleLbl="node3" presStyleIdx="4" presStyleCnt="5"/>
      <dgm:spPr/>
      <dgm:t>
        <a:bodyPr/>
        <a:lstStyle/>
        <a:p>
          <a:endParaRPr lang="ru-RU"/>
        </a:p>
      </dgm:t>
    </dgm:pt>
    <dgm:pt modelId="{638F3A06-451A-4FF0-AF21-A4B798A8ED60}" type="pres">
      <dgm:prSet presAssocID="{4A9E68C2-3B28-447B-B334-59123734BDB9}" presName="hierChild4" presStyleCnt="0"/>
      <dgm:spPr/>
    </dgm:pt>
    <dgm:pt modelId="{84B8E89C-B379-4527-9C02-0497D1B99569}" type="pres">
      <dgm:prSet presAssocID="{4A9E68C2-3B28-447B-B334-59123734BDB9}" presName="hierChild5" presStyleCnt="0"/>
      <dgm:spPr/>
    </dgm:pt>
    <dgm:pt modelId="{7EBCDF8C-0C02-47AD-A35F-9973A4EAA0D5}" type="pres">
      <dgm:prSet presAssocID="{241A36CF-E3E0-43C7-A121-9557C65104E6}" presName="hierChild5" presStyleCnt="0"/>
      <dgm:spPr/>
    </dgm:pt>
    <dgm:pt modelId="{9BC72302-1252-4E87-9206-E0FE19C87768}" type="pres">
      <dgm:prSet presAssocID="{9255B399-1729-47BA-8E96-7925C068A2CD}" presName="Name111" presStyleLbl="parChTrans1D3" presStyleIdx="5" presStyleCnt="9"/>
      <dgm:spPr/>
      <dgm:t>
        <a:bodyPr/>
        <a:lstStyle/>
        <a:p>
          <a:endParaRPr lang="ru-RU"/>
        </a:p>
      </dgm:t>
    </dgm:pt>
    <dgm:pt modelId="{BF952EE5-BA20-4CE3-817A-B324EBB297DD}" type="pres">
      <dgm:prSet presAssocID="{F7DDF4A4-42BB-406E-9220-2D3769D9ACEC}" presName="hierRoot3" presStyleCnt="0">
        <dgm:presLayoutVars>
          <dgm:hierBranch/>
        </dgm:presLayoutVars>
      </dgm:prSet>
      <dgm:spPr/>
    </dgm:pt>
    <dgm:pt modelId="{AE45B0D6-F75C-4A9D-AE14-C74F301FF4F8}" type="pres">
      <dgm:prSet presAssocID="{F7DDF4A4-42BB-406E-9220-2D3769D9ACEC}" presName="rootComposite3" presStyleCnt="0"/>
      <dgm:spPr/>
    </dgm:pt>
    <dgm:pt modelId="{56AEA186-3CE7-4504-8300-D1C492EA07C0}" type="pres">
      <dgm:prSet presAssocID="{F7DDF4A4-42BB-406E-9220-2D3769D9ACEC}" presName="rootText3" presStyleLbl="asst2" presStyleIdx="0" presStyleCnt="4" custScaleX="214203" custLinFactNeighborX="-18292" custLinFactNeighborY="-52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7655F8-2C76-486F-BEA5-5930FD9832E9}" type="pres">
      <dgm:prSet presAssocID="{F7DDF4A4-42BB-406E-9220-2D3769D9ACEC}" presName="rootConnector3" presStyleLbl="asst2" presStyleIdx="0" presStyleCnt="4"/>
      <dgm:spPr/>
      <dgm:t>
        <a:bodyPr/>
        <a:lstStyle/>
        <a:p>
          <a:endParaRPr lang="ru-RU"/>
        </a:p>
      </dgm:t>
    </dgm:pt>
    <dgm:pt modelId="{A032D762-1DAC-4750-A1E4-F55F5A297CF6}" type="pres">
      <dgm:prSet presAssocID="{F7DDF4A4-42BB-406E-9220-2D3769D9ACEC}" presName="hierChild6" presStyleCnt="0"/>
      <dgm:spPr/>
    </dgm:pt>
    <dgm:pt modelId="{6417B315-C7D0-4CAF-BFBE-E3C985A54452}" type="pres">
      <dgm:prSet presAssocID="{F7DDF4A4-42BB-406E-9220-2D3769D9ACEC}" presName="hierChild7" presStyleCnt="0"/>
      <dgm:spPr/>
    </dgm:pt>
    <dgm:pt modelId="{65EBE15C-A528-4EFA-B06C-3357C5F0D461}" type="pres">
      <dgm:prSet presAssocID="{4F7AABF3-790B-4A18-A9A2-4B2A9B5B3610}" presName="Name111" presStyleLbl="parChTrans1D3" presStyleIdx="6" presStyleCnt="9"/>
      <dgm:spPr/>
      <dgm:t>
        <a:bodyPr/>
        <a:lstStyle/>
        <a:p>
          <a:endParaRPr lang="ru-RU"/>
        </a:p>
      </dgm:t>
    </dgm:pt>
    <dgm:pt modelId="{6737E0E4-43BA-4DE2-AC87-32AE66F87CF9}" type="pres">
      <dgm:prSet presAssocID="{147C1161-6C81-4AD1-915A-2FDE45208D07}" presName="hierRoot3" presStyleCnt="0">
        <dgm:presLayoutVars>
          <dgm:hierBranch/>
        </dgm:presLayoutVars>
      </dgm:prSet>
      <dgm:spPr/>
    </dgm:pt>
    <dgm:pt modelId="{3065D885-D500-4847-B526-6C9A827EE7B0}" type="pres">
      <dgm:prSet presAssocID="{147C1161-6C81-4AD1-915A-2FDE45208D07}" presName="rootComposite3" presStyleCnt="0"/>
      <dgm:spPr/>
    </dgm:pt>
    <dgm:pt modelId="{640EBF63-D136-4ABE-9807-B360508E928E}" type="pres">
      <dgm:prSet presAssocID="{147C1161-6C81-4AD1-915A-2FDE45208D07}" presName="rootText3" presStyleLbl="asst2" presStyleIdx="1" presStyleCnt="4" custScaleX="1660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DFE511-1D11-4055-94E8-CD6866D7B61C}" type="pres">
      <dgm:prSet presAssocID="{147C1161-6C81-4AD1-915A-2FDE45208D07}" presName="rootConnector3" presStyleLbl="asst2" presStyleIdx="1" presStyleCnt="4"/>
      <dgm:spPr/>
      <dgm:t>
        <a:bodyPr/>
        <a:lstStyle/>
        <a:p>
          <a:endParaRPr lang="ru-RU"/>
        </a:p>
      </dgm:t>
    </dgm:pt>
    <dgm:pt modelId="{1A299626-3909-47DB-9BB1-9476E83F736F}" type="pres">
      <dgm:prSet presAssocID="{147C1161-6C81-4AD1-915A-2FDE45208D07}" presName="hierChild6" presStyleCnt="0"/>
      <dgm:spPr/>
    </dgm:pt>
    <dgm:pt modelId="{1A7A1BE9-2F9F-4369-A5F5-82D44419A0CA}" type="pres">
      <dgm:prSet presAssocID="{147C1161-6C81-4AD1-915A-2FDE45208D07}" presName="hierChild7" presStyleCnt="0"/>
      <dgm:spPr/>
    </dgm:pt>
    <dgm:pt modelId="{CA664770-67CB-4B70-9461-34AF5AD30FF1}" type="pres">
      <dgm:prSet presAssocID="{CA9CC751-48EF-4C67-AA3F-B124FF9B135D}" presName="Name111" presStyleLbl="parChTrans1D3" presStyleIdx="7" presStyleCnt="9"/>
      <dgm:spPr/>
      <dgm:t>
        <a:bodyPr/>
        <a:lstStyle/>
        <a:p>
          <a:endParaRPr lang="ru-RU"/>
        </a:p>
      </dgm:t>
    </dgm:pt>
    <dgm:pt modelId="{7B6D65AB-9797-4E34-ABAD-B6B70BDE34F5}" type="pres">
      <dgm:prSet presAssocID="{23E0E3C9-7518-4569-84B2-4670AE5ECC09}" presName="hierRoot3" presStyleCnt="0">
        <dgm:presLayoutVars>
          <dgm:hierBranch/>
        </dgm:presLayoutVars>
      </dgm:prSet>
      <dgm:spPr/>
    </dgm:pt>
    <dgm:pt modelId="{F9AA17F3-08ED-4173-BB42-8217DDD93CBC}" type="pres">
      <dgm:prSet presAssocID="{23E0E3C9-7518-4569-84B2-4670AE5ECC09}" presName="rootComposite3" presStyleCnt="0"/>
      <dgm:spPr/>
    </dgm:pt>
    <dgm:pt modelId="{2D8D495A-3313-4007-A529-0964BFFA0414}" type="pres">
      <dgm:prSet presAssocID="{23E0E3C9-7518-4569-84B2-4670AE5ECC09}" presName="rootText3" presStyleLbl="asst2" presStyleIdx="2" presStyleCnt="4" custScaleX="185833" custLinFactNeighborX="-22892" custLinFactNeighborY="-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147208-40E8-4E82-B122-B0524F89EA3B}" type="pres">
      <dgm:prSet presAssocID="{23E0E3C9-7518-4569-84B2-4670AE5ECC09}" presName="rootConnector3" presStyleLbl="asst2" presStyleIdx="2" presStyleCnt="4"/>
      <dgm:spPr/>
      <dgm:t>
        <a:bodyPr/>
        <a:lstStyle/>
        <a:p>
          <a:endParaRPr lang="ru-RU"/>
        </a:p>
      </dgm:t>
    </dgm:pt>
    <dgm:pt modelId="{C03F77D2-E4F5-4F20-BBE9-31C3342F347C}" type="pres">
      <dgm:prSet presAssocID="{23E0E3C9-7518-4569-84B2-4670AE5ECC09}" presName="hierChild6" presStyleCnt="0"/>
      <dgm:spPr/>
    </dgm:pt>
    <dgm:pt modelId="{0BE133E2-AA5C-4E6E-80C5-1C532AF6760A}" type="pres">
      <dgm:prSet presAssocID="{23E0E3C9-7518-4569-84B2-4670AE5ECC09}" presName="hierChild7" presStyleCnt="0"/>
      <dgm:spPr/>
    </dgm:pt>
    <dgm:pt modelId="{57226723-2227-404B-9997-BCB680E41AC2}" type="pres">
      <dgm:prSet presAssocID="{2CF593E2-46E4-47DB-BD05-67C0FB960C1E}" presName="Name111" presStyleLbl="parChTrans1D3" presStyleIdx="8" presStyleCnt="9"/>
      <dgm:spPr/>
      <dgm:t>
        <a:bodyPr/>
        <a:lstStyle/>
        <a:p>
          <a:endParaRPr lang="ru-RU"/>
        </a:p>
      </dgm:t>
    </dgm:pt>
    <dgm:pt modelId="{3F252368-7E06-4FCE-BAD9-C0A0E8717703}" type="pres">
      <dgm:prSet presAssocID="{6F2DA613-91EE-4CB2-8EA5-22F31F9B70F4}" presName="hierRoot3" presStyleCnt="0">
        <dgm:presLayoutVars>
          <dgm:hierBranch/>
        </dgm:presLayoutVars>
      </dgm:prSet>
      <dgm:spPr/>
    </dgm:pt>
    <dgm:pt modelId="{A9A96487-47AC-4F16-9CE2-E257F7847779}" type="pres">
      <dgm:prSet presAssocID="{6F2DA613-91EE-4CB2-8EA5-22F31F9B70F4}" presName="rootComposite3" presStyleCnt="0"/>
      <dgm:spPr/>
    </dgm:pt>
    <dgm:pt modelId="{C0E2762D-9641-4DA1-B822-7D47F1412A42}" type="pres">
      <dgm:prSet presAssocID="{6F2DA613-91EE-4CB2-8EA5-22F31F9B70F4}" presName="rootText3" presStyleLbl="asst2" presStyleIdx="3" presStyleCnt="4" custScaleX="137876" custScaleY="94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3AADAA-5C8C-4C9F-8559-6106BB87EC8C}" type="pres">
      <dgm:prSet presAssocID="{6F2DA613-91EE-4CB2-8EA5-22F31F9B70F4}" presName="rootConnector3" presStyleLbl="asst2" presStyleIdx="3" presStyleCnt="4"/>
      <dgm:spPr/>
      <dgm:t>
        <a:bodyPr/>
        <a:lstStyle/>
        <a:p>
          <a:endParaRPr lang="ru-RU"/>
        </a:p>
      </dgm:t>
    </dgm:pt>
    <dgm:pt modelId="{E76165C4-CC74-4573-9403-AB77DAADFCE2}" type="pres">
      <dgm:prSet presAssocID="{6F2DA613-91EE-4CB2-8EA5-22F31F9B70F4}" presName="hierChild6" presStyleCnt="0"/>
      <dgm:spPr/>
    </dgm:pt>
    <dgm:pt modelId="{A7BE20C4-D680-4FF0-AB42-F398CA57D6B8}" type="pres">
      <dgm:prSet presAssocID="{6F2DA613-91EE-4CB2-8EA5-22F31F9B70F4}" presName="hierChild7" presStyleCnt="0"/>
      <dgm:spPr/>
    </dgm:pt>
    <dgm:pt modelId="{B774BB93-0D4C-4F2A-ABEF-4413B83F0400}" type="pres">
      <dgm:prSet presAssocID="{1F9F4F95-2DFE-4158-AEEA-32E05DEBB985}" presName="hierChild3" presStyleCnt="0"/>
      <dgm:spPr/>
    </dgm:pt>
  </dgm:ptLst>
  <dgm:cxnLst>
    <dgm:cxn modelId="{67EDF94B-6984-4079-B77C-6F17B537C837}" type="presOf" srcId="{87FEA0B8-2AA6-4D7D-896D-EA35333DA394}" destId="{167052CF-8CDC-43EA-AEA3-E349B995CCD9}" srcOrd="1" destOrd="0" presId="urn:microsoft.com/office/officeart/2005/8/layout/orgChart1"/>
    <dgm:cxn modelId="{EFA80E6A-AFD3-4EBD-9B57-3553B7817613}" type="presOf" srcId="{1F9F4F95-2DFE-4158-AEEA-32E05DEBB985}" destId="{D330C658-CAFB-4B14-A950-3F3D525EBE9A}" srcOrd="1" destOrd="0" presId="urn:microsoft.com/office/officeart/2005/8/layout/orgChart1"/>
    <dgm:cxn modelId="{CBFD0F90-8BBD-463E-8140-A9F88F690DC4}" srcId="{241A36CF-E3E0-43C7-A121-9557C65104E6}" destId="{F7DDF4A4-42BB-406E-9220-2D3769D9ACEC}" srcOrd="0" destOrd="0" parTransId="{9255B399-1729-47BA-8E96-7925C068A2CD}" sibTransId="{9B69316F-6DDC-4F41-B223-88CABF833C80}"/>
    <dgm:cxn modelId="{8AF178E9-D08E-4038-B728-037F117B3336}" srcId="{241A36CF-E3E0-43C7-A121-9557C65104E6}" destId="{9CCCFC0D-48BD-4113-974C-47610CDB83FB}" srcOrd="7" destOrd="0" parTransId="{9F3DBA8F-E139-4403-839E-7D76208B5E8D}" sibTransId="{6736AD46-5BD1-4919-A467-08C5FD621DC2}"/>
    <dgm:cxn modelId="{9BD1F1B6-3368-44A7-848F-72CC86DD79C8}" srcId="{241A36CF-E3E0-43C7-A121-9557C65104E6}" destId="{0B359320-73A0-4362-963B-E68822330B34}" srcOrd="5" destOrd="0" parTransId="{35585262-AAD5-4BDF-9926-D791E6057656}" sibTransId="{7AE9F8A7-724F-4930-9DD0-C75F277E0318}"/>
    <dgm:cxn modelId="{69D831B1-EDA5-47B8-8318-FA607A40D409}" type="presOf" srcId="{23E0E3C9-7518-4569-84B2-4670AE5ECC09}" destId="{4B147208-40E8-4E82-B122-B0524F89EA3B}" srcOrd="1" destOrd="0" presId="urn:microsoft.com/office/officeart/2005/8/layout/orgChart1"/>
    <dgm:cxn modelId="{1F5CF416-4903-4D42-A741-C51FA98536D8}" type="presOf" srcId="{4A9E68C2-3B28-447B-B334-59123734BDB9}" destId="{27CC9F6C-02A5-4945-8BE8-AF9A7EBB59F7}" srcOrd="1" destOrd="0" presId="urn:microsoft.com/office/officeart/2005/8/layout/orgChart1"/>
    <dgm:cxn modelId="{89034A16-23E8-4CE8-A440-9D13F46EF10F}" srcId="{241A36CF-E3E0-43C7-A121-9557C65104E6}" destId="{FF484B0C-0F55-4CB8-85B7-3E12F0A8829A}" srcOrd="6" destOrd="0" parTransId="{2C37CEFA-CD59-4BD9-BD8E-E23024E9FCCC}" sibTransId="{1904DD92-E473-467A-8C31-0CCABDB779CB}"/>
    <dgm:cxn modelId="{3DC2F66D-2015-4DA1-8BB5-483459A7A25E}" type="presOf" srcId="{241A36CF-E3E0-43C7-A121-9557C65104E6}" destId="{EC313160-61E0-45D2-8F38-B09B670C7670}" srcOrd="0" destOrd="0" presId="urn:microsoft.com/office/officeart/2005/8/layout/orgChart1"/>
    <dgm:cxn modelId="{9A069F3B-E047-495F-ACFC-C9DF1B00863A}" type="presOf" srcId="{87FEA0B8-2AA6-4D7D-896D-EA35333DA394}" destId="{3FEFF95A-860F-4120-BC0D-6FB9C257FF28}" srcOrd="0" destOrd="0" presId="urn:microsoft.com/office/officeart/2005/8/layout/orgChart1"/>
    <dgm:cxn modelId="{ECC560F8-063C-4FCC-B2C2-28FB1A5DB173}" type="presOf" srcId="{679A48A3-86F2-481D-A07F-8CE2927C9FC2}" destId="{27B169B8-0B36-41DB-815C-A636B8F4B2AE}" srcOrd="0" destOrd="0" presId="urn:microsoft.com/office/officeart/2005/8/layout/orgChart1"/>
    <dgm:cxn modelId="{7C67FDE2-7152-4410-BBC1-4F115423D071}" srcId="{241A36CF-E3E0-43C7-A121-9557C65104E6}" destId="{147C1161-6C81-4AD1-915A-2FDE45208D07}" srcOrd="1" destOrd="0" parTransId="{4F7AABF3-790B-4A18-A9A2-4B2A9B5B3610}" sibTransId="{F5EDCC5F-16D2-4B0A-8BAD-8AE4C299046E}"/>
    <dgm:cxn modelId="{26BE0BBA-8E1E-420E-9D5E-92F1D2C10DB6}" type="presOf" srcId="{9CCCFC0D-48BD-4113-974C-47610CDB83FB}" destId="{7FB12C4D-874A-472E-B14F-BBBBA89926FD}" srcOrd="1" destOrd="0" presId="urn:microsoft.com/office/officeart/2005/8/layout/orgChart1"/>
    <dgm:cxn modelId="{9535E9C7-CC51-4EEE-8E12-510841DD50D5}" type="presOf" srcId="{F7DDF4A4-42BB-406E-9220-2D3769D9ACEC}" destId="{56AEA186-3CE7-4504-8300-D1C492EA07C0}" srcOrd="0" destOrd="0" presId="urn:microsoft.com/office/officeart/2005/8/layout/orgChart1"/>
    <dgm:cxn modelId="{1D6A579D-3046-4890-980F-D840CE767B2B}" srcId="{241A36CF-E3E0-43C7-A121-9557C65104E6}" destId="{4A9E68C2-3B28-447B-B334-59123734BDB9}" srcOrd="8" destOrd="0" parTransId="{F610F70D-86FF-4CC8-8815-AF00746C11CD}" sibTransId="{7E1E5ED7-0E50-4E27-8DFD-A48A30E904F3}"/>
    <dgm:cxn modelId="{FBD09030-7BF6-43EE-8282-560D16FC327F}" srcId="{679A48A3-86F2-481D-A07F-8CE2927C9FC2}" destId="{1F9F4F95-2DFE-4158-AEEA-32E05DEBB985}" srcOrd="0" destOrd="0" parTransId="{D26E8EF0-345C-48DC-99D3-85EED4A8A1D6}" sibTransId="{C027F650-EB2C-4214-9D18-ACEC4FEFDE7B}"/>
    <dgm:cxn modelId="{CC3905CB-77F5-4C24-85B9-0437FA319CA2}" type="presOf" srcId="{0B359320-73A0-4362-963B-E68822330B34}" destId="{D73C9C90-516E-4B39-9476-60541396AA88}" srcOrd="0" destOrd="0" presId="urn:microsoft.com/office/officeart/2005/8/layout/orgChart1"/>
    <dgm:cxn modelId="{94819225-D07B-4DA3-AEB6-D06738EA18F2}" type="presOf" srcId="{9F3DBA8F-E139-4403-839E-7D76208B5E8D}" destId="{DA732742-CC3F-40A7-AD3C-7DC5BAF3D238}" srcOrd="0" destOrd="0" presId="urn:microsoft.com/office/officeart/2005/8/layout/orgChart1"/>
    <dgm:cxn modelId="{3CFCBBE6-FF5A-41CE-B4E4-C6C6BCE06242}" type="presOf" srcId="{23E0E3C9-7518-4569-84B2-4670AE5ECC09}" destId="{2D8D495A-3313-4007-A529-0964BFFA0414}" srcOrd="0" destOrd="0" presId="urn:microsoft.com/office/officeart/2005/8/layout/orgChart1"/>
    <dgm:cxn modelId="{C070F5DF-8791-415C-A859-AAAE052A0A89}" srcId="{241A36CF-E3E0-43C7-A121-9557C65104E6}" destId="{6F2DA613-91EE-4CB2-8EA5-22F31F9B70F4}" srcOrd="3" destOrd="0" parTransId="{2CF593E2-46E4-47DB-BD05-67C0FB960C1E}" sibTransId="{613CBC99-EE0B-4509-A9EB-FF6CC4BD70DA}"/>
    <dgm:cxn modelId="{A1F224BE-FEF1-4287-AA6A-0A4CD3DCBA09}" type="presOf" srcId="{CA9CC751-48EF-4C67-AA3F-B124FF9B135D}" destId="{CA664770-67CB-4B70-9461-34AF5AD30FF1}" srcOrd="0" destOrd="0" presId="urn:microsoft.com/office/officeart/2005/8/layout/orgChart1"/>
    <dgm:cxn modelId="{4343A55C-8805-48EE-A56E-646BB62E3540}" srcId="{1F9F4F95-2DFE-4158-AEEA-32E05DEBB985}" destId="{241A36CF-E3E0-43C7-A121-9557C65104E6}" srcOrd="0" destOrd="0" parTransId="{F00938BE-9522-4094-BE34-09BFA787BDCF}" sibTransId="{321C7218-0855-4920-8955-477797BB2659}"/>
    <dgm:cxn modelId="{6A6913D7-5A30-457C-B188-159EBAD89548}" type="presOf" srcId="{147C1161-6C81-4AD1-915A-2FDE45208D07}" destId="{3BDFE511-1D11-4055-94E8-CD6866D7B61C}" srcOrd="1" destOrd="0" presId="urn:microsoft.com/office/officeart/2005/8/layout/orgChart1"/>
    <dgm:cxn modelId="{D8636717-A254-4101-834F-A542230A61C2}" type="presOf" srcId="{241A36CF-E3E0-43C7-A121-9557C65104E6}" destId="{976FBEE4-6FC4-4A0E-A2D5-B06B8DB57D10}" srcOrd="1" destOrd="0" presId="urn:microsoft.com/office/officeart/2005/8/layout/orgChart1"/>
    <dgm:cxn modelId="{AE9FF5A2-0426-443F-9063-5A8C7F08B6BD}" srcId="{241A36CF-E3E0-43C7-A121-9557C65104E6}" destId="{23E0E3C9-7518-4569-84B2-4670AE5ECC09}" srcOrd="2" destOrd="0" parTransId="{CA9CC751-48EF-4C67-AA3F-B124FF9B135D}" sibTransId="{2ED17390-C746-4A9A-9579-084D1066B1DF}"/>
    <dgm:cxn modelId="{5534FE09-900E-4F62-B86F-C1BDE67B485A}" type="presOf" srcId="{4F7AABF3-790B-4A18-A9A2-4B2A9B5B3610}" destId="{65EBE15C-A528-4EFA-B06C-3357C5F0D461}" srcOrd="0" destOrd="0" presId="urn:microsoft.com/office/officeart/2005/8/layout/orgChart1"/>
    <dgm:cxn modelId="{DE965DB8-4947-4FEF-A6C7-D90F22CAFAC7}" type="presOf" srcId="{4A9E68C2-3B28-447B-B334-59123734BDB9}" destId="{FCE7226A-2936-449D-B544-53CC690CC01A}" srcOrd="0" destOrd="0" presId="urn:microsoft.com/office/officeart/2005/8/layout/orgChart1"/>
    <dgm:cxn modelId="{1997EDA0-B1AB-486D-BADC-FF1FB35427ED}" type="presOf" srcId="{0B359320-73A0-4362-963B-E68822330B34}" destId="{33E99585-A119-4491-96BF-08D6F312A4E4}" srcOrd="1" destOrd="0" presId="urn:microsoft.com/office/officeart/2005/8/layout/orgChart1"/>
    <dgm:cxn modelId="{BCAE4038-573B-431F-AFED-82809C16384F}" type="presOf" srcId="{FF484B0C-0F55-4CB8-85B7-3E12F0A8829A}" destId="{BA50C2D4-86D0-4238-BE48-1FDF0C527E91}" srcOrd="0" destOrd="0" presId="urn:microsoft.com/office/officeart/2005/8/layout/orgChart1"/>
    <dgm:cxn modelId="{69B62E25-7520-4494-94A5-110205915508}" type="presOf" srcId="{1F9F4F95-2DFE-4158-AEEA-32E05DEBB985}" destId="{641AD12F-7B1B-4753-95D1-015215DCD66B}" srcOrd="0" destOrd="0" presId="urn:microsoft.com/office/officeart/2005/8/layout/orgChart1"/>
    <dgm:cxn modelId="{BFAC0F38-1C3C-4C98-BB00-C94B3AE2086E}" type="presOf" srcId="{35585262-AAD5-4BDF-9926-D791E6057656}" destId="{A4C2CFCF-9AD4-4B13-AEC1-C5EFCD6C6812}" srcOrd="0" destOrd="0" presId="urn:microsoft.com/office/officeart/2005/8/layout/orgChart1"/>
    <dgm:cxn modelId="{C22E7332-211B-48D5-B250-D7EB881DA8E0}" type="presOf" srcId="{6F2DA613-91EE-4CB2-8EA5-22F31F9B70F4}" destId="{C0E2762D-9641-4DA1-B822-7D47F1412A42}" srcOrd="0" destOrd="0" presId="urn:microsoft.com/office/officeart/2005/8/layout/orgChart1"/>
    <dgm:cxn modelId="{239B940C-7782-4B8C-841B-5D2835A245CD}" srcId="{241A36CF-E3E0-43C7-A121-9557C65104E6}" destId="{87FEA0B8-2AA6-4D7D-896D-EA35333DA394}" srcOrd="4" destOrd="0" parTransId="{C59157D9-81E8-4539-8D53-9E088E55A4EF}" sibTransId="{DCC915C7-5F0A-476F-A633-4E83BCFDA7C3}"/>
    <dgm:cxn modelId="{548164FC-0DD4-4870-AE83-390EAC12DA87}" type="presOf" srcId="{6F2DA613-91EE-4CB2-8EA5-22F31F9B70F4}" destId="{F93AADAA-5C8C-4C9F-8559-6106BB87EC8C}" srcOrd="1" destOrd="0" presId="urn:microsoft.com/office/officeart/2005/8/layout/orgChart1"/>
    <dgm:cxn modelId="{B522C5F3-D99F-49E0-BCEE-FC592B78F67F}" type="presOf" srcId="{9CCCFC0D-48BD-4113-974C-47610CDB83FB}" destId="{8BA0CB8A-4943-4DF0-9927-24A9C47B4C22}" srcOrd="0" destOrd="0" presId="urn:microsoft.com/office/officeart/2005/8/layout/orgChart1"/>
    <dgm:cxn modelId="{9A001B7F-7467-4EFF-B444-0075721C2C32}" type="presOf" srcId="{FF484B0C-0F55-4CB8-85B7-3E12F0A8829A}" destId="{E956C5DC-7C0D-498A-9E30-A5EC45B51B5F}" srcOrd="1" destOrd="0" presId="urn:microsoft.com/office/officeart/2005/8/layout/orgChart1"/>
    <dgm:cxn modelId="{48FC56EB-77D4-4FE5-B83B-075B5153CBFB}" type="presOf" srcId="{2CF593E2-46E4-47DB-BD05-67C0FB960C1E}" destId="{57226723-2227-404B-9997-BCB680E41AC2}" srcOrd="0" destOrd="0" presId="urn:microsoft.com/office/officeart/2005/8/layout/orgChart1"/>
    <dgm:cxn modelId="{7986D143-3D04-45F5-8302-2860EA7A7AF4}" type="presOf" srcId="{C59157D9-81E8-4539-8D53-9E088E55A4EF}" destId="{F6EC51C6-0A3D-4C25-8F72-FD56B1F27823}" srcOrd="0" destOrd="0" presId="urn:microsoft.com/office/officeart/2005/8/layout/orgChart1"/>
    <dgm:cxn modelId="{9F851370-54A8-44DE-919F-C5384864A204}" type="presOf" srcId="{F610F70D-86FF-4CC8-8815-AF00746C11CD}" destId="{FF263703-D657-4BE2-A4F6-BB2E7A6571B0}" srcOrd="0" destOrd="0" presId="urn:microsoft.com/office/officeart/2005/8/layout/orgChart1"/>
    <dgm:cxn modelId="{00FFE06A-1BA0-4456-8BF8-128F5AC395A5}" type="presOf" srcId="{F00938BE-9522-4094-BE34-09BFA787BDCF}" destId="{7352C137-2F06-4FA7-A944-2CC0A9B2FC87}" srcOrd="0" destOrd="0" presId="urn:microsoft.com/office/officeart/2005/8/layout/orgChart1"/>
    <dgm:cxn modelId="{59BFDCF3-D805-4121-9D08-469BBDE69C50}" type="presOf" srcId="{F7DDF4A4-42BB-406E-9220-2D3769D9ACEC}" destId="{C47655F8-2C76-486F-BEA5-5930FD9832E9}" srcOrd="1" destOrd="0" presId="urn:microsoft.com/office/officeart/2005/8/layout/orgChart1"/>
    <dgm:cxn modelId="{4CE8C47E-BDD1-474E-969D-15C925325686}" type="presOf" srcId="{2C37CEFA-CD59-4BD9-BD8E-E23024E9FCCC}" destId="{4A57E192-013C-4802-B9D4-22AB4C406F57}" srcOrd="0" destOrd="0" presId="urn:microsoft.com/office/officeart/2005/8/layout/orgChart1"/>
    <dgm:cxn modelId="{8F0E7A9C-CDE9-439A-B16F-EB723D9356B4}" type="presOf" srcId="{9255B399-1729-47BA-8E96-7925C068A2CD}" destId="{9BC72302-1252-4E87-9206-E0FE19C87768}" srcOrd="0" destOrd="0" presId="urn:microsoft.com/office/officeart/2005/8/layout/orgChart1"/>
    <dgm:cxn modelId="{45D7CC31-D6F2-49E5-9F24-D86E7C0547C4}" type="presOf" srcId="{147C1161-6C81-4AD1-915A-2FDE45208D07}" destId="{640EBF63-D136-4ABE-9807-B360508E928E}" srcOrd="0" destOrd="0" presId="urn:microsoft.com/office/officeart/2005/8/layout/orgChart1"/>
    <dgm:cxn modelId="{125D4186-5BF4-45EE-8211-6417C2D44252}" type="presParOf" srcId="{27B169B8-0B36-41DB-815C-A636B8F4B2AE}" destId="{2131D3FE-2167-43EE-B0D6-521D94D74E39}" srcOrd="0" destOrd="0" presId="urn:microsoft.com/office/officeart/2005/8/layout/orgChart1"/>
    <dgm:cxn modelId="{42630C59-19AA-432D-8982-B14272ABFE2F}" type="presParOf" srcId="{2131D3FE-2167-43EE-B0D6-521D94D74E39}" destId="{0A58E266-DF5D-4503-87F4-FFC96C4BB967}" srcOrd="0" destOrd="0" presId="urn:microsoft.com/office/officeart/2005/8/layout/orgChart1"/>
    <dgm:cxn modelId="{1CE12D32-8233-46A6-A48E-A434A54EE830}" type="presParOf" srcId="{0A58E266-DF5D-4503-87F4-FFC96C4BB967}" destId="{641AD12F-7B1B-4753-95D1-015215DCD66B}" srcOrd="0" destOrd="0" presId="urn:microsoft.com/office/officeart/2005/8/layout/orgChart1"/>
    <dgm:cxn modelId="{DC1643A8-53E9-4386-9827-C6F2A032FBD7}" type="presParOf" srcId="{0A58E266-DF5D-4503-87F4-FFC96C4BB967}" destId="{D330C658-CAFB-4B14-A950-3F3D525EBE9A}" srcOrd="1" destOrd="0" presId="urn:microsoft.com/office/officeart/2005/8/layout/orgChart1"/>
    <dgm:cxn modelId="{6CC18092-70B3-44A8-AFDC-50B812C58283}" type="presParOf" srcId="{2131D3FE-2167-43EE-B0D6-521D94D74E39}" destId="{BAD1B325-5104-48A4-A75F-A63460635A20}" srcOrd="1" destOrd="0" presId="urn:microsoft.com/office/officeart/2005/8/layout/orgChart1"/>
    <dgm:cxn modelId="{209DCFB8-6AE1-4BC5-884B-343B13351ABB}" type="presParOf" srcId="{BAD1B325-5104-48A4-A75F-A63460635A20}" destId="{7352C137-2F06-4FA7-A944-2CC0A9B2FC87}" srcOrd="0" destOrd="0" presId="urn:microsoft.com/office/officeart/2005/8/layout/orgChart1"/>
    <dgm:cxn modelId="{82428B8E-BF88-4836-84E0-5EFD7B03AAED}" type="presParOf" srcId="{BAD1B325-5104-48A4-A75F-A63460635A20}" destId="{F9DB75C2-B0ED-4E0E-B679-E6603DCB590D}" srcOrd="1" destOrd="0" presId="urn:microsoft.com/office/officeart/2005/8/layout/orgChart1"/>
    <dgm:cxn modelId="{FF0E7948-DC08-4696-BE72-B52F3020FA8B}" type="presParOf" srcId="{F9DB75C2-B0ED-4E0E-B679-E6603DCB590D}" destId="{781EBE51-889D-4A74-8BAD-A7DC25682ED4}" srcOrd="0" destOrd="0" presId="urn:microsoft.com/office/officeart/2005/8/layout/orgChart1"/>
    <dgm:cxn modelId="{BBDAE93F-DD50-48B4-BF93-EE7307850A40}" type="presParOf" srcId="{781EBE51-889D-4A74-8BAD-A7DC25682ED4}" destId="{EC313160-61E0-45D2-8F38-B09B670C7670}" srcOrd="0" destOrd="0" presId="urn:microsoft.com/office/officeart/2005/8/layout/orgChart1"/>
    <dgm:cxn modelId="{501B6C6E-F984-489A-87BB-A9D64CEEA780}" type="presParOf" srcId="{781EBE51-889D-4A74-8BAD-A7DC25682ED4}" destId="{976FBEE4-6FC4-4A0E-A2D5-B06B8DB57D10}" srcOrd="1" destOrd="0" presId="urn:microsoft.com/office/officeart/2005/8/layout/orgChart1"/>
    <dgm:cxn modelId="{5A4ECE11-FDB1-4EE7-90D7-C404CBD0296C}" type="presParOf" srcId="{F9DB75C2-B0ED-4E0E-B679-E6603DCB590D}" destId="{A0812B07-F1E6-4EEF-A143-711339C5098C}" srcOrd="1" destOrd="0" presId="urn:microsoft.com/office/officeart/2005/8/layout/orgChart1"/>
    <dgm:cxn modelId="{40A218A1-5195-4D88-B75E-56BD1D4CCF7A}" type="presParOf" srcId="{A0812B07-F1E6-4EEF-A143-711339C5098C}" destId="{F6EC51C6-0A3D-4C25-8F72-FD56B1F27823}" srcOrd="0" destOrd="0" presId="urn:microsoft.com/office/officeart/2005/8/layout/orgChart1"/>
    <dgm:cxn modelId="{FEAA17BA-61E4-4A95-9EC3-20F1F989637C}" type="presParOf" srcId="{A0812B07-F1E6-4EEF-A143-711339C5098C}" destId="{FF6A886E-6BDF-42A3-8D2E-8F394029F31C}" srcOrd="1" destOrd="0" presId="urn:microsoft.com/office/officeart/2005/8/layout/orgChart1"/>
    <dgm:cxn modelId="{F2376C0B-C26C-4FD3-9AEA-C74BFEA5854D}" type="presParOf" srcId="{FF6A886E-6BDF-42A3-8D2E-8F394029F31C}" destId="{566EBCA7-5129-4DF4-996C-315C44398A4A}" srcOrd="0" destOrd="0" presId="urn:microsoft.com/office/officeart/2005/8/layout/orgChart1"/>
    <dgm:cxn modelId="{C3D325F3-247C-4EBA-8FEB-776FB1FCD729}" type="presParOf" srcId="{566EBCA7-5129-4DF4-996C-315C44398A4A}" destId="{3FEFF95A-860F-4120-BC0D-6FB9C257FF28}" srcOrd="0" destOrd="0" presId="urn:microsoft.com/office/officeart/2005/8/layout/orgChart1"/>
    <dgm:cxn modelId="{1DA5FBEB-1E8E-4456-803A-7ACC279F21ED}" type="presParOf" srcId="{566EBCA7-5129-4DF4-996C-315C44398A4A}" destId="{167052CF-8CDC-43EA-AEA3-E349B995CCD9}" srcOrd="1" destOrd="0" presId="urn:microsoft.com/office/officeart/2005/8/layout/orgChart1"/>
    <dgm:cxn modelId="{7C0D359B-9E9A-4768-A8BE-578330C57493}" type="presParOf" srcId="{FF6A886E-6BDF-42A3-8D2E-8F394029F31C}" destId="{31BBE9A9-F0F7-46D1-AEE3-7C1936C4CC7C}" srcOrd="1" destOrd="0" presId="urn:microsoft.com/office/officeart/2005/8/layout/orgChart1"/>
    <dgm:cxn modelId="{1F151340-88E6-4ECF-8B88-AA80E307606B}" type="presParOf" srcId="{FF6A886E-6BDF-42A3-8D2E-8F394029F31C}" destId="{DD7EC2A1-A58F-44A1-842A-1BD1AC3E3B4A}" srcOrd="2" destOrd="0" presId="urn:microsoft.com/office/officeart/2005/8/layout/orgChart1"/>
    <dgm:cxn modelId="{4D9537AD-8895-46B1-B7CE-B2BA4967ABDA}" type="presParOf" srcId="{A0812B07-F1E6-4EEF-A143-711339C5098C}" destId="{A4C2CFCF-9AD4-4B13-AEC1-C5EFCD6C6812}" srcOrd="2" destOrd="0" presId="urn:microsoft.com/office/officeart/2005/8/layout/orgChart1"/>
    <dgm:cxn modelId="{1EF1335A-0599-47B8-AAE4-62B31DFBCB71}" type="presParOf" srcId="{A0812B07-F1E6-4EEF-A143-711339C5098C}" destId="{DB826894-DA56-48C7-B8DA-B985F6343A0F}" srcOrd="3" destOrd="0" presId="urn:microsoft.com/office/officeart/2005/8/layout/orgChart1"/>
    <dgm:cxn modelId="{EAB29445-F650-4ED5-B7F7-0D535DF51556}" type="presParOf" srcId="{DB826894-DA56-48C7-B8DA-B985F6343A0F}" destId="{3D7521BC-E795-40BD-A6FD-D20E6151B319}" srcOrd="0" destOrd="0" presId="urn:microsoft.com/office/officeart/2005/8/layout/orgChart1"/>
    <dgm:cxn modelId="{C3412AF4-22B1-4589-8137-4CE95B2CC693}" type="presParOf" srcId="{3D7521BC-E795-40BD-A6FD-D20E6151B319}" destId="{D73C9C90-516E-4B39-9476-60541396AA88}" srcOrd="0" destOrd="0" presId="urn:microsoft.com/office/officeart/2005/8/layout/orgChart1"/>
    <dgm:cxn modelId="{B9C8C482-3879-4547-8028-71E91690B207}" type="presParOf" srcId="{3D7521BC-E795-40BD-A6FD-D20E6151B319}" destId="{33E99585-A119-4491-96BF-08D6F312A4E4}" srcOrd="1" destOrd="0" presId="urn:microsoft.com/office/officeart/2005/8/layout/orgChart1"/>
    <dgm:cxn modelId="{23605912-CE91-42B6-B2E8-5817BA19A388}" type="presParOf" srcId="{DB826894-DA56-48C7-B8DA-B985F6343A0F}" destId="{88E2EFB8-8D0C-4701-B0E5-49B6E39FEA0B}" srcOrd="1" destOrd="0" presId="urn:microsoft.com/office/officeart/2005/8/layout/orgChart1"/>
    <dgm:cxn modelId="{6F5ADD41-9691-442F-AB6B-BBA7D08C4951}" type="presParOf" srcId="{DB826894-DA56-48C7-B8DA-B985F6343A0F}" destId="{6A76FFC1-9C60-432E-B0FE-36D0175BA8DD}" srcOrd="2" destOrd="0" presId="urn:microsoft.com/office/officeart/2005/8/layout/orgChart1"/>
    <dgm:cxn modelId="{71EBCB53-FBDA-4DC5-977C-9693728985F5}" type="presParOf" srcId="{A0812B07-F1E6-4EEF-A143-711339C5098C}" destId="{4A57E192-013C-4802-B9D4-22AB4C406F57}" srcOrd="4" destOrd="0" presId="urn:microsoft.com/office/officeart/2005/8/layout/orgChart1"/>
    <dgm:cxn modelId="{ECB38619-F06C-4528-AB78-1CF0317E0F12}" type="presParOf" srcId="{A0812B07-F1E6-4EEF-A143-711339C5098C}" destId="{A86E2FD6-4D45-4CCD-9BDF-926EFE6351A1}" srcOrd="5" destOrd="0" presId="urn:microsoft.com/office/officeart/2005/8/layout/orgChart1"/>
    <dgm:cxn modelId="{B30D9DE4-130B-4BD2-B1CC-BD16D2DF4A40}" type="presParOf" srcId="{A86E2FD6-4D45-4CCD-9BDF-926EFE6351A1}" destId="{023AE584-6DFB-40F1-A1F4-4151A1C957C4}" srcOrd="0" destOrd="0" presId="urn:microsoft.com/office/officeart/2005/8/layout/orgChart1"/>
    <dgm:cxn modelId="{CFBDCF37-8589-429C-8D5C-64CE67E68203}" type="presParOf" srcId="{023AE584-6DFB-40F1-A1F4-4151A1C957C4}" destId="{BA50C2D4-86D0-4238-BE48-1FDF0C527E91}" srcOrd="0" destOrd="0" presId="urn:microsoft.com/office/officeart/2005/8/layout/orgChart1"/>
    <dgm:cxn modelId="{D4BF07D6-BDA4-4A8F-838D-0340655AEE86}" type="presParOf" srcId="{023AE584-6DFB-40F1-A1F4-4151A1C957C4}" destId="{E956C5DC-7C0D-498A-9E30-A5EC45B51B5F}" srcOrd="1" destOrd="0" presId="urn:microsoft.com/office/officeart/2005/8/layout/orgChart1"/>
    <dgm:cxn modelId="{663FD8C2-1AF0-4BDC-B0D2-27B26F0AB047}" type="presParOf" srcId="{A86E2FD6-4D45-4CCD-9BDF-926EFE6351A1}" destId="{DE6594F3-9921-48CB-99F2-D08B10C734F8}" srcOrd="1" destOrd="0" presId="urn:microsoft.com/office/officeart/2005/8/layout/orgChart1"/>
    <dgm:cxn modelId="{32C107D0-356D-44B2-9737-67DF30B5E766}" type="presParOf" srcId="{A86E2FD6-4D45-4CCD-9BDF-926EFE6351A1}" destId="{F80CF56E-58AC-40F9-B6E3-23809E06C0E9}" srcOrd="2" destOrd="0" presId="urn:microsoft.com/office/officeart/2005/8/layout/orgChart1"/>
    <dgm:cxn modelId="{E732F63A-85F4-4691-939C-233E474C4ECD}" type="presParOf" srcId="{A0812B07-F1E6-4EEF-A143-711339C5098C}" destId="{DA732742-CC3F-40A7-AD3C-7DC5BAF3D238}" srcOrd="6" destOrd="0" presId="urn:microsoft.com/office/officeart/2005/8/layout/orgChart1"/>
    <dgm:cxn modelId="{06BA5E3A-674B-41AA-83F4-82A061C07E2D}" type="presParOf" srcId="{A0812B07-F1E6-4EEF-A143-711339C5098C}" destId="{7AA42F06-6F84-4D43-8FCC-60B57DDC4EFA}" srcOrd="7" destOrd="0" presId="urn:microsoft.com/office/officeart/2005/8/layout/orgChart1"/>
    <dgm:cxn modelId="{619EE48B-A281-431C-9411-67F81B7224FF}" type="presParOf" srcId="{7AA42F06-6F84-4D43-8FCC-60B57DDC4EFA}" destId="{86139F2F-814A-4D30-BA10-AA70DD1DACCB}" srcOrd="0" destOrd="0" presId="urn:microsoft.com/office/officeart/2005/8/layout/orgChart1"/>
    <dgm:cxn modelId="{85B3A952-E374-44AD-979D-6B152501DD0E}" type="presParOf" srcId="{86139F2F-814A-4D30-BA10-AA70DD1DACCB}" destId="{8BA0CB8A-4943-4DF0-9927-24A9C47B4C22}" srcOrd="0" destOrd="0" presId="urn:microsoft.com/office/officeart/2005/8/layout/orgChart1"/>
    <dgm:cxn modelId="{7CB120FD-5A89-498D-AFEB-8A7A962B5FC3}" type="presParOf" srcId="{86139F2F-814A-4D30-BA10-AA70DD1DACCB}" destId="{7FB12C4D-874A-472E-B14F-BBBBA89926FD}" srcOrd="1" destOrd="0" presId="urn:microsoft.com/office/officeart/2005/8/layout/orgChart1"/>
    <dgm:cxn modelId="{47666CC6-AE50-497A-BF22-44C4700E15E2}" type="presParOf" srcId="{7AA42F06-6F84-4D43-8FCC-60B57DDC4EFA}" destId="{00381D53-ED2C-4A54-930D-FF0DA9725EB1}" srcOrd="1" destOrd="0" presId="urn:microsoft.com/office/officeart/2005/8/layout/orgChart1"/>
    <dgm:cxn modelId="{2E93312B-E707-497A-9E05-8E03115414FC}" type="presParOf" srcId="{7AA42F06-6F84-4D43-8FCC-60B57DDC4EFA}" destId="{79EDCE34-802E-4081-9C98-936BE7B16696}" srcOrd="2" destOrd="0" presId="urn:microsoft.com/office/officeart/2005/8/layout/orgChart1"/>
    <dgm:cxn modelId="{83353DDB-8927-403C-AE4F-62957D2D7703}" type="presParOf" srcId="{A0812B07-F1E6-4EEF-A143-711339C5098C}" destId="{FF263703-D657-4BE2-A4F6-BB2E7A6571B0}" srcOrd="8" destOrd="0" presId="urn:microsoft.com/office/officeart/2005/8/layout/orgChart1"/>
    <dgm:cxn modelId="{314BB0E2-7E34-45EC-9E69-0C4A03802D6E}" type="presParOf" srcId="{A0812B07-F1E6-4EEF-A143-711339C5098C}" destId="{710DA3CF-F64D-450A-B804-287F7390B1E7}" srcOrd="9" destOrd="0" presId="urn:microsoft.com/office/officeart/2005/8/layout/orgChart1"/>
    <dgm:cxn modelId="{4C670E55-77E1-42E2-9354-CC933F80230C}" type="presParOf" srcId="{710DA3CF-F64D-450A-B804-287F7390B1E7}" destId="{A3EAD6DD-4B5C-4D8B-8204-CBF8E661F2AB}" srcOrd="0" destOrd="0" presId="urn:microsoft.com/office/officeart/2005/8/layout/orgChart1"/>
    <dgm:cxn modelId="{6AC36A60-33C8-4373-AFC2-010A59069276}" type="presParOf" srcId="{A3EAD6DD-4B5C-4D8B-8204-CBF8E661F2AB}" destId="{FCE7226A-2936-449D-B544-53CC690CC01A}" srcOrd="0" destOrd="0" presId="urn:microsoft.com/office/officeart/2005/8/layout/orgChart1"/>
    <dgm:cxn modelId="{D5C2F41C-4D0D-4BC9-AD55-74FFAF1E7D62}" type="presParOf" srcId="{A3EAD6DD-4B5C-4D8B-8204-CBF8E661F2AB}" destId="{27CC9F6C-02A5-4945-8BE8-AF9A7EBB59F7}" srcOrd="1" destOrd="0" presId="urn:microsoft.com/office/officeart/2005/8/layout/orgChart1"/>
    <dgm:cxn modelId="{8B27670D-7766-40C6-B8F9-0188ED6E1C10}" type="presParOf" srcId="{710DA3CF-F64D-450A-B804-287F7390B1E7}" destId="{638F3A06-451A-4FF0-AF21-A4B798A8ED60}" srcOrd="1" destOrd="0" presId="urn:microsoft.com/office/officeart/2005/8/layout/orgChart1"/>
    <dgm:cxn modelId="{A11E1918-6F3C-4CA7-AAFC-091A21691302}" type="presParOf" srcId="{710DA3CF-F64D-450A-B804-287F7390B1E7}" destId="{84B8E89C-B379-4527-9C02-0497D1B99569}" srcOrd="2" destOrd="0" presId="urn:microsoft.com/office/officeart/2005/8/layout/orgChart1"/>
    <dgm:cxn modelId="{F26401B8-3D59-4A6F-8961-89A74F4E024F}" type="presParOf" srcId="{F9DB75C2-B0ED-4E0E-B679-E6603DCB590D}" destId="{7EBCDF8C-0C02-47AD-A35F-9973A4EAA0D5}" srcOrd="2" destOrd="0" presId="urn:microsoft.com/office/officeart/2005/8/layout/orgChart1"/>
    <dgm:cxn modelId="{5E9BA405-FD89-4A34-A85B-4A9A94778B43}" type="presParOf" srcId="{7EBCDF8C-0C02-47AD-A35F-9973A4EAA0D5}" destId="{9BC72302-1252-4E87-9206-E0FE19C87768}" srcOrd="0" destOrd="0" presId="urn:microsoft.com/office/officeart/2005/8/layout/orgChart1"/>
    <dgm:cxn modelId="{1C0E6F3F-52B9-405B-A137-BB0E57B90AA2}" type="presParOf" srcId="{7EBCDF8C-0C02-47AD-A35F-9973A4EAA0D5}" destId="{BF952EE5-BA20-4CE3-817A-B324EBB297DD}" srcOrd="1" destOrd="0" presId="urn:microsoft.com/office/officeart/2005/8/layout/orgChart1"/>
    <dgm:cxn modelId="{1384583A-EBE9-49B4-812F-EE6C24218A85}" type="presParOf" srcId="{BF952EE5-BA20-4CE3-817A-B324EBB297DD}" destId="{AE45B0D6-F75C-4A9D-AE14-C74F301FF4F8}" srcOrd="0" destOrd="0" presId="urn:microsoft.com/office/officeart/2005/8/layout/orgChart1"/>
    <dgm:cxn modelId="{D386DDE4-940B-4259-8BF6-CF508836589E}" type="presParOf" srcId="{AE45B0D6-F75C-4A9D-AE14-C74F301FF4F8}" destId="{56AEA186-3CE7-4504-8300-D1C492EA07C0}" srcOrd="0" destOrd="0" presId="urn:microsoft.com/office/officeart/2005/8/layout/orgChart1"/>
    <dgm:cxn modelId="{B2E6FC87-4C97-4512-9565-F809163FFBB0}" type="presParOf" srcId="{AE45B0D6-F75C-4A9D-AE14-C74F301FF4F8}" destId="{C47655F8-2C76-486F-BEA5-5930FD9832E9}" srcOrd="1" destOrd="0" presId="urn:microsoft.com/office/officeart/2005/8/layout/orgChart1"/>
    <dgm:cxn modelId="{37AACD30-1542-460B-B976-D0F33BA1A479}" type="presParOf" srcId="{BF952EE5-BA20-4CE3-817A-B324EBB297DD}" destId="{A032D762-1DAC-4750-A1E4-F55F5A297CF6}" srcOrd="1" destOrd="0" presId="urn:microsoft.com/office/officeart/2005/8/layout/orgChart1"/>
    <dgm:cxn modelId="{7661256F-1B01-4FA3-AC27-5342BA9E0FA4}" type="presParOf" srcId="{BF952EE5-BA20-4CE3-817A-B324EBB297DD}" destId="{6417B315-C7D0-4CAF-BFBE-E3C985A54452}" srcOrd="2" destOrd="0" presId="urn:microsoft.com/office/officeart/2005/8/layout/orgChart1"/>
    <dgm:cxn modelId="{1E5A362A-5B2A-412B-B437-F90F6730D673}" type="presParOf" srcId="{7EBCDF8C-0C02-47AD-A35F-9973A4EAA0D5}" destId="{65EBE15C-A528-4EFA-B06C-3357C5F0D461}" srcOrd="2" destOrd="0" presId="urn:microsoft.com/office/officeart/2005/8/layout/orgChart1"/>
    <dgm:cxn modelId="{E35F3039-D305-4EB6-BD1D-4F9CCEE57FA6}" type="presParOf" srcId="{7EBCDF8C-0C02-47AD-A35F-9973A4EAA0D5}" destId="{6737E0E4-43BA-4DE2-AC87-32AE66F87CF9}" srcOrd="3" destOrd="0" presId="urn:microsoft.com/office/officeart/2005/8/layout/orgChart1"/>
    <dgm:cxn modelId="{22ECFA45-6A73-403A-A16A-9937A17649D1}" type="presParOf" srcId="{6737E0E4-43BA-4DE2-AC87-32AE66F87CF9}" destId="{3065D885-D500-4847-B526-6C9A827EE7B0}" srcOrd="0" destOrd="0" presId="urn:microsoft.com/office/officeart/2005/8/layout/orgChart1"/>
    <dgm:cxn modelId="{26DA47C8-931F-4C8C-A7DC-8BDD0ADE2839}" type="presParOf" srcId="{3065D885-D500-4847-B526-6C9A827EE7B0}" destId="{640EBF63-D136-4ABE-9807-B360508E928E}" srcOrd="0" destOrd="0" presId="urn:microsoft.com/office/officeart/2005/8/layout/orgChart1"/>
    <dgm:cxn modelId="{4EE0BF30-423F-49C8-A73A-FC336C60EAE8}" type="presParOf" srcId="{3065D885-D500-4847-B526-6C9A827EE7B0}" destId="{3BDFE511-1D11-4055-94E8-CD6866D7B61C}" srcOrd="1" destOrd="0" presId="urn:microsoft.com/office/officeart/2005/8/layout/orgChart1"/>
    <dgm:cxn modelId="{785EE959-4F8B-45F5-90F4-2A8F220190D1}" type="presParOf" srcId="{6737E0E4-43BA-4DE2-AC87-32AE66F87CF9}" destId="{1A299626-3909-47DB-9BB1-9476E83F736F}" srcOrd="1" destOrd="0" presId="urn:microsoft.com/office/officeart/2005/8/layout/orgChart1"/>
    <dgm:cxn modelId="{5876DD74-3D81-4D95-844E-FE2A714D65F8}" type="presParOf" srcId="{6737E0E4-43BA-4DE2-AC87-32AE66F87CF9}" destId="{1A7A1BE9-2F9F-4369-A5F5-82D44419A0CA}" srcOrd="2" destOrd="0" presId="urn:microsoft.com/office/officeart/2005/8/layout/orgChart1"/>
    <dgm:cxn modelId="{F6AD393F-5484-4090-A554-A80BCD8D448B}" type="presParOf" srcId="{7EBCDF8C-0C02-47AD-A35F-9973A4EAA0D5}" destId="{CA664770-67CB-4B70-9461-34AF5AD30FF1}" srcOrd="4" destOrd="0" presId="urn:microsoft.com/office/officeart/2005/8/layout/orgChart1"/>
    <dgm:cxn modelId="{E798BE4E-749E-4ED4-840B-7E335C714196}" type="presParOf" srcId="{7EBCDF8C-0C02-47AD-A35F-9973A4EAA0D5}" destId="{7B6D65AB-9797-4E34-ABAD-B6B70BDE34F5}" srcOrd="5" destOrd="0" presId="urn:microsoft.com/office/officeart/2005/8/layout/orgChart1"/>
    <dgm:cxn modelId="{406E7976-7065-4263-8256-BB5433E93E75}" type="presParOf" srcId="{7B6D65AB-9797-4E34-ABAD-B6B70BDE34F5}" destId="{F9AA17F3-08ED-4173-BB42-8217DDD93CBC}" srcOrd="0" destOrd="0" presId="urn:microsoft.com/office/officeart/2005/8/layout/orgChart1"/>
    <dgm:cxn modelId="{2EDEA2A3-19A5-462D-BEF0-E8723DB7E738}" type="presParOf" srcId="{F9AA17F3-08ED-4173-BB42-8217DDD93CBC}" destId="{2D8D495A-3313-4007-A529-0964BFFA0414}" srcOrd="0" destOrd="0" presId="urn:microsoft.com/office/officeart/2005/8/layout/orgChart1"/>
    <dgm:cxn modelId="{1B27F48F-C85A-45EB-B761-881ABB67EA51}" type="presParOf" srcId="{F9AA17F3-08ED-4173-BB42-8217DDD93CBC}" destId="{4B147208-40E8-4E82-B122-B0524F89EA3B}" srcOrd="1" destOrd="0" presId="urn:microsoft.com/office/officeart/2005/8/layout/orgChart1"/>
    <dgm:cxn modelId="{8855F960-9C7E-4D0A-B542-E0915CCAE578}" type="presParOf" srcId="{7B6D65AB-9797-4E34-ABAD-B6B70BDE34F5}" destId="{C03F77D2-E4F5-4F20-BBE9-31C3342F347C}" srcOrd="1" destOrd="0" presId="urn:microsoft.com/office/officeart/2005/8/layout/orgChart1"/>
    <dgm:cxn modelId="{2681FE33-6340-4508-9843-93C93B949C70}" type="presParOf" srcId="{7B6D65AB-9797-4E34-ABAD-B6B70BDE34F5}" destId="{0BE133E2-AA5C-4E6E-80C5-1C532AF6760A}" srcOrd="2" destOrd="0" presId="urn:microsoft.com/office/officeart/2005/8/layout/orgChart1"/>
    <dgm:cxn modelId="{23554495-CBE3-4D51-AA6F-D97E04A9535F}" type="presParOf" srcId="{7EBCDF8C-0C02-47AD-A35F-9973A4EAA0D5}" destId="{57226723-2227-404B-9997-BCB680E41AC2}" srcOrd="6" destOrd="0" presId="urn:microsoft.com/office/officeart/2005/8/layout/orgChart1"/>
    <dgm:cxn modelId="{A6A974F3-1656-425D-9D19-63FA23CA7D09}" type="presParOf" srcId="{7EBCDF8C-0C02-47AD-A35F-9973A4EAA0D5}" destId="{3F252368-7E06-4FCE-BAD9-C0A0E8717703}" srcOrd="7" destOrd="0" presId="urn:microsoft.com/office/officeart/2005/8/layout/orgChart1"/>
    <dgm:cxn modelId="{BBDF9E0A-E054-4442-9FDD-4CABE54C4E50}" type="presParOf" srcId="{3F252368-7E06-4FCE-BAD9-C0A0E8717703}" destId="{A9A96487-47AC-4F16-9CE2-E257F7847779}" srcOrd="0" destOrd="0" presId="urn:microsoft.com/office/officeart/2005/8/layout/orgChart1"/>
    <dgm:cxn modelId="{FFEC188D-08C8-4F36-B16C-C2E98F1209CB}" type="presParOf" srcId="{A9A96487-47AC-4F16-9CE2-E257F7847779}" destId="{C0E2762D-9641-4DA1-B822-7D47F1412A42}" srcOrd="0" destOrd="0" presId="urn:microsoft.com/office/officeart/2005/8/layout/orgChart1"/>
    <dgm:cxn modelId="{601AC75E-6177-4D80-88A8-59AC7BD333DF}" type="presParOf" srcId="{A9A96487-47AC-4F16-9CE2-E257F7847779}" destId="{F93AADAA-5C8C-4C9F-8559-6106BB87EC8C}" srcOrd="1" destOrd="0" presId="urn:microsoft.com/office/officeart/2005/8/layout/orgChart1"/>
    <dgm:cxn modelId="{8FEACAD0-7DF4-4B55-A38F-CC488D9E52AB}" type="presParOf" srcId="{3F252368-7E06-4FCE-BAD9-C0A0E8717703}" destId="{E76165C4-CC74-4573-9403-AB77DAADFCE2}" srcOrd="1" destOrd="0" presId="urn:microsoft.com/office/officeart/2005/8/layout/orgChart1"/>
    <dgm:cxn modelId="{D0D6CD6B-2DE2-44CA-8CA2-F4BAE933681E}" type="presParOf" srcId="{3F252368-7E06-4FCE-BAD9-C0A0E8717703}" destId="{A7BE20C4-D680-4FF0-AB42-F398CA57D6B8}" srcOrd="2" destOrd="0" presId="urn:microsoft.com/office/officeart/2005/8/layout/orgChart1"/>
    <dgm:cxn modelId="{F7FB5F95-842B-48A2-9F5D-68D7AF22A9F1}" type="presParOf" srcId="{2131D3FE-2167-43EE-B0D6-521D94D74E39}" destId="{B774BB93-0D4C-4F2A-ABEF-4413B83F04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5BB69-6740-4E39-91A5-4A264E71A888}">
      <dsp:nvSpPr>
        <dsp:cNvPr id="0" name=""/>
        <dsp:cNvSpPr/>
      </dsp:nvSpPr>
      <dsp:spPr>
        <a:xfrm>
          <a:off x="3254682" y="0"/>
          <a:ext cx="1653222" cy="815850"/>
        </a:xfrm>
        <a:prstGeom prst="trapezoid">
          <a:avLst>
            <a:gd name="adj" fmla="val 101319"/>
          </a:avLst>
        </a:prstGeom>
        <a:solidFill>
          <a:srgbClr val="C6401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sz="13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0" u="none" strike="noStrike" kern="1200" cap="none" normalizeH="0" baseline="0" dirty="0" err="1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charset="0"/>
            </a:rPr>
            <a:t>Загрязнение</a:t>
          </a:r>
          <a:r>
            <a:rPr kumimoji="0" lang="uk-UA" sz="1800" b="1" i="0" u="none" strike="noStrike" kern="1200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charset="0"/>
            </a:rPr>
            <a:t> </a:t>
          </a:r>
          <a:r>
            <a:rPr kumimoji="0" lang="uk-UA" sz="1800" b="1" i="0" u="none" strike="noStrike" kern="1200" cap="none" normalizeH="0" baseline="0" dirty="0" err="1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charset="0"/>
            </a:rPr>
            <a:t>окружающей</a:t>
          </a:r>
          <a:r>
            <a:rPr kumimoji="0" lang="uk-UA" sz="1800" b="1" i="0" u="none" strike="noStrike" kern="1200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charset="0"/>
            </a:rPr>
            <a:t> </a:t>
          </a:r>
          <a:r>
            <a:rPr kumimoji="0" lang="uk-UA" sz="1800" b="1" i="0" u="none" strike="noStrike" kern="1200" cap="none" normalizeH="0" baseline="0" dirty="0" err="1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charset="0"/>
            </a:rPr>
            <a:t>среды</a:t>
          </a:r>
          <a:r>
            <a:rPr kumimoji="0" lang="uk-UA" sz="1800" b="1" i="0" u="none" strike="noStrike" kern="1200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charset="0"/>
            </a:rPr>
            <a:t> </a:t>
          </a:r>
          <a:r>
            <a:rPr kumimoji="0" lang="uk-UA" sz="1800" b="1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ипродуктов</a:t>
          </a:r>
          <a:endParaRPr kumimoji="0" lang="ru-RU" sz="18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254682" y="0"/>
        <a:ext cx="1653222" cy="815850"/>
      </dsp:txXfrm>
    </dsp:sp>
    <dsp:sp modelId="{37645B81-A8DF-4978-969D-1C93A70191C5}">
      <dsp:nvSpPr>
        <dsp:cNvPr id="0" name=""/>
        <dsp:cNvSpPr/>
      </dsp:nvSpPr>
      <dsp:spPr>
        <a:xfrm>
          <a:off x="2479833" y="815850"/>
          <a:ext cx="3306444" cy="815850"/>
        </a:xfrm>
        <a:prstGeom prst="trapezoid">
          <a:avLst>
            <a:gd name="adj" fmla="val 101319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0" u="none" strike="noStrike" kern="1200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Отсутствие</a:t>
          </a:r>
          <a:r>
            <a:rPr kumimoji="0" lang="uk-UA" sz="18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</a:t>
          </a:r>
          <a:r>
            <a:rPr kumimoji="0" lang="uk-UA" sz="1800" b="1" i="0" u="none" strike="noStrike" kern="1200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физической</a:t>
          </a:r>
          <a:r>
            <a:rPr kumimoji="0" lang="uk-UA" sz="18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</a:t>
          </a:r>
          <a:r>
            <a:rPr kumimoji="0" lang="uk-UA" sz="1800" b="1" i="0" u="none" strike="noStrike" kern="1200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активности</a:t>
          </a:r>
          <a:endParaRPr kumimoji="0" lang="ru-RU" sz="1800" b="1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sp:txBody>
      <dsp:txXfrm>
        <a:off x="3058461" y="815850"/>
        <a:ext cx="2149189" cy="815850"/>
      </dsp:txXfrm>
    </dsp:sp>
    <dsp:sp modelId="{5B138662-0756-46CB-9808-86CFD6883D8D}">
      <dsp:nvSpPr>
        <dsp:cNvPr id="0" name=""/>
        <dsp:cNvSpPr/>
      </dsp:nvSpPr>
      <dsp:spPr>
        <a:xfrm>
          <a:off x="1601443" y="1631701"/>
          <a:ext cx="4959667" cy="815850"/>
        </a:xfrm>
        <a:prstGeom prst="trapezoid">
          <a:avLst>
            <a:gd name="adj" fmla="val 101319"/>
          </a:avLst>
        </a:prstGeom>
        <a:solidFill>
          <a:srgbClr val="C6401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0" u="none" strike="noStrike" kern="1200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Вредные</a:t>
          </a:r>
          <a:r>
            <a:rPr kumimoji="0" lang="uk-UA" sz="18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</a:t>
          </a:r>
          <a:r>
            <a:rPr kumimoji="0" lang="uk-UA" sz="1800" b="1" i="0" u="none" strike="noStrike" kern="1200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привычки</a:t>
          </a:r>
          <a:r>
            <a:rPr kumimoji="0" lang="uk-UA" sz="18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, </a:t>
          </a:r>
          <a:r>
            <a:rPr kumimoji="0" lang="uk-UA" sz="1800" b="1" i="0" u="none" strike="noStrike" kern="1200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стресс</a:t>
          </a:r>
          <a:r>
            <a:rPr kumimoji="0" lang="uk-UA" sz="18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, </a:t>
          </a:r>
          <a:r>
            <a:rPr kumimoji="0" lang="uk-UA" sz="1800" b="1" i="0" u="none" strike="noStrike" kern="1200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усталость</a:t>
          </a:r>
          <a:endParaRPr kumimoji="0" lang="ru-RU" sz="1800" b="1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sp:txBody>
      <dsp:txXfrm>
        <a:off x="2469385" y="1631701"/>
        <a:ext cx="3223783" cy="815850"/>
      </dsp:txXfrm>
    </dsp:sp>
    <dsp:sp modelId="{9C953A00-76EB-408B-BE8E-15AE9BA72E55}">
      <dsp:nvSpPr>
        <dsp:cNvPr id="0" name=""/>
        <dsp:cNvSpPr/>
      </dsp:nvSpPr>
      <dsp:spPr>
        <a:xfrm>
          <a:off x="826611" y="2447552"/>
          <a:ext cx="6612889" cy="815850"/>
        </a:xfrm>
        <a:prstGeom prst="trapezoid">
          <a:avLst>
            <a:gd name="adj" fmla="val 101319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kern="1200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Наличие</a:t>
          </a:r>
          <a:r>
            <a:rPr kumimoji="0" lang="uk-UA" sz="20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</a:t>
          </a:r>
          <a:r>
            <a:rPr kumimoji="0" lang="uk-UA" sz="2000" b="1" i="0" u="none" strike="noStrike" kern="1200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хронических</a:t>
          </a:r>
          <a:r>
            <a:rPr kumimoji="0" lang="uk-UA" sz="20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</a:t>
          </a:r>
          <a:r>
            <a:rPr kumimoji="0" lang="uk-UA" sz="2000" b="1" i="0" u="none" strike="noStrike" kern="1200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заболеваний</a:t>
          </a:r>
          <a:r>
            <a:rPr kumimoji="0" lang="ru-RU" sz="20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</a:t>
          </a:r>
        </a:p>
      </dsp:txBody>
      <dsp:txXfrm>
        <a:off x="1983866" y="2447552"/>
        <a:ext cx="4298378" cy="815850"/>
      </dsp:txXfrm>
    </dsp:sp>
    <dsp:sp modelId="{6FAE838D-CA27-432F-9538-B23F0F3337B4}">
      <dsp:nvSpPr>
        <dsp:cNvPr id="0" name=""/>
        <dsp:cNvSpPr/>
      </dsp:nvSpPr>
      <dsp:spPr>
        <a:xfrm>
          <a:off x="0" y="3263403"/>
          <a:ext cx="8266112" cy="815850"/>
        </a:xfrm>
        <a:prstGeom prst="trapezoid">
          <a:avLst>
            <a:gd name="adj" fmla="val 101319"/>
          </a:avLst>
        </a:prstGeom>
        <a:solidFill>
          <a:srgbClr val="C6401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Неполноценное, нерациональное, несбалансированное питание</a:t>
          </a:r>
          <a:endParaRPr kumimoji="0" lang="ru-RU" sz="2000" b="0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sp:txBody>
      <dsp:txXfrm>
        <a:off x="1446569" y="3263403"/>
        <a:ext cx="5372972" cy="8158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DC88E-C57B-461F-B7E2-5C2088CF62F0}">
      <dsp:nvSpPr>
        <dsp:cNvPr id="0" name=""/>
        <dsp:cNvSpPr/>
      </dsp:nvSpPr>
      <dsp:spPr>
        <a:xfrm>
          <a:off x="4907148" y="2586087"/>
          <a:ext cx="91440" cy="4485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85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87248-4978-47E5-9B82-D0950E7FE95A}">
      <dsp:nvSpPr>
        <dsp:cNvPr id="0" name=""/>
        <dsp:cNvSpPr/>
      </dsp:nvSpPr>
      <dsp:spPr>
        <a:xfrm>
          <a:off x="3660616" y="1069559"/>
          <a:ext cx="1292252" cy="448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275"/>
              </a:lnTo>
              <a:lnTo>
                <a:pt x="1292252" y="224275"/>
              </a:lnTo>
              <a:lnTo>
                <a:pt x="1292252" y="4485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14BA9D-812D-40B8-8524-141F33B20CAB}">
      <dsp:nvSpPr>
        <dsp:cNvPr id="0" name=""/>
        <dsp:cNvSpPr/>
      </dsp:nvSpPr>
      <dsp:spPr>
        <a:xfrm>
          <a:off x="1964016" y="1069559"/>
          <a:ext cx="1696599" cy="448550"/>
        </a:xfrm>
        <a:custGeom>
          <a:avLst/>
          <a:gdLst/>
          <a:ahLst/>
          <a:cxnLst/>
          <a:rect l="0" t="0" r="0" b="0"/>
          <a:pathLst>
            <a:path>
              <a:moveTo>
                <a:pt x="1696599" y="0"/>
              </a:moveTo>
              <a:lnTo>
                <a:pt x="1696599" y="224275"/>
              </a:lnTo>
              <a:lnTo>
                <a:pt x="0" y="224275"/>
              </a:lnTo>
              <a:lnTo>
                <a:pt x="0" y="4485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F33FB-18E9-4B12-83A2-CD9B67011862}">
      <dsp:nvSpPr>
        <dsp:cNvPr id="0" name=""/>
        <dsp:cNvSpPr/>
      </dsp:nvSpPr>
      <dsp:spPr>
        <a:xfrm>
          <a:off x="1843163" y="1582"/>
          <a:ext cx="3634904" cy="1067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kern="1200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Закрытие</a:t>
          </a:r>
          <a:r>
            <a:rPr kumimoji="0" lang="uk-UA" sz="20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</a:t>
          </a:r>
          <a:r>
            <a:rPr kumimoji="0" lang="uk-UA" sz="2000" b="1" i="0" u="none" strike="noStrike" kern="1200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деструкции</a:t>
          </a:r>
          <a:r>
            <a:rPr kumimoji="0" lang="uk-UA" sz="20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(</a:t>
          </a:r>
          <a:r>
            <a:rPr kumimoji="0" lang="uk-UA" sz="2000" b="1" i="0" u="none" strike="noStrike" kern="1200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полости</a:t>
          </a:r>
          <a:r>
            <a:rPr kumimoji="0" lang="uk-UA" sz="20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</a:t>
          </a:r>
          <a:r>
            <a:rPr kumimoji="0" lang="uk-UA" sz="2000" b="1" i="0" u="none" strike="noStrike" kern="1200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распада</a:t>
          </a:r>
          <a:r>
            <a:rPr kumimoji="0" lang="uk-UA" sz="20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в легких)</a:t>
          </a:r>
        </a:p>
      </dsp:txBody>
      <dsp:txXfrm>
        <a:off x="1843163" y="1582"/>
        <a:ext cx="3634904" cy="1067977"/>
      </dsp:txXfrm>
    </dsp:sp>
    <dsp:sp modelId="{2CAC5150-286D-4FE7-874E-A80E5CB7DDD1}">
      <dsp:nvSpPr>
        <dsp:cNvPr id="0" name=""/>
        <dsp:cNvSpPr/>
      </dsp:nvSpPr>
      <dsp:spPr>
        <a:xfrm>
          <a:off x="896038" y="1518110"/>
          <a:ext cx="2135955" cy="1067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На 32 дня </a:t>
          </a:r>
          <a:r>
            <a:rPr kumimoji="0" lang="uk-UA" sz="2000" b="1" i="0" u="none" strike="noStrike" kern="1200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быстрее</a:t>
          </a:r>
          <a:endParaRPr kumimoji="0" lang="ru-RU" sz="2000" b="1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sp:txBody>
      <dsp:txXfrm>
        <a:off x="896038" y="1518110"/>
        <a:ext cx="2135955" cy="1067977"/>
      </dsp:txXfrm>
    </dsp:sp>
    <dsp:sp modelId="{3169DAC3-27EF-4196-91AC-A33FC690DC78}">
      <dsp:nvSpPr>
        <dsp:cNvPr id="0" name=""/>
        <dsp:cNvSpPr/>
      </dsp:nvSpPr>
      <dsp:spPr>
        <a:xfrm>
          <a:off x="3480544" y="1518110"/>
          <a:ext cx="2944649" cy="1067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kern="1200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Прекращение</a:t>
          </a:r>
          <a:r>
            <a:rPr kumimoji="0" lang="uk-UA" sz="20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</a:t>
          </a:r>
          <a:r>
            <a:rPr kumimoji="0" lang="uk-UA" sz="2000" b="1" i="0" u="none" strike="noStrike" kern="1200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бактериовыделения</a:t>
          </a:r>
          <a:endParaRPr kumimoji="0" lang="ru-RU" sz="2000" b="1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sp:txBody>
      <dsp:txXfrm>
        <a:off x="3480544" y="1518110"/>
        <a:ext cx="2944649" cy="1067977"/>
      </dsp:txXfrm>
    </dsp:sp>
    <dsp:sp modelId="{6F2CD4D3-028E-47B7-802A-4966D1F285D0}">
      <dsp:nvSpPr>
        <dsp:cNvPr id="0" name=""/>
        <dsp:cNvSpPr/>
      </dsp:nvSpPr>
      <dsp:spPr>
        <a:xfrm>
          <a:off x="3884891" y="3034638"/>
          <a:ext cx="2135955" cy="1067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На 27 </a:t>
          </a:r>
          <a:r>
            <a:rPr kumimoji="0" lang="uk-UA" sz="2000" b="1" i="0" u="none" strike="noStrike" kern="1200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дней</a:t>
          </a:r>
          <a:r>
            <a:rPr kumimoji="0" lang="uk-UA" sz="20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</a:t>
          </a:r>
          <a:r>
            <a:rPr kumimoji="0" lang="uk-UA" sz="2000" b="1" i="0" u="none" strike="noStrike" kern="1200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быстрее</a:t>
          </a:r>
          <a:endParaRPr kumimoji="0" lang="ru-RU" sz="2000" b="1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sp:txBody>
      <dsp:txXfrm>
        <a:off x="3884891" y="3034638"/>
        <a:ext cx="2135955" cy="10679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82355-CCDD-4718-B877-ABD7151CDD10}">
      <dsp:nvSpPr>
        <dsp:cNvPr id="0" name=""/>
        <dsp:cNvSpPr/>
      </dsp:nvSpPr>
      <dsp:spPr>
        <a:xfrm>
          <a:off x="2662250" y="1671655"/>
          <a:ext cx="2881880" cy="19274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Влияние некачественных продуктов питания на снижение уровня иммунитета</a:t>
          </a:r>
          <a:endParaRPr kumimoji="0" lang="uk-UA" sz="1800" b="1" i="0" u="none" strike="noStrike" kern="1200" cap="none" normalizeH="0" baseline="0" dirty="0">
            <a:ln>
              <a:noFill/>
            </a:ln>
            <a:solidFill>
              <a:srgbClr val="FF0000"/>
            </a:solidFill>
            <a:effectLst/>
            <a:latin typeface="Arial" charset="0"/>
          </a:endParaRPr>
        </a:p>
      </dsp:txBody>
      <dsp:txXfrm>
        <a:off x="3084292" y="1953920"/>
        <a:ext cx="2037796" cy="1362899"/>
      </dsp:txXfrm>
    </dsp:sp>
    <dsp:sp modelId="{363791C8-3944-4DF7-A0FD-C427FEDBFA1F}">
      <dsp:nvSpPr>
        <dsp:cNvPr id="0" name=""/>
        <dsp:cNvSpPr/>
      </dsp:nvSpPr>
      <dsp:spPr>
        <a:xfrm rot="5371623">
          <a:off x="4074516" y="1676345"/>
          <a:ext cx="41783" cy="32431"/>
        </a:xfrm>
        <a:custGeom>
          <a:avLst/>
          <a:gdLst/>
          <a:ahLst/>
          <a:cxnLst/>
          <a:rect l="0" t="0" r="0" b="0"/>
          <a:pathLst>
            <a:path>
              <a:moveTo>
                <a:pt x="0" y="16215"/>
              </a:moveTo>
              <a:lnTo>
                <a:pt x="41783" y="162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94363" y="1691516"/>
        <a:ext cx="2089" cy="2089"/>
      </dsp:txXfrm>
    </dsp:sp>
    <dsp:sp modelId="{2E3D4B02-EA0B-402A-8AB1-BB851AAC0D53}">
      <dsp:nvSpPr>
        <dsp:cNvPr id="0" name=""/>
        <dsp:cNvSpPr/>
      </dsp:nvSpPr>
      <dsp:spPr>
        <a:xfrm>
          <a:off x="2840646" y="252446"/>
          <a:ext cx="2497809" cy="1461014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Наличие</a:t>
          </a:r>
          <a:r>
            <a:rPr kumimoji="0" lang="uk-UA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  <a:r>
            <a:rPr kumimoji="0" lang="uk-UA" sz="20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антибиотиков</a:t>
          </a:r>
          <a:r>
            <a:rPr kumimoji="0" lang="uk-UA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в молоке и мясе</a:t>
          </a:r>
        </a:p>
      </dsp:txBody>
      <dsp:txXfrm>
        <a:off x="3206442" y="466407"/>
        <a:ext cx="1766217" cy="1033092"/>
      </dsp:txXfrm>
    </dsp:sp>
    <dsp:sp modelId="{70DCC9C6-84FE-4C0F-ACB7-80AE19995D79}">
      <dsp:nvSpPr>
        <dsp:cNvPr id="0" name=""/>
        <dsp:cNvSpPr/>
      </dsp:nvSpPr>
      <dsp:spPr>
        <a:xfrm rot="10913996">
          <a:off x="5487285" y="2665981"/>
          <a:ext cx="55092" cy="32431"/>
        </a:xfrm>
        <a:custGeom>
          <a:avLst/>
          <a:gdLst/>
          <a:ahLst/>
          <a:cxnLst/>
          <a:rect l="0" t="0" r="0" b="0"/>
          <a:pathLst>
            <a:path>
              <a:moveTo>
                <a:pt x="0" y="16215"/>
              </a:moveTo>
              <a:lnTo>
                <a:pt x="55092" y="162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5513454" y="2680819"/>
        <a:ext cx="2754" cy="2754"/>
      </dsp:txXfrm>
    </dsp:sp>
    <dsp:sp modelId="{9DCA4407-6D6F-4452-83DE-5942E2EDF100}">
      <dsp:nvSpPr>
        <dsp:cNvPr id="0" name=""/>
        <dsp:cNvSpPr/>
      </dsp:nvSpPr>
      <dsp:spPr>
        <a:xfrm>
          <a:off x="5485300" y="1937646"/>
          <a:ext cx="2623529" cy="1574170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Соли </a:t>
          </a:r>
          <a:r>
            <a:rPr kumimoji="0" lang="uk-UA" sz="20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тяжелых</a:t>
          </a:r>
          <a:r>
            <a:rPr kumimoji="0" lang="uk-UA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  <a:r>
            <a:rPr kumimoji="0" lang="uk-UA" sz="20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металлов</a:t>
          </a:r>
          <a:r>
            <a:rPr kumimoji="0" lang="uk-UA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, </a:t>
          </a:r>
          <a:r>
            <a:rPr kumimoji="0" lang="uk-UA" sz="20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радионуклиды</a:t>
          </a:r>
          <a:r>
            <a:rPr kumimoji="0" lang="uk-UA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в </a:t>
          </a:r>
          <a:r>
            <a:rPr kumimoji="0" lang="uk-UA" sz="20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воде</a:t>
          </a:r>
          <a:endParaRPr kumimoji="0" lang="ru-RU" sz="20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5869507" y="2168178"/>
        <a:ext cx="1855115" cy="1113106"/>
      </dsp:txXfrm>
    </dsp:sp>
    <dsp:sp modelId="{6D724B3C-9891-4C01-A39F-4BAB44B26B1F}">
      <dsp:nvSpPr>
        <dsp:cNvPr id="0" name=""/>
        <dsp:cNvSpPr/>
      </dsp:nvSpPr>
      <dsp:spPr>
        <a:xfrm rot="16204968">
          <a:off x="4075187" y="3556219"/>
          <a:ext cx="53298" cy="32431"/>
        </a:xfrm>
        <a:custGeom>
          <a:avLst/>
          <a:gdLst/>
          <a:ahLst/>
          <a:cxnLst/>
          <a:rect l="0" t="0" r="0" b="0"/>
          <a:pathLst>
            <a:path>
              <a:moveTo>
                <a:pt x="0" y="16215"/>
              </a:moveTo>
              <a:lnTo>
                <a:pt x="53298" y="162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00504" y="3571102"/>
        <a:ext cx="2664" cy="2664"/>
      </dsp:txXfrm>
    </dsp:sp>
    <dsp:sp modelId="{9570639A-C840-4D46-8677-DD603EF031C7}">
      <dsp:nvSpPr>
        <dsp:cNvPr id="0" name=""/>
        <dsp:cNvSpPr/>
      </dsp:nvSpPr>
      <dsp:spPr>
        <a:xfrm>
          <a:off x="2215124" y="3545785"/>
          <a:ext cx="3771390" cy="1461014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uk-UA" sz="20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Инсектициды</a:t>
          </a:r>
          <a:r>
            <a:rPr kumimoji="0" lang="uk-UA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, </a:t>
          </a:r>
          <a:r>
            <a:rPr kumimoji="0" lang="uk-UA" sz="20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гербициды</a:t>
          </a:r>
          <a:r>
            <a:rPr kumimoji="0" lang="uk-UA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, </a:t>
          </a:r>
          <a:r>
            <a:rPr kumimoji="0" lang="uk-UA" sz="20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нитраты</a:t>
          </a:r>
          <a:r>
            <a:rPr kumimoji="0" lang="uk-UA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– в </a:t>
          </a:r>
          <a:r>
            <a:rPr kumimoji="0" lang="uk-UA" sz="20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овощах</a:t>
          </a:r>
          <a:r>
            <a:rPr kumimoji="0" lang="uk-UA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и фруктах </a:t>
          </a:r>
          <a:endParaRPr kumimoji="0" lang="ru-RU" sz="21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767431" y="3759746"/>
        <a:ext cx="2666776" cy="1033092"/>
      </dsp:txXfrm>
    </dsp:sp>
    <dsp:sp modelId="{EFA1B2A4-70DB-47C0-9FC5-C3279BAB1771}">
      <dsp:nvSpPr>
        <dsp:cNvPr id="0" name=""/>
        <dsp:cNvSpPr/>
      </dsp:nvSpPr>
      <dsp:spPr>
        <a:xfrm rot="21565926">
          <a:off x="2662400" y="2631735"/>
          <a:ext cx="342988" cy="32431"/>
        </a:xfrm>
        <a:custGeom>
          <a:avLst/>
          <a:gdLst/>
          <a:ahLst/>
          <a:cxnLst/>
          <a:rect l="0" t="0" r="0" b="0"/>
          <a:pathLst>
            <a:path>
              <a:moveTo>
                <a:pt x="0" y="16215"/>
              </a:moveTo>
              <a:lnTo>
                <a:pt x="342988" y="162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25320" y="2639376"/>
        <a:ext cx="17149" cy="17149"/>
      </dsp:txXfrm>
    </dsp:sp>
    <dsp:sp modelId="{B2D6C9F5-74BA-4DDB-BB44-B589AE930BE3}">
      <dsp:nvSpPr>
        <dsp:cNvPr id="0" name=""/>
        <dsp:cNvSpPr/>
      </dsp:nvSpPr>
      <dsp:spPr>
        <a:xfrm>
          <a:off x="186940" y="1816292"/>
          <a:ext cx="2818633" cy="1687851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Генно-модифицирован</a:t>
          </a: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-</a:t>
          </a:r>
          <a:r>
            <a:rPr kumimoji="0" lang="uk-UA" sz="20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ные</a:t>
          </a:r>
          <a:r>
            <a:rPr kumimoji="0" lang="uk-UA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  <a:r>
            <a:rPr kumimoji="0" lang="uk-UA" sz="20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продукты</a:t>
          </a:r>
          <a:endParaRPr kumimoji="0" lang="ru-RU" sz="20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599719" y="2063472"/>
        <a:ext cx="1993075" cy="11934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26723-2227-404B-9997-BCB680E41AC2}">
      <dsp:nvSpPr>
        <dsp:cNvPr id="0" name=""/>
        <dsp:cNvSpPr/>
      </dsp:nvSpPr>
      <dsp:spPr>
        <a:xfrm>
          <a:off x="3933871" y="1540696"/>
          <a:ext cx="218109" cy="1352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2914"/>
              </a:lnTo>
              <a:lnTo>
                <a:pt x="218109" y="1352914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64770-67CB-4B70-9461-34AF5AD30FF1}">
      <dsp:nvSpPr>
        <dsp:cNvPr id="0" name=""/>
        <dsp:cNvSpPr/>
      </dsp:nvSpPr>
      <dsp:spPr>
        <a:xfrm>
          <a:off x="3351887" y="1540696"/>
          <a:ext cx="581984" cy="1352854"/>
        </a:xfrm>
        <a:custGeom>
          <a:avLst/>
          <a:gdLst/>
          <a:ahLst/>
          <a:cxnLst/>
          <a:rect l="0" t="0" r="0" b="0"/>
          <a:pathLst>
            <a:path>
              <a:moveTo>
                <a:pt x="581984" y="0"/>
              </a:moveTo>
              <a:lnTo>
                <a:pt x="581984" y="1352854"/>
              </a:lnTo>
              <a:lnTo>
                <a:pt x="0" y="1352854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BE15C-A528-4EFA-B06C-3357C5F0D461}">
      <dsp:nvSpPr>
        <dsp:cNvPr id="0" name=""/>
        <dsp:cNvSpPr/>
      </dsp:nvSpPr>
      <dsp:spPr>
        <a:xfrm>
          <a:off x="3933871" y="1540696"/>
          <a:ext cx="218109" cy="566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6793"/>
              </a:lnTo>
              <a:lnTo>
                <a:pt x="218109" y="566793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72302-1252-4E87-9206-E0FE19C87768}">
      <dsp:nvSpPr>
        <dsp:cNvPr id="0" name=""/>
        <dsp:cNvSpPr/>
      </dsp:nvSpPr>
      <dsp:spPr>
        <a:xfrm>
          <a:off x="3716935" y="1540696"/>
          <a:ext cx="216936" cy="537994"/>
        </a:xfrm>
        <a:custGeom>
          <a:avLst/>
          <a:gdLst/>
          <a:ahLst/>
          <a:cxnLst/>
          <a:rect l="0" t="0" r="0" b="0"/>
          <a:pathLst>
            <a:path>
              <a:moveTo>
                <a:pt x="216936" y="0"/>
              </a:moveTo>
              <a:lnTo>
                <a:pt x="216936" y="537994"/>
              </a:lnTo>
              <a:lnTo>
                <a:pt x="0" y="537994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263703-D657-4BE2-A4F6-BB2E7A6571B0}">
      <dsp:nvSpPr>
        <dsp:cNvPr id="0" name=""/>
        <dsp:cNvSpPr/>
      </dsp:nvSpPr>
      <dsp:spPr>
        <a:xfrm>
          <a:off x="3933871" y="1540696"/>
          <a:ext cx="2960992" cy="1862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5975"/>
              </a:lnTo>
              <a:lnTo>
                <a:pt x="2960992" y="1745975"/>
              </a:lnTo>
              <a:lnTo>
                <a:pt x="2960992" y="1862233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32742-CC3F-40A7-AD3C-7DC5BAF3D238}">
      <dsp:nvSpPr>
        <dsp:cNvPr id="0" name=""/>
        <dsp:cNvSpPr/>
      </dsp:nvSpPr>
      <dsp:spPr>
        <a:xfrm>
          <a:off x="3933871" y="1540696"/>
          <a:ext cx="1621264" cy="1862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5975"/>
              </a:lnTo>
              <a:lnTo>
                <a:pt x="1621264" y="1745975"/>
              </a:lnTo>
              <a:lnTo>
                <a:pt x="1621264" y="1862233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57E192-013C-4802-B9D4-22AB4C406F57}">
      <dsp:nvSpPr>
        <dsp:cNvPr id="0" name=""/>
        <dsp:cNvSpPr/>
      </dsp:nvSpPr>
      <dsp:spPr>
        <a:xfrm>
          <a:off x="3933871" y="1540696"/>
          <a:ext cx="281536" cy="1862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5975"/>
              </a:lnTo>
              <a:lnTo>
                <a:pt x="281536" y="1745975"/>
              </a:lnTo>
              <a:lnTo>
                <a:pt x="281536" y="1862233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C2CFCF-9AD4-4B13-AEC1-C5EFCD6C6812}">
      <dsp:nvSpPr>
        <dsp:cNvPr id="0" name=""/>
        <dsp:cNvSpPr/>
      </dsp:nvSpPr>
      <dsp:spPr>
        <a:xfrm>
          <a:off x="2695996" y="1540696"/>
          <a:ext cx="1237875" cy="1862233"/>
        </a:xfrm>
        <a:custGeom>
          <a:avLst/>
          <a:gdLst/>
          <a:ahLst/>
          <a:cxnLst/>
          <a:rect l="0" t="0" r="0" b="0"/>
          <a:pathLst>
            <a:path>
              <a:moveTo>
                <a:pt x="1237875" y="0"/>
              </a:moveTo>
              <a:lnTo>
                <a:pt x="1237875" y="1745975"/>
              </a:lnTo>
              <a:lnTo>
                <a:pt x="0" y="1745975"/>
              </a:lnTo>
              <a:lnTo>
                <a:pt x="0" y="1862233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C51C6-0A3D-4C25-8F72-FD56B1F27823}">
      <dsp:nvSpPr>
        <dsp:cNvPr id="0" name=""/>
        <dsp:cNvSpPr/>
      </dsp:nvSpPr>
      <dsp:spPr>
        <a:xfrm>
          <a:off x="1176584" y="1540696"/>
          <a:ext cx="2757287" cy="1862233"/>
        </a:xfrm>
        <a:custGeom>
          <a:avLst/>
          <a:gdLst/>
          <a:ahLst/>
          <a:cxnLst/>
          <a:rect l="0" t="0" r="0" b="0"/>
          <a:pathLst>
            <a:path>
              <a:moveTo>
                <a:pt x="2757287" y="0"/>
              </a:moveTo>
              <a:lnTo>
                <a:pt x="2757287" y="1745975"/>
              </a:lnTo>
              <a:lnTo>
                <a:pt x="0" y="1745975"/>
              </a:lnTo>
              <a:lnTo>
                <a:pt x="0" y="1862233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2C137-2F06-4FA7-A944-2CC0A9B2FC87}">
      <dsp:nvSpPr>
        <dsp:cNvPr id="0" name=""/>
        <dsp:cNvSpPr/>
      </dsp:nvSpPr>
      <dsp:spPr>
        <a:xfrm>
          <a:off x="3884110" y="556184"/>
          <a:ext cx="91440" cy="1750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781"/>
              </a:lnTo>
              <a:lnTo>
                <a:pt x="49761" y="58781"/>
              </a:lnTo>
              <a:lnTo>
                <a:pt x="49761" y="175039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1AD12F-7B1B-4753-95D1-015215DCD66B}">
      <dsp:nvSpPr>
        <dsp:cNvPr id="0" name=""/>
        <dsp:cNvSpPr/>
      </dsp:nvSpPr>
      <dsp:spPr>
        <a:xfrm>
          <a:off x="2806634" y="2578"/>
          <a:ext cx="2246391" cy="553606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ДИСБАКТЕРИОЗ</a:t>
          </a:r>
          <a:endParaRPr kumimoji="0" lang="ru-RU" sz="1800" b="1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sp:txBody>
      <dsp:txXfrm>
        <a:off x="2806634" y="2578"/>
        <a:ext cx="2246391" cy="553606"/>
      </dsp:txXfrm>
    </dsp:sp>
    <dsp:sp modelId="{EC313160-61E0-45D2-8F38-B09B670C7670}">
      <dsp:nvSpPr>
        <dsp:cNvPr id="0" name=""/>
        <dsp:cNvSpPr/>
      </dsp:nvSpPr>
      <dsp:spPr>
        <a:xfrm>
          <a:off x="2954060" y="731224"/>
          <a:ext cx="1959623" cy="809472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Нарушение деятельности всего ЖКТ</a:t>
          </a:r>
          <a:endParaRPr kumimoji="0" lang="ru-RU" sz="1400" b="1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sp:txBody>
      <dsp:txXfrm>
        <a:off x="2954060" y="731224"/>
        <a:ext cx="1959623" cy="809472"/>
      </dsp:txXfrm>
    </dsp:sp>
    <dsp:sp modelId="{3FEFF95A-860F-4120-BC0D-6FB9C257FF28}">
      <dsp:nvSpPr>
        <dsp:cNvPr id="0" name=""/>
        <dsp:cNvSpPr/>
      </dsp:nvSpPr>
      <dsp:spPr>
        <a:xfrm>
          <a:off x="622977" y="3402929"/>
          <a:ext cx="1107213" cy="998756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Ухудшение усвоения белков, жиров</a:t>
          </a:r>
          <a:endParaRPr kumimoji="0" lang="ru-RU" sz="1400" b="0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sp:txBody>
      <dsp:txXfrm>
        <a:off x="622977" y="3402929"/>
        <a:ext cx="1107213" cy="998756"/>
      </dsp:txXfrm>
    </dsp:sp>
    <dsp:sp modelId="{D73C9C90-516E-4B39-9476-60541396AA88}">
      <dsp:nvSpPr>
        <dsp:cNvPr id="0" name=""/>
        <dsp:cNvSpPr/>
      </dsp:nvSpPr>
      <dsp:spPr>
        <a:xfrm>
          <a:off x="1962705" y="3402929"/>
          <a:ext cx="1466581" cy="916274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1" i="0" u="none" strike="noStrike" kern="1200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Нарушение</a:t>
          </a:r>
          <a:r>
            <a:rPr kumimoji="0" lang="uk-UA" sz="14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</a:t>
          </a:r>
          <a:r>
            <a:rPr kumimoji="0" lang="uk-UA" sz="1400" b="1" i="0" u="none" strike="noStrike" kern="1200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ферментации</a:t>
          </a:r>
          <a:r>
            <a:rPr kumimoji="0" lang="uk-UA" sz="14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</a:t>
          </a:r>
          <a:r>
            <a:rPr kumimoji="0" lang="uk-UA" sz="1400" b="1" i="0" u="none" strike="noStrike" kern="1200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полисахаридов</a:t>
          </a:r>
          <a:r>
            <a:rPr kumimoji="0" lang="ru-RU" sz="14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</a:t>
          </a:r>
        </a:p>
      </dsp:txBody>
      <dsp:txXfrm>
        <a:off x="1962705" y="3402929"/>
        <a:ext cx="1466581" cy="916274"/>
      </dsp:txXfrm>
    </dsp:sp>
    <dsp:sp modelId="{BA50C2D4-86D0-4238-BE48-1FDF0C527E91}">
      <dsp:nvSpPr>
        <dsp:cNvPr id="0" name=""/>
        <dsp:cNvSpPr/>
      </dsp:nvSpPr>
      <dsp:spPr>
        <a:xfrm>
          <a:off x="3661801" y="3402929"/>
          <a:ext cx="1107213" cy="1638454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Сбой синтеза витаминов</a:t>
          </a:r>
          <a:endParaRPr kumimoji="0" lang="ru-RU" sz="1400" b="0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sp:txBody>
      <dsp:txXfrm>
        <a:off x="3661801" y="3402929"/>
        <a:ext cx="1107213" cy="1638454"/>
      </dsp:txXfrm>
    </dsp:sp>
    <dsp:sp modelId="{8BA0CB8A-4943-4DF0-9927-24A9C47B4C22}">
      <dsp:nvSpPr>
        <dsp:cNvPr id="0" name=""/>
        <dsp:cNvSpPr/>
      </dsp:nvSpPr>
      <dsp:spPr>
        <a:xfrm>
          <a:off x="5001529" y="3402929"/>
          <a:ext cx="1107213" cy="1454302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Ухудшение всасывания воды</a:t>
          </a: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</a:t>
          </a:r>
          <a:r>
            <a:rPr kumimoji="0" lang="ru-RU" sz="14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и нутриентов</a:t>
          </a:r>
        </a:p>
      </dsp:txBody>
      <dsp:txXfrm>
        <a:off x="5001529" y="3402929"/>
        <a:ext cx="1107213" cy="1454302"/>
      </dsp:txXfrm>
    </dsp:sp>
    <dsp:sp modelId="{FCE7226A-2936-449D-B544-53CC690CC01A}">
      <dsp:nvSpPr>
        <dsp:cNvPr id="0" name=""/>
        <dsp:cNvSpPr/>
      </dsp:nvSpPr>
      <dsp:spPr>
        <a:xfrm>
          <a:off x="6341258" y="3402929"/>
          <a:ext cx="1107213" cy="123210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1" i="0" u="none" strike="noStrike" kern="1200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Накопление</a:t>
          </a:r>
          <a:r>
            <a:rPr kumimoji="0" lang="uk-UA" sz="1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  <a:r>
            <a:rPr kumimoji="0" lang="uk-UA" sz="1400" b="1" i="0" u="none" strike="noStrike" kern="1200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шлаков</a:t>
          </a:r>
          <a:endParaRPr kumimoji="0" lang="ru-RU" sz="1400" b="1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sp:txBody>
      <dsp:txXfrm>
        <a:off x="6341258" y="3402929"/>
        <a:ext cx="1107213" cy="1232101"/>
      </dsp:txXfrm>
    </dsp:sp>
    <dsp:sp modelId="{56AEA186-3CE7-4504-8300-D1C492EA07C0}">
      <dsp:nvSpPr>
        <dsp:cNvPr id="0" name=""/>
        <dsp:cNvSpPr/>
      </dsp:nvSpPr>
      <dsp:spPr>
        <a:xfrm>
          <a:off x="1345251" y="1801888"/>
          <a:ext cx="2371683" cy="553606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0" u="none" strike="noStrike" kern="1200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Интоксикация</a:t>
          </a:r>
          <a:endParaRPr kumimoji="0" lang="ru-RU" sz="1600" b="1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sp:txBody>
      <dsp:txXfrm>
        <a:off x="1345251" y="1801888"/>
        <a:ext cx="2371683" cy="553606"/>
      </dsp:txXfrm>
    </dsp:sp>
    <dsp:sp modelId="{640EBF63-D136-4ABE-9807-B360508E928E}">
      <dsp:nvSpPr>
        <dsp:cNvPr id="0" name=""/>
        <dsp:cNvSpPr/>
      </dsp:nvSpPr>
      <dsp:spPr>
        <a:xfrm>
          <a:off x="4151981" y="1830686"/>
          <a:ext cx="1838317" cy="553606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1" i="0" u="none" strike="noStrike" kern="1200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Обострение</a:t>
          </a:r>
          <a:r>
            <a:rPr kumimoji="0" lang="uk-UA" sz="14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</a:t>
          </a:r>
          <a:r>
            <a:rPr kumimoji="0" lang="uk-UA" sz="1400" b="1" i="0" u="none" strike="noStrike" kern="1200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хронических</a:t>
          </a:r>
          <a:r>
            <a:rPr kumimoji="0" lang="uk-UA" sz="14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</a:t>
          </a:r>
          <a:r>
            <a:rPr kumimoji="0" lang="uk-UA" sz="1400" b="1" i="0" u="none" strike="noStrike" kern="1200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заболеваний</a:t>
          </a:r>
          <a:endParaRPr kumimoji="0" lang="ru-RU" sz="1400" b="1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sp:txBody>
      <dsp:txXfrm>
        <a:off x="4151981" y="1830686"/>
        <a:ext cx="1838317" cy="553606"/>
      </dsp:txXfrm>
    </dsp:sp>
    <dsp:sp modelId="{2D8D495A-3313-4007-A529-0964BFFA0414}">
      <dsp:nvSpPr>
        <dsp:cNvPr id="0" name=""/>
        <dsp:cNvSpPr/>
      </dsp:nvSpPr>
      <dsp:spPr>
        <a:xfrm>
          <a:off x="1294319" y="2616747"/>
          <a:ext cx="2057567" cy="553606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Снижение уровня общего иммунитета</a:t>
          </a:r>
        </a:p>
      </dsp:txBody>
      <dsp:txXfrm>
        <a:off x="1294319" y="2616747"/>
        <a:ext cx="2057567" cy="553606"/>
      </dsp:txXfrm>
    </dsp:sp>
    <dsp:sp modelId="{C0E2762D-9641-4DA1-B822-7D47F1412A42}">
      <dsp:nvSpPr>
        <dsp:cNvPr id="0" name=""/>
        <dsp:cNvSpPr/>
      </dsp:nvSpPr>
      <dsp:spPr>
        <a:xfrm>
          <a:off x="4151981" y="2633416"/>
          <a:ext cx="1526581" cy="520390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Снижение уровня местного иммунитета</a:t>
          </a:r>
        </a:p>
      </dsp:txBody>
      <dsp:txXfrm>
        <a:off x="4151981" y="2633416"/>
        <a:ext cx="1526581" cy="520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05CEC51-35B3-4CF8-B18C-C90A563E36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49D316A-0BFE-40AC-9946-3FA32E6D189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534956A-2D71-417D-A136-900C823DE1E3}" type="datetimeFigureOut">
              <a:rPr lang="ru-RU"/>
              <a:pPr>
                <a:defRPr/>
              </a:pPr>
              <a:t>16.07.2019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EDA9C48E-075C-408B-B617-471479457F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4C41864D-478B-41DD-A756-16E60E28A4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BE2E42-2FC2-4AF3-BBB0-607957CFF5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DDCCE1-B6A4-4A5A-90CA-46A2D31E46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8BD1943-558C-422C-82AF-5A88C76785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>
            <a:extLst>
              <a:ext uri="{FF2B5EF4-FFF2-40B4-BE49-F238E27FC236}">
                <a16:creationId xmlns:a16="http://schemas.microsoft.com/office/drawing/2014/main" id="{FDF2760C-5721-4618-9CC2-DB2672DA43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>
            <a:extLst>
              <a:ext uri="{FF2B5EF4-FFF2-40B4-BE49-F238E27FC236}">
                <a16:creationId xmlns:a16="http://schemas.microsoft.com/office/drawing/2014/main" id="{EC3D5513-EFA9-4CD1-9446-443FF333FC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55300" name="Номер слайда 3">
            <a:extLst>
              <a:ext uri="{FF2B5EF4-FFF2-40B4-BE49-F238E27FC236}">
                <a16:creationId xmlns:a16="http://schemas.microsoft.com/office/drawing/2014/main" id="{22F2AC30-948B-4ABF-BC96-DEC8CF8E4C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B76C141-8658-4481-94CC-560C1B35FF0F}" type="slidenum">
              <a:rPr lang="ru-RU" altLang="ru-RU" smtClean="0"/>
              <a:pPr/>
              <a:t>50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A87B4192-0678-4BAF-A5EA-4004BFAA4D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15D76D52-F6EF-4F82-A2D6-2700DD01DE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E25F8DD0-148B-4BAA-A4D8-F2EAB331CB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9B853EF-F0F2-4817-A68F-764B66798415}" type="slidenum">
              <a:rPr lang="ru-RU" altLang="ru-RU" smtClean="0"/>
              <a:pPr/>
              <a:t>62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>
            <a:extLst>
              <a:ext uri="{FF2B5EF4-FFF2-40B4-BE49-F238E27FC236}">
                <a16:creationId xmlns:a16="http://schemas.microsoft.com/office/drawing/2014/main" id="{30D94CB2-5B54-4F9B-8E04-7674E8169C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>
            <a:extLst>
              <a:ext uri="{FF2B5EF4-FFF2-40B4-BE49-F238E27FC236}">
                <a16:creationId xmlns:a16="http://schemas.microsoft.com/office/drawing/2014/main" id="{9EAFF109-41B0-49CD-A980-3AFD274FB6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70660" name="Номер слайда 3">
            <a:extLst>
              <a:ext uri="{FF2B5EF4-FFF2-40B4-BE49-F238E27FC236}">
                <a16:creationId xmlns:a16="http://schemas.microsoft.com/office/drawing/2014/main" id="{47F414FF-1DA1-4642-83FC-3B9C595BBC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7C34445-015F-47E9-906F-A59040E4EB82}" type="slidenum">
              <a:rPr lang="ru-RU" altLang="ru-RU" smtClean="0"/>
              <a:pPr/>
              <a:t>63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>
            <a:extLst>
              <a:ext uri="{FF2B5EF4-FFF2-40B4-BE49-F238E27FC236}">
                <a16:creationId xmlns:a16="http://schemas.microsoft.com/office/drawing/2014/main" id="{224D7C0C-CDC5-4737-BDCA-A9F23F1EE7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>
            <a:extLst>
              <a:ext uri="{FF2B5EF4-FFF2-40B4-BE49-F238E27FC236}">
                <a16:creationId xmlns:a16="http://schemas.microsoft.com/office/drawing/2014/main" id="{8CED09D7-3469-4BB6-846C-F71A906512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77828" name="Номер слайда 3">
            <a:extLst>
              <a:ext uri="{FF2B5EF4-FFF2-40B4-BE49-F238E27FC236}">
                <a16:creationId xmlns:a16="http://schemas.microsoft.com/office/drawing/2014/main" id="{DF755DBB-95F1-4B4D-B5C3-C166D76D61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3C308E4-A1D9-4D2C-AC0C-2CF263A22E80}" type="slidenum">
              <a:rPr lang="ru-RU" altLang="ru-RU" smtClean="0"/>
              <a:pPr/>
              <a:t>69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>
            <a:extLst>
              <a:ext uri="{FF2B5EF4-FFF2-40B4-BE49-F238E27FC236}">
                <a16:creationId xmlns:a16="http://schemas.microsoft.com/office/drawing/2014/main" id="{7FA4EF6B-E224-4A6A-B463-A15D4BB06F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Заметки 2">
            <a:extLst>
              <a:ext uri="{FF2B5EF4-FFF2-40B4-BE49-F238E27FC236}">
                <a16:creationId xmlns:a16="http://schemas.microsoft.com/office/drawing/2014/main" id="{4FD2F1B9-2BE6-45DF-9E9B-0B15B8ACD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90116" name="Номер слайда 3">
            <a:extLst>
              <a:ext uri="{FF2B5EF4-FFF2-40B4-BE49-F238E27FC236}">
                <a16:creationId xmlns:a16="http://schemas.microsoft.com/office/drawing/2014/main" id="{8FA30384-C381-4257-B7DC-08903D8602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69DD194-A5C5-4E1F-B00F-8885F8790DA7}" type="slidenum">
              <a:rPr lang="ru-RU" altLang="ru-RU" smtClean="0"/>
              <a:pPr/>
              <a:t>80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>
            <a:extLst>
              <a:ext uri="{FF2B5EF4-FFF2-40B4-BE49-F238E27FC236}">
                <a16:creationId xmlns:a16="http://schemas.microsoft.com/office/drawing/2014/main" id="{94D249FF-7A8A-4BC6-9938-5D2580DA85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Заметки 2">
            <a:extLst>
              <a:ext uri="{FF2B5EF4-FFF2-40B4-BE49-F238E27FC236}">
                <a16:creationId xmlns:a16="http://schemas.microsoft.com/office/drawing/2014/main" id="{7083305B-D8AA-4279-BB28-00AF563AC1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Ставлю наборы – перемести их туда, где о них у тебя пойдет речь</a:t>
            </a:r>
          </a:p>
        </p:txBody>
      </p:sp>
      <p:sp>
        <p:nvSpPr>
          <p:cNvPr id="96260" name="Номер слайда 3">
            <a:extLst>
              <a:ext uri="{FF2B5EF4-FFF2-40B4-BE49-F238E27FC236}">
                <a16:creationId xmlns:a16="http://schemas.microsoft.com/office/drawing/2014/main" id="{CF0D7991-74D4-4CB3-9A19-4183F8B94B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6946E3F-0F56-4E62-BAC9-38AA426A8335}" type="slidenum">
              <a:rPr lang="ru-RU" altLang="ru-RU" smtClean="0"/>
              <a:pPr/>
              <a:t>85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C70FBE-1E9D-40D3-B7D0-2367F16F2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D75E8-2960-4B0C-94C6-4A04E77C4A14}" type="datetimeFigureOut">
              <a:rPr lang="en-US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EAFF50-BA30-47CF-9628-817FFD89B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89C3C4-6677-4CE8-9563-F7DC65B45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EF7FA-E606-4575-B808-6AE50C6D8BD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04119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F7321E-74A9-4EB6-B7FC-531C00EE5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79391-FE2E-4BE1-BAC7-645793FA72CC}" type="datetimeFigureOut">
              <a:rPr lang="en-US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E881C4-6E21-4987-8442-E4E5ABDF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76E606-C401-4EFF-A754-55A81A46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04856-8A2E-44B9-A45E-019FB0FE4A8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1516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63FC52-04B1-4E10-9F4E-3D61D1104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05EB7-56D6-49C5-BD9A-82C3A53251B8}" type="datetimeFigureOut">
              <a:rPr lang="en-US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C04AD5-6026-4B9E-9D68-ED523D10B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AD8C15-2D09-4089-87EB-1D95A601E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7B564-A2E9-49D9-A387-DEB8440C698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36365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4EB234-A33B-4EE1-B665-3055B53B1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208A1-EBA5-4849-B2DE-4CDB6D8280F7}" type="datetimeFigureOut">
              <a:rPr lang="en-US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3D3CCB-A16D-42CD-9F7A-A0F838425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36ED84-0754-437D-A241-B26D6FF9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81915-6BAA-48E4-9725-111CD484183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53357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A516E3-5147-422B-ACEF-D6884D52C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BF3AF-7792-449F-98A9-752DF8DFBA28}" type="datetimeFigureOut">
              <a:rPr lang="en-US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F06616-9FE4-4C58-B0AD-3BEF20EBB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3D3B5A-80B5-4172-9DBC-116510239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8C1A7-0B44-4919-AB76-952A9BF36AC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15132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9B1311-5905-4785-ACBA-BBE8F3991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05891-8FBE-4533-B8F4-7804EC9937F1}" type="datetimeFigureOut">
              <a:rPr lang="en-US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ED9EC4-5200-4554-8B7D-13565E6D3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E55A0C-426D-4D08-96C7-268EC192E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EC578-082E-4580-B447-2D68C0A64E0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45589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845F2CA-2416-44CC-8CC5-746A52494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7162E-B6AA-48D5-8018-3628E0563A59}" type="datetimeFigureOut">
              <a:rPr lang="en-US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D860CB9-D45A-48A8-8FBC-5C9B8C568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E141BAA-4984-4744-B298-8C6E70B6D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057E5-A42A-4934-AF9B-139711E1839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68624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9E5FAB3-3E56-47D3-9C3C-32D137060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0F815-6F07-4F91-B0E9-87DC2D17E746}" type="datetimeFigureOut">
              <a:rPr lang="en-US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60893370-75B3-4EC4-978F-CABF9CC2B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6D9FD7AA-AA07-49E9-903C-4F274E7C7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10DE5-0572-4D28-9E8E-F30B80EFE1B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62694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F93DB42E-A867-45A5-A63A-F2150864D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D3EA9-F5AD-459E-AE75-84C12937A8C0}" type="datetimeFigureOut">
              <a:rPr lang="en-US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7085657C-8561-4CF6-A191-70DBD2A5B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4F9A0BDF-58DC-4AE0-9AEB-FA93428CF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49027-00DC-458E-84BC-9117CF7CA23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82569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16647146-CCFA-4DC3-B873-AC71FD54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0925C-00A2-4C3D-8F5B-A25C714ED8F5}" type="datetimeFigureOut">
              <a:rPr lang="en-US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457F153B-188C-4633-8167-D8D1DD117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E16DF841-2184-46EB-A56F-4275EA943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95E21-0D1E-49CA-A232-D61E946C2E4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84259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78714FB-4D51-4AB3-BDF5-34C0C3E72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990AE-4AE2-4F27-9F4C-B69A5C28BA7A}" type="datetimeFigureOut">
              <a:rPr lang="en-US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237502A-CA6C-4BCE-94BC-B0BA857B5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69A1B5D-F8C7-41E1-AEEE-D318FB76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E6FE6-98EF-4EAD-B5B4-41FAE26F62C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2485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EFCBAE-AAAB-4C34-8C77-89DCBFFCD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A9206-C3E3-46E1-9DB4-B9CB86BA424A}" type="datetimeFigureOut">
              <a:rPr lang="en-US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6013C8-B4AE-401F-A8E6-962DFE31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46F69C-4823-4971-982D-A3088A36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4B3C3-27D2-4A9B-A36B-BDE6364A83B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40244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276F376-1850-4508-B009-4CBF61AFD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41601-1D67-4172-81EA-24242202389B}" type="datetimeFigureOut">
              <a:rPr lang="en-US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7FF0F3C-4AC7-48FE-9A2E-925E48A06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8020120-E058-4021-8E51-F9B370F19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CC55F-9105-4054-B7F3-B3B4CAEC34E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34112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62CD61-FA25-4A3D-A735-F8666AF91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C256-8A90-467C-A53C-3A95D5F383ED}" type="datetimeFigureOut">
              <a:rPr lang="en-US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61F6D6-3D7A-4ABB-8CC1-B682CD261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039B28-DD2D-4BF2-83B7-4A1E7F406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234CB-EB26-46BE-B2C3-D43828F5565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62289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B9704D-BE5B-49ED-9DAA-DF3F96916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24375-5294-4D2D-B96F-9C56FF3A0B2A}" type="datetimeFigureOut">
              <a:rPr lang="en-US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BF146C-2BCD-44B1-A4CB-EC93D82D4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DA59A1-E444-48A1-B84D-D909CBCD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56E78-5AAF-403B-8243-D864800AE32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6375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BC64AA-1877-46FF-8E9C-026AD80C6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32BA8-55FD-4817-999B-EDFE85BE8831}" type="datetimeFigureOut">
              <a:rPr lang="en-US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58986D-DE5E-4242-9499-A155E530B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272FAD-CFB0-44C2-AAD0-A0A81C26A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88435-CC88-43FC-B74E-E8F8711F1E5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52603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BBB82EC-39C4-4C5E-A8B2-47E963FC3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ACFED-82D8-4DAC-AA26-D0E989FF9B44}" type="datetimeFigureOut">
              <a:rPr lang="en-US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8914245-DE02-4920-B206-2EEEC387C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4B4F3DC-30AC-4938-BB81-CB585499B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B39AF-0860-4543-A874-E6106E5D035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2043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BB3787D3-6BBE-4DBF-954C-86D04E1ED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9C266-E13C-4043-9F0B-F9481906AC92}" type="datetimeFigureOut">
              <a:rPr lang="en-US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284A76A4-C986-443D-AF6E-AE8EF564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C130717D-FBD4-4D16-93E9-897E3F637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6C759-81FE-4C5B-8EE3-257DA130266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9336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A78F8EC8-EE33-48F3-979C-E9D9CB268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4BC67-59DB-468A-B862-6D3A275356DC}" type="datetimeFigureOut">
              <a:rPr lang="en-US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FF75E9C2-BBC0-43D4-8464-411033B35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B2DECD20-2E09-4724-AEDB-360B15642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E8621-1EBF-41B2-A524-D5E366AA6B1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20351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68CD8A8E-238C-4D23-8FB4-F654DC941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BBE20-15C4-4DDB-9612-B28CA811909D}" type="datetimeFigureOut">
              <a:rPr lang="en-US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E6C41721-8C81-479D-9773-2D11B63B9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0453B7F9-19E1-4AE3-A28D-BEA97D126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1D0D7-689E-459F-8B6E-4D7505604ED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4714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BFCDF9D-3385-4580-BDD6-A3B96E8E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92AC1-00C5-4E29-B34A-26027328E4C2}" type="datetimeFigureOut">
              <a:rPr lang="en-US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9BA4DDD-08B6-4072-90D5-A5DFAE46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797B9C5C-611E-45A3-AB6C-73FF64492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F7060-88BD-428C-97F7-6B87F8817FD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11418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CF73733-CB04-449C-8232-1D5E7F298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2CBE2-4FF0-41EF-8CFB-37DC3B16308D}" type="datetimeFigureOut">
              <a:rPr lang="en-US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C7FC867-AA82-4C41-A79E-77E60AE2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0B4A409-7E1E-4B03-BBD1-A87808B5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36B54-0206-4820-874A-11112423A24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1871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270DEE36-1D03-4D92-B0FC-BD6B63AFD28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87A8CF75-1D85-442D-A5E2-C0BFAABF7E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EC5B0B-7C63-491A-AC6D-032DC9958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9563B6-DCFE-4197-95D0-5F37D9DCED9D}" type="datetimeFigureOut">
              <a:rPr lang="en-US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4AB560-712C-4830-85E5-E9C42883A9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9FFD48-78B4-4F09-AB27-59D87E11E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19441AA-6C05-49E9-952C-56026E1ED88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C7A31F75-ACB4-4908-8E27-76B3CED30FD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>
            <a:extLst>
              <a:ext uri="{FF2B5EF4-FFF2-40B4-BE49-F238E27FC236}">
                <a16:creationId xmlns:a16="http://schemas.microsoft.com/office/drawing/2014/main" id="{A283D6AC-9149-44E1-A726-79256E4823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2B82CA-1BD5-4226-93AB-8FFE165EC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FB177D-4DB0-42A8-A3D0-351F7CF1D3DD}" type="datetimeFigureOut">
              <a:rPr lang="en-US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118FC0-A475-45E1-92F3-C710FE2F27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41F823-3E8D-4FAB-B66A-15FB673F6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A30380C-3183-46EE-816C-8479D3996B2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jpe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.jpeg"/><Relationship Id="rId9" Type="http://schemas.openxmlformats.org/officeDocument/2006/relationships/image" Target="../media/image3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over_screen.jpg">
            <a:extLst>
              <a:ext uri="{FF2B5EF4-FFF2-40B4-BE49-F238E27FC236}">
                <a16:creationId xmlns:a16="http://schemas.microsoft.com/office/drawing/2014/main" id="{314DB6B8-CB42-4B89-AB81-8FD15A656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>
            <a:extLst>
              <a:ext uri="{FF2B5EF4-FFF2-40B4-BE49-F238E27FC236}">
                <a16:creationId xmlns:a16="http://schemas.microsoft.com/office/drawing/2014/main" id="{A2CBE9B4-5FCC-495B-BF59-F3802B8B9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8B6A15-8A72-49DB-AC40-11FB6175A778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316" name="Заголовок 1">
            <a:extLst>
              <a:ext uri="{FF2B5EF4-FFF2-40B4-BE49-F238E27FC236}">
                <a16:creationId xmlns:a16="http://schemas.microsoft.com/office/drawing/2014/main" id="{79DC94BF-CC7A-4F76-A38B-7F7AEDA0A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8" y="271463"/>
            <a:ext cx="8964612" cy="1143000"/>
          </a:xfrm>
        </p:spPr>
        <p:txBody>
          <a:bodyPr/>
          <a:lstStyle/>
          <a:p>
            <a:r>
              <a:rPr lang="ru-RU" altLang="ru-RU" sz="4000" b="1">
                <a:solidFill>
                  <a:srgbClr val="76BD22"/>
                </a:solidFill>
              </a:rPr>
              <a:t>Виды гипоксий </a:t>
            </a:r>
            <a:r>
              <a:rPr lang="ru-RU" altLang="ru-RU" sz="3600" b="1">
                <a:solidFill>
                  <a:srgbClr val="76BD22"/>
                </a:solidFill>
              </a:rPr>
              <a:t>(компенсированная, декомпенсированная)</a:t>
            </a:r>
          </a:p>
        </p:txBody>
      </p:sp>
      <p:sp>
        <p:nvSpPr>
          <p:cNvPr id="13317" name="Объект 2">
            <a:extLst>
              <a:ext uri="{FF2B5EF4-FFF2-40B4-BE49-F238E27FC236}">
                <a16:creationId xmlns:a16="http://schemas.microsoft.com/office/drawing/2014/main" id="{A002A57C-D959-4434-A82E-B1A42B8E1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628775"/>
            <a:ext cx="8039100" cy="4652963"/>
          </a:xfrm>
        </p:spPr>
        <p:txBody>
          <a:bodyPr/>
          <a:lstStyle/>
          <a:p>
            <a:r>
              <a:rPr lang="ru-RU" altLang="ru-RU" sz="2400"/>
              <a:t>Гипоксическая (экзогенная)</a:t>
            </a:r>
          </a:p>
          <a:p>
            <a:r>
              <a:rPr lang="ru-RU" altLang="ru-RU" sz="2400"/>
              <a:t>Дыхательная (респираторная)</a:t>
            </a:r>
          </a:p>
          <a:p>
            <a:r>
              <a:rPr lang="ru-RU" altLang="ru-RU" sz="2400"/>
              <a:t>Гемическая (кровяная) </a:t>
            </a:r>
          </a:p>
          <a:p>
            <a:r>
              <a:rPr lang="ru-RU" altLang="ru-RU" sz="2400"/>
              <a:t>Циркуляторная (ишемическая, застойная)</a:t>
            </a:r>
          </a:p>
          <a:p>
            <a:r>
              <a:rPr lang="ru-RU" altLang="ru-RU" sz="2400"/>
              <a:t>Тканевая (инактивация дыхательных ферментов, в частности цитохромоксидазы). Цианиды, алкоголь.</a:t>
            </a:r>
          </a:p>
          <a:p>
            <a:r>
              <a:rPr lang="ru-RU" altLang="ru-RU" sz="2400"/>
              <a:t>Смешанная</a:t>
            </a:r>
          </a:p>
          <a:p>
            <a:r>
              <a:rPr lang="ru-RU" altLang="ru-RU" sz="2400"/>
              <a:t>Гипоксия нагрузки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>
            <a:extLst>
              <a:ext uri="{FF2B5EF4-FFF2-40B4-BE49-F238E27FC236}">
                <a16:creationId xmlns:a16="http://schemas.microsoft.com/office/drawing/2014/main" id="{D1AA3AE9-64DF-49F9-BD00-DFF64986C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BD8B3B-7616-4F37-AA81-C4CDE4B0A748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4340" name="Заголовок 1">
            <a:extLst>
              <a:ext uri="{FF2B5EF4-FFF2-40B4-BE49-F238E27FC236}">
                <a16:creationId xmlns:a16="http://schemas.microsoft.com/office/drawing/2014/main" id="{A129508D-A4FA-4B2F-AAFC-41C0E9420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>
                <a:solidFill>
                  <a:srgbClr val="76BD22"/>
                </a:solidFill>
              </a:rPr>
              <a:t>Проявления воспаления</a:t>
            </a:r>
          </a:p>
        </p:txBody>
      </p:sp>
      <p:sp>
        <p:nvSpPr>
          <p:cNvPr id="14341" name="Объект 2">
            <a:extLst>
              <a:ext uri="{FF2B5EF4-FFF2-40B4-BE49-F238E27FC236}">
                <a16:creationId xmlns:a16="http://schemas.microsoft.com/office/drawing/2014/main" id="{3E789911-DDEB-4C72-A3F6-7C76EE4D5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/>
              <a:t>Покраснение</a:t>
            </a:r>
          </a:p>
          <a:p>
            <a:r>
              <a:rPr lang="ru-RU" altLang="ru-RU"/>
              <a:t>Отечность</a:t>
            </a:r>
          </a:p>
          <a:p>
            <a:r>
              <a:rPr lang="ru-RU" altLang="ru-RU"/>
              <a:t>Повышенная температура</a:t>
            </a:r>
          </a:p>
          <a:p>
            <a:r>
              <a:rPr lang="ru-RU" altLang="ru-RU"/>
              <a:t>Боль</a:t>
            </a:r>
          </a:p>
          <a:p>
            <a:r>
              <a:rPr lang="ru-RU" altLang="ru-RU"/>
              <a:t>Нарушение функции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C0AC4578-B5D2-42B1-826A-AA8F2633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29212"/>
          </a:xfrm>
        </p:spPr>
        <p:txBody>
          <a:bodyPr/>
          <a:lstStyle/>
          <a:p>
            <a:r>
              <a:rPr lang="ru-RU" altLang="ru-RU"/>
              <a:t>Основные принципы функционирования тканей</a:t>
            </a:r>
          </a:p>
        </p:txBody>
      </p:sp>
      <p:sp>
        <p:nvSpPr>
          <p:cNvPr id="15363" name="Объект 2">
            <a:extLst>
              <a:ext uri="{FF2B5EF4-FFF2-40B4-BE49-F238E27FC236}">
                <a16:creationId xmlns:a16="http://schemas.microsoft.com/office/drawing/2014/main" id="{F82F8C38-FBC9-4B63-B1F1-350661E5F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>
            <a:extLst>
              <a:ext uri="{FF2B5EF4-FFF2-40B4-BE49-F238E27FC236}">
                <a16:creationId xmlns:a16="http://schemas.microsoft.com/office/drawing/2014/main" id="{FD0214E9-28D3-4806-8B12-E88C9D85F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7FC9CE-A463-459D-9DCF-4E91832E0F81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6388" name="Заголовок 1">
            <a:extLst>
              <a:ext uri="{FF2B5EF4-FFF2-40B4-BE49-F238E27FC236}">
                <a16:creationId xmlns:a16="http://schemas.microsoft.com/office/drawing/2014/main" id="{96B504E9-A1B4-40CA-B4D4-120DE4C41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06388"/>
            <a:ext cx="8229600" cy="849312"/>
          </a:xfrm>
        </p:spPr>
        <p:txBody>
          <a:bodyPr/>
          <a:lstStyle/>
          <a:p>
            <a:r>
              <a:rPr lang="ru-RU" altLang="ru-RU" sz="4000" b="1">
                <a:solidFill>
                  <a:srgbClr val="76BD22"/>
                </a:solidFill>
              </a:rPr>
              <a:t>Эпидемиологический процесс</a:t>
            </a:r>
          </a:p>
        </p:txBody>
      </p:sp>
      <p:sp>
        <p:nvSpPr>
          <p:cNvPr id="16389" name="Объект 2">
            <a:extLst>
              <a:ext uri="{FF2B5EF4-FFF2-40B4-BE49-F238E27FC236}">
                <a16:creationId xmlns:a16="http://schemas.microsoft.com/office/drawing/2014/main" id="{59348719-4E6E-45B2-A3B9-B2A395E17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25538"/>
            <a:ext cx="8424862" cy="5327650"/>
          </a:xfrm>
        </p:spPr>
        <p:txBody>
          <a:bodyPr/>
          <a:lstStyle/>
          <a:p>
            <a:endParaRPr lang="ru-RU" altLang="ru-RU" sz="280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800"/>
              <a:t>	Ежегодно в странах Евросоюза из-за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800"/>
              <a:t>бактериальных инфекций, справиться с которыми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800"/>
              <a:t>организм не смог даже при поддержке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800"/>
              <a:t>антибиотиков, умирают 25 тыс. человек.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800"/>
              <a:t>Проблема антибиотической резистентности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800"/>
              <a:t>давно уже приобрела глобальные масштабы.                 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800"/>
              <a:t>                                                                           (ВОЗ) </a:t>
            </a:r>
          </a:p>
          <a:p>
            <a:endParaRPr lang="ru-RU" altLang="ru-RU"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>
            <a:extLst>
              <a:ext uri="{FF2B5EF4-FFF2-40B4-BE49-F238E27FC236}">
                <a16:creationId xmlns:a16="http://schemas.microsoft.com/office/drawing/2014/main" id="{FCB6D9C8-2456-45A8-8255-8E66C7F2E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D0E6E2-0203-413E-B126-9AA00AED2EEB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E7B60249-CC0A-49C3-BEE7-B34ED166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492125"/>
            <a:ext cx="8256587" cy="50720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2800" dirty="0"/>
              <a:t>	</a:t>
            </a:r>
            <a:r>
              <a:rPr lang="ru-RU" sz="2200" dirty="0"/>
              <a:t>В конце 2014 года ВОЗ опубликовала доклад, посвященный теме </a:t>
            </a:r>
            <a:r>
              <a:rPr lang="ru-RU" sz="2200" b="1" dirty="0"/>
              <a:t>резистентности к антибиотикам</a:t>
            </a:r>
            <a:r>
              <a:rPr lang="ru-RU" sz="2200" dirty="0"/>
              <a:t>. В нем, указывается, что устойчивость некоторых видов бактерий к антибиотикам во многих регионах мира уже достигла угрожающих размеров.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200" dirty="0"/>
              <a:t> 	На 68-ой сессии Всемирной ассамблеи ВОЗ, которая состоялась в мае 2015 года,  главным вопросом было обсуждение глобального плана действий по борьбе с </a:t>
            </a:r>
            <a:r>
              <a:rPr lang="ru-RU" sz="2200" b="1" dirty="0"/>
              <a:t>антибиотикорезистентностью</a:t>
            </a:r>
            <a:r>
              <a:rPr lang="ru-RU" sz="2200" dirty="0"/>
              <a:t>. Всем понятно, что настала пора решительных действий.</a:t>
            </a:r>
          </a:p>
          <a:p>
            <a:pPr>
              <a:buFont typeface="Arial" charset="0"/>
              <a:buNone/>
              <a:defRPr/>
            </a:pPr>
            <a:r>
              <a:rPr lang="ru-RU" sz="2200" b="1" dirty="0"/>
              <a:t>Антибиотикорезистентность</a:t>
            </a:r>
            <a:r>
              <a:rPr lang="ru-RU" sz="2200" dirty="0"/>
              <a:t>, </a:t>
            </a:r>
            <a:r>
              <a:rPr lang="ru-RU" sz="2200" dirty="0">
                <a:solidFill>
                  <a:srgbClr val="FF0000"/>
                </a:solidFill>
              </a:rPr>
              <a:t>то есть невосприимчивость </a:t>
            </a:r>
          </a:p>
          <a:p>
            <a:pPr>
              <a:buFont typeface="Arial" charset="0"/>
              <a:buNone/>
              <a:defRPr/>
            </a:pPr>
            <a:r>
              <a:rPr lang="ru-RU" sz="2200" dirty="0">
                <a:solidFill>
                  <a:srgbClr val="FF0000"/>
                </a:solidFill>
              </a:rPr>
              <a:t>возбудителей к воздействию сразу целого </a:t>
            </a:r>
          </a:p>
          <a:p>
            <a:pPr>
              <a:buFont typeface="Arial" charset="0"/>
              <a:buNone/>
              <a:defRPr/>
            </a:pPr>
            <a:r>
              <a:rPr lang="ru-RU" sz="2200" dirty="0">
                <a:solidFill>
                  <a:srgbClr val="FF0000"/>
                </a:solidFill>
              </a:rPr>
              <a:t>ряда антибиотиков и антивирусных </a:t>
            </a:r>
            <a:r>
              <a:rPr lang="ru-RU" sz="2200" b="1" dirty="0"/>
              <a:t>препаратов. является очень </a:t>
            </a:r>
          </a:p>
          <a:p>
            <a:pPr>
              <a:buFont typeface="Arial" charset="0"/>
              <a:buNone/>
              <a:defRPr/>
            </a:pPr>
            <a:r>
              <a:rPr lang="ru-RU" sz="2200" b="1" dirty="0"/>
              <a:t>сложной научной проблемой.</a:t>
            </a:r>
          </a:p>
          <a:p>
            <a:pPr marL="0" indent="0">
              <a:buFont typeface="Arial" charset="0"/>
              <a:buNone/>
              <a:defRPr/>
            </a:pP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>
            <a:extLst>
              <a:ext uri="{FF2B5EF4-FFF2-40B4-BE49-F238E27FC236}">
                <a16:creationId xmlns:a16="http://schemas.microsoft.com/office/drawing/2014/main" id="{B4D88D05-6E6F-47D6-BEB3-B0D2D8521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D86760-EDC0-4F5F-8AF9-63AD74F84418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CCE9EA5-40C3-4927-B6D4-D39A916EF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655763"/>
            <a:ext cx="8229600" cy="417512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altLang="ru-RU" sz="2800" u="sng" dirty="0"/>
              <a:t>Структура дыхательных путей</a:t>
            </a:r>
            <a:r>
              <a:rPr lang="ru-RU" altLang="ru-RU" sz="2800" dirty="0"/>
              <a:t>.       </a:t>
            </a:r>
          </a:p>
          <a:p>
            <a:pPr>
              <a:buFont typeface="Arial" charset="0"/>
              <a:buNone/>
              <a:defRPr/>
            </a:pPr>
            <a:r>
              <a:rPr lang="ru-RU" altLang="ru-RU" sz="2800" dirty="0"/>
              <a:t>А. </a:t>
            </a:r>
            <a:r>
              <a:rPr lang="ru-RU" altLang="ru-RU" sz="2800" i="1" dirty="0"/>
              <a:t>Реснитчатый эпителий</a:t>
            </a:r>
            <a:r>
              <a:rPr lang="ru-RU" altLang="ru-RU" sz="2800" dirty="0"/>
              <a:t>, которым они </a:t>
            </a:r>
          </a:p>
          <a:p>
            <a:pPr>
              <a:buFont typeface="Arial" charset="0"/>
              <a:buNone/>
              <a:defRPr/>
            </a:pPr>
            <a:r>
              <a:rPr lang="ru-RU" altLang="ru-RU" sz="2800" dirty="0"/>
              <a:t>    выстланы (первый задерживает  инородные тела).</a:t>
            </a:r>
          </a:p>
          <a:p>
            <a:pPr marL="0" indent="0">
              <a:buFontTx/>
              <a:buNone/>
              <a:defRPr/>
            </a:pPr>
            <a:r>
              <a:rPr lang="ru-RU" altLang="ru-RU" sz="2800" dirty="0"/>
              <a:t>Б. </a:t>
            </a:r>
            <a:r>
              <a:rPr lang="ru-RU" altLang="ru-RU" sz="2800" i="1" dirty="0"/>
              <a:t>Слизистые оболочки носоглотки и органов   </a:t>
            </a:r>
          </a:p>
          <a:p>
            <a:pPr marL="0" indent="0">
              <a:buFontTx/>
              <a:buNone/>
              <a:defRPr/>
            </a:pPr>
            <a:r>
              <a:rPr lang="ru-RU" altLang="ru-RU" sz="2800" i="1" dirty="0"/>
              <a:t>     дыхания</a:t>
            </a:r>
            <a:r>
              <a:rPr lang="ru-RU" altLang="ru-RU" sz="2800" dirty="0"/>
              <a:t>, содержащие различные вещества,    </a:t>
            </a:r>
          </a:p>
          <a:p>
            <a:pPr marL="0" indent="0">
              <a:buFontTx/>
              <a:buNone/>
              <a:defRPr/>
            </a:pPr>
            <a:r>
              <a:rPr lang="ru-RU" altLang="ru-RU" sz="2800" dirty="0"/>
              <a:t>     способные подавлять активность вирусов  </a:t>
            </a:r>
          </a:p>
          <a:p>
            <a:pPr marL="0" indent="0">
              <a:buFontTx/>
              <a:buNone/>
              <a:defRPr/>
            </a:pPr>
            <a:r>
              <a:rPr lang="ru-RU" altLang="ru-RU" sz="2800" dirty="0"/>
              <a:t>     и бактерий.</a:t>
            </a:r>
            <a:r>
              <a:rPr lang="ru-RU" altLang="ru-RU" dirty="0"/>
              <a:t> </a:t>
            </a: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18437" name="Заголовок 1">
            <a:extLst>
              <a:ext uri="{FF2B5EF4-FFF2-40B4-BE49-F238E27FC236}">
                <a16:creationId xmlns:a16="http://schemas.microsoft.com/office/drawing/2014/main" id="{060138DB-8880-4E25-9156-312A03141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7025"/>
            <a:ext cx="8229600" cy="1143000"/>
          </a:xfrm>
        </p:spPr>
        <p:txBody>
          <a:bodyPr/>
          <a:lstStyle/>
          <a:p>
            <a:r>
              <a:rPr lang="ru-RU" altLang="ru-RU" sz="4000" b="1">
                <a:solidFill>
                  <a:srgbClr val="76BD22"/>
                </a:solidFill>
              </a:rPr>
              <a:t>Локальный (местный) иммунитет дыхательных путей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>
            <a:extLst>
              <a:ext uri="{FF2B5EF4-FFF2-40B4-BE49-F238E27FC236}">
                <a16:creationId xmlns:a16="http://schemas.microsoft.com/office/drawing/2014/main" id="{83D4DEDB-AD20-47FF-987D-84D5C5BAD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C3596D-D040-4B14-893D-F2ABB13EDA11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460" name="Заголовок 1">
            <a:extLst>
              <a:ext uri="{FF2B5EF4-FFF2-40B4-BE49-F238E27FC236}">
                <a16:creationId xmlns:a16="http://schemas.microsoft.com/office/drawing/2014/main" id="{F8DB836F-3C36-455D-AC9D-B71CF7751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3" y="381000"/>
            <a:ext cx="8402637" cy="1930400"/>
          </a:xfrm>
        </p:spPr>
        <p:txBody>
          <a:bodyPr/>
          <a:lstStyle/>
          <a:p>
            <a:r>
              <a:rPr lang="ru-RU" altLang="ru-RU" sz="4000" b="1">
                <a:solidFill>
                  <a:srgbClr val="76BD22"/>
                </a:solidFill>
              </a:rPr>
              <a:t>Основные направления в решении проблемы инфекционных заболеваний ДС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11E6B6C-2051-4713-A5B4-61B2C37AD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5" y="2189163"/>
            <a:ext cx="7845425" cy="33274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tabLst>
                <a:tab pos="179388" algn="l"/>
              </a:tabLst>
              <a:defRPr/>
            </a:pPr>
            <a:r>
              <a:rPr lang="ru-RU" sz="2800" dirty="0"/>
              <a:t>- Антибактериальная терапия </a:t>
            </a:r>
            <a:r>
              <a:rPr lang="ru-RU" altLang="ru-RU" sz="2800" dirty="0"/>
              <a:t>инфекции </a:t>
            </a:r>
            <a:r>
              <a:rPr lang="ru-RU" sz="2800" dirty="0"/>
              <a:t>(роль микроорганизма)</a:t>
            </a:r>
            <a:r>
              <a:rPr lang="ru-RU" altLang="ru-RU" sz="2800" dirty="0"/>
              <a:t> </a:t>
            </a:r>
          </a:p>
          <a:p>
            <a:pPr marL="0" indent="0">
              <a:buFontTx/>
              <a:buChar char="-"/>
              <a:tabLst>
                <a:tab pos="179388" algn="l"/>
              </a:tabLst>
              <a:defRPr/>
            </a:pPr>
            <a:endParaRPr lang="ru-RU" sz="1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800" dirty="0"/>
              <a:t>- Неспецифический (специфический) ответ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800" dirty="0"/>
              <a:t>(роль </a:t>
            </a:r>
            <a:r>
              <a:rPr lang="ru-RU" sz="2800" dirty="0" err="1"/>
              <a:t>макроорганизма</a:t>
            </a:r>
            <a:r>
              <a:rPr lang="ru-RU" sz="2800" dirty="0"/>
              <a:t>)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800" dirty="0">
                <a:solidFill>
                  <a:srgbClr val="FF0000"/>
                </a:solidFill>
              </a:rPr>
              <a:t> - </a:t>
            </a:r>
            <a:r>
              <a:rPr lang="ru-RU" sz="2800" dirty="0" err="1">
                <a:solidFill>
                  <a:srgbClr val="FF0000"/>
                </a:solidFill>
              </a:rPr>
              <a:t>Сурфактант</a:t>
            </a:r>
            <a:endParaRPr lang="ru-RU" sz="2800" dirty="0">
              <a:solidFill>
                <a:srgbClr val="FF0000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ru-RU" sz="2800" dirty="0"/>
          </a:p>
          <a:p>
            <a:pPr marL="0" indent="0">
              <a:buFontTx/>
              <a:buNone/>
              <a:defRPr/>
            </a:pPr>
            <a:endParaRPr lang="ru-RU" sz="2800" dirty="0"/>
          </a:p>
          <a:p>
            <a:pPr>
              <a:buFont typeface="Arial" charset="0"/>
              <a:buChar char="•"/>
              <a:defRPr/>
            </a:pPr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>
            <a:extLst>
              <a:ext uri="{FF2B5EF4-FFF2-40B4-BE49-F238E27FC236}">
                <a16:creationId xmlns:a16="http://schemas.microsoft.com/office/drawing/2014/main" id="{6FCEAA74-9F74-4BAD-A626-E0028A57B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49AC92-F9B2-4F25-A89B-D25125EC61E7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484" name="Заголовок 1">
            <a:extLst>
              <a:ext uri="{FF2B5EF4-FFF2-40B4-BE49-F238E27FC236}">
                <a16:creationId xmlns:a16="http://schemas.microsoft.com/office/drawing/2014/main" id="{9651AE63-F450-48F0-920B-B545E17DF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/>
          <a:lstStyle/>
          <a:p>
            <a:r>
              <a:rPr lang="ru-RU" altLang="ru-RU" sz="4000" b="1">
                <a:solidFill>
                  <a:srgbClr val="76BD22"/>
                </a:solidFill>
              </a:rPr>
              <a:t>Главные принципы в профилактике заболеваний ДС</a:t>
            </a:r>
          </a:p>
        </p:txBody>
      </p:sp>
      <p:sp>
        <p:nvSpPr>
          <p:cNvPr id="20485" name="Объект 2">
            <a:extLst>
              <a:ext uri="{FF2B5EF4-FFF2-40B4-BE49-F238E27FC236}">
                <a16:creationId xmlns:a16="http://schemas.microsoft.com/office/drawing/2014/main" id="{253611B2-5A15-4B3C-BFD4-411702705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3367087"/>
          </a:xfrm>
        </p:spPr>
        <p:txBody>
          <a:bodyPr/>
          <a:lstStyle/>
          <a:p>
            <a:r>
              <a:rPr lang="ru-RU" altLang="ru-RU"/>
              <a:t>Санация источника инфекции в организме.</a:t>
            </a:r>
          </a:p>
          <a:p>
            <a:r>
              <a:rPr lang="ru-RU" altLang="ru-RU"/>
              <a:t>Профилактика заболеваний и носительства в семье и коллективе</a:t>
            </a:r>
          </a:p>
          <a:p>
            <a:r>
              <a:rPr lang="ru-RU" altLang="ru-RU" b="1"/>
              <a:t>Очистка (реабилитация) ЖКТ</a:t>
            </a:r>
          </a:p>
          <a:p>
            <a:r>
              <a:rPr lang="ru-RU" altLang="ru-RU" b="1"/>
              <a:t>Дотированное БАД, полноценное питание.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>
            <a:extLst>
              <a:ext uri="{FF2B5EF4-FFF2-40B4-BE49-F238E27FC236}">
                <a16:creationId xmlns:a16="http://schemas.microsoft.com/office/drawing/2014/main" id="{A459902A-23A2-4CB0-B4CD-EC2318F3B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B37B04-F0DC-4216-A4D1-DD27D162CC3B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1508" name="Заголовок 1">
            <a:extLst>
              <a:ext uri="{FF2B5EF4-FFF2-40B4-BE49-F238E27FC236}">
                <a16:creationId xmlns:a16="http://schemas.microsoft.com/office/drawing/2014/main" id="{0B2C47DB-2143-429C-B53D-D9A87776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9900"/>
            <a:ext cx="8229600" cy="849313"/>
          </a:xfrm>
        </p:spPr>
        <p:txBody>
          <a:bodyPr/>
          <a:lstStyle/>
          <a:p>
            <a:r>
              <a:rPr lang="ru-RU" altLang="ru-RU" sz="4000" b="1">
                <a:solidFill>
                  <a:srgbClr val="76BD22"/>
                </a:solidFill>
              </a:rPr>
              <a:t>Хронический бронхит</a:t>
            </a:r>
          </a:p>
        </p:txBody>
      </p:sp>
      <p:sp>
        <p:nvSpPr>
          <p:cNvPr id="21509" name="Объект 2">
            <a:extLst>
              <a:ext uri="{FF2B5EF4-FFF2-40B4-BE49-F238E27FC236}">
                <a16:creationId xmlns:a16="http://schemas.microsoft.com/office/drawing/2014/main" id="{85ED7F15-CE88-437B-871F-C109C59B0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1138" y="1319213"/>
            <a:ext cx="6073775" cy="4340225"/>
          </a:xfrm>
        </p:spPr>
        <p:txBody>
          <a:bodyPr/>
          <a:lstStyle/>
          <a:p>
            <a:pPr marL="21590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i="1" dirty="0"/>
              <a:t>Х</a:t>
            </a:r>
            <a:r>
              <a:rPr lang="ru-RU" altLang="ru-RU" sz="2400" dirty="0"/>
              <a:t>ронический воспалительный процесс в </a:t>
            </a:r>
          </a:p>
          <a:p>
            <a:pPr marL="21590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dirty="0"/>
              <a:t>бронхах, </a:t>
            </a:r>
            <a:r>
              <a:rPr lang="ru-RU" altLang="ru-RU" sz="2400" b="1" dirty="0"/>
              <a:t>сопровождающийся кашлем с </a:t>
            </a:r>
          </a:p>
          <a:p>
            <a:pPr marL="21590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b="1" dirty="0"/>
              <a:t>отделением мокроты не менее 3 месяцев в </a:t>
            </a:r>
          </a:p>
          <a:p>
            <a:pPr marL="21590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b="1" dirty="0"/>
              <a:t>году в течение 2 и более лет, </a:t>
            </a:r>
          </a:p>
          <a:p>
            <a:pPr marL="21590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dirty="0"/>
              <a:t>при этом отсутствуют какие-либо </a:t>
            </a:r>
          </a:p>
          <a:p>
            <a:pPr marL="21590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dirty="0"/>
              <a:t>заболевания </a:t>
            </a:r>
            <a:r>
              <a:rPr lang="ru-RU" altLang="ru-RU" sz="2400" u="sng" dirty="0">
                <a:solidFill>
                  <a:srgbClr val="FF0000"/>
                </a:solidFill>
              </a:rPr>
              <a:t>бронхопульмональной </a:t>
            </a:r>
          </a:p>
          <a:p>
            <a:pPr marL="21590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u="sng" dirty="0">
                <a:solidFill>
                  <a:srgbClr val="FF0000"/>
                </a:solidFill>
              </a:rPr>
              <a:t>системы и ЛОР-органов</a:t>
            </a:r>
            <a:r>
              <a:rPr lang="ru-RU" altLang="ru-RU" sz="2400" dirty="0"/>
              <a:t>, которые могли бы </a:t>
            </a:r>
          </a:p>
          <a:p>
            <a:pPr marL="21590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dirty="0"/>
              <a:t>вызвать эти симптомы.</a:t>
            </a:r>
          </a:p>
        </p:txBody>
      </p:sp>
      <p:pic>
        <p:nvPicPr>
          <p:cNvPr id="21510" name="Picture 4" descr="Обструктивный бронхит у малышей. . &quot; Стоп бронхит">
            <a:extLst>
              <a:ext uri="{FF2B5EF4-FFF2-40B4-BE49-F238E27FC236}">
                <a16:creationId xmlns:a16="http://schemas.microsoft.com/office/drawing/2014/main" id="{4E73E74F-21E2-4F33-AE26-9C0F40F7D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319213"/>
            <a:ext cx="24320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>
            <a:extLst>
              <a:ext uri="{FF2B5EF4-FFF2-40B4-BE49-F238E27FC236}">
                <a16:creationId xmlns:a16="http://schemas.microsoft.com/office/drawing/2014/main" id="{EA867552-85C6-4698-9764-35619CC20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3298D0-36F2-49D7-95CC-A3CFAADA917C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955F146-4661-479E-9993-2D3668044C31}"/>
              </a:ext>
            </a:extLst>
          </p:cNvPr>
          <p:cNvSpPr/>
          <p:nvPr/>
        </p:nvSpPr>
        <p:spPr>
          <a:xfrm>
            <a:off x="431800" y="379413"/>
            <a:ext cx="83804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4000" b="1" dirty="0">
                <a:solidFill>
                  <a:srgbClr val="76BD22"/>
                </a:solidFill>
                <a:latin typeface="+mj-lt"/>
                <a:cs typeface="+mj-cs"/>
              </a:rPr>
              <a:t>     Лечебная программа при ХБ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46B0ED97-3A36-4600-95B4-1CBC33FF5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87438"/>
            <a:ext cx="8074025" cy="5100637"/>
          </a:xfrm>
        </p:spPr>
        <p:txBody>
          <a:bodyPr>
            <a:normAutofit fontScale="62500" lnSpcReduction="2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dirty="0"/>
              <a:t>      </a:t>
            </a:r>
            <a:r>
              <a:rPr lang="ru-RU" b="1" dirty="0">
                <a:solidFill>
                  <a:srgbClr val="FF0000"/>
                </a:solidFill>
              </a:rPr>
              <a:t>Устранение этиологических факторов хронического бронхита.</a:t>
            </a:r>
          </a:p>
          <a:p>
            <a:pPr>
              <a:buFont typeface="Arial" charset="0"/>
              <a:buChar char="•"/>
              <a:defRPr/>
            </a:pPr>
            <a:r>
              <a:rPr lang="ru-RU" b="1" dirty="0"/>
              <a:t>Стационарное лечение и постельный режим по определенным показаниям.</a:t>
            </a:r>
          </a:p>
          <a:p>
            <a:pPr>
              <a:buFont typeface="Arial" charset="0"/>
              <a:buChar char="•"/>
              <a:defRPr/>
            </a:pPr>
            <a:r>
              <a:rPr lang="ru-RU" b="1" dirty="0"/>
              <a:t>Лечебное питание (</a:t>
            </a:r>
            <a:r>
              <a:rPr lang="ru-RU" b="1" dirty="0">
                <a:solidFill>
                  <a:srgbClr val="FF0000"/>
                </a:solidFill>
              </a:rPr>
              <a:t>Смарт Мил, </a:t>
            </a:r>
            <a:r>
              <a:rPr lang="ru-RU" b="1" dirty="0" err="1">
                <a:solidFill>
                  <a:srgbClr val="FF0000"/>
                </a:solidFill>
              </a:rPr>
              <a:t>Нутри</a:t>
            </a:r>
            <a:r>
              <a:rPr lang="ru-RU" b="1" dirty="0">
                <a:solidFill>
                  <a:srgbClr val="FF0000"/>
                </a:solidFill>
              </a:rPr>
              <a:t> Берн, </a:t>
            </a:r>
            <a:r>
              <a:rPr lang="ru-RU" b="1" dirty="0" err="1">
                <a:solidFill>
                  <a:srgbClr val="FF0000"/>
                </a:solidFill>
              </a:rPr>
              <a:t>Пептовит</a:t>
            </a:r>
            <a:r>
              <a:rPr lang="ru-RU" b="1" dirty="0">
                <a:solidFill>
                  <a:srgbClr val="FF0000"/>
                </a:solidFill>
              </a:rPr>
              <a:t>...) </a:t>
            </a:r>
          </a:p>
          <a:p>
            <a:pPr>
              <a:buFont typeface="Arial" charset="0"/>
              <a:buChar char="•"/>
              <a:defRPr/>
            </a:pPr>
            <a:r>
              <a:rPr lang="ru-RU" b="1" dirty="0"/>
              <a:t>Антибактериальная терапия ( </a:t>
            </a:r>
            <a:r>
              <a:rPr lang="ru-RU" b="1" dirty="0">
                <a:solidFill>
                  <a:srgbClr val="FF0000"/>
                </a:solidFill>
              </a:rPr>
              <a:t>По д Арко, Серебро, </a:t>
            </a:r>
            <a:r>
              <a:rPr lang="ru-RU" b="1" dirty="0" err="1">
                <a:solidFill>
                  <a:srgbClr val="FF0000"/>
                </a:solidFill>
              </a:rPr>
              <a:t>Моринда</a:t>
            </a:r>
            <a:r>
              <a:rPr lang="ru-RU" b="1" dirty="0">
                <a:solidFill>
                  <a:srgbClr val="FF0000"/>
                </a:solidFill>
              </a:rPr>
              <a:t>…)</a:t>
            </a:r>
          </a:p>
          <a:p>
            <a:pPr>
              <a:buFont typeface="Arial" charset="0"/>
              <a:buChar char="•"/>
              <a:defRPr/>
            </a:pPr>
            <a:r>
              <a:rPr lang="ru-RU" b="1" dirty="0"/>
              <a:t>Улучшение дренажной функции бронхов: отхаркивающие средства, </a:t>
            </a:r>
            <a:r>
              <a:rPr lang="ru-RU" b="1" dirty="0" err="1"/>
              <a:t>бронходилятаторы</a:t>
            </a:r>
            <a:r>
              <a:rPr lang="ru-RU" b="1" dirty="0"/>
              <a:t>, позиционный дренаж, массаж грудной клетки, </a:t>
            </a:r>
            <a:r>
              <a:rPr lang="ru-RU" b="1" dirty="0">
                <a:solidFill>
                  <a:srgbClr val="FF0000"/>
                </a:solidFill>
              </a:rPr>
              <a:t>фитотерапия(</a:t>
            </a:r>
            <a:r>
              <a:rPr lang="ru-RU" b="1" u="sng" dirty="0">
                <a:solidFill>
                  <a:srgbClr val="FF0000"/>
                </a:solidFill>
              </a:rPr>
              <a:t>Протеаза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Брес</a:t>
            </a:r>
            <a:r>
              <a:rPr lang="ru-RU" b="1" dirty="0">
                <a:solidFill>
                  <a:srgbClr val="FF0000"/>
                </a:solidFill>
              </a:rPr>
              <a:t> Из, Лимфатик Дренаж, </a:t>
            </a:r>
            <a:r>
              <a:rPr lang="ru-RU" b="1" dirty="0">
                <a:solidFill>
                  <a:schemeClr val="accent1"/>
                </a:solidFill>
              </a:rPr>
              <a:t>Солодка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Тей</a:t>
            </a:r>
            <a:r>
              <a:rPr lang="ru-RU" b="1" dirty="0">
                <a:solidFill>
                  <a:srgbClr val="FF0000"/>
                </a:solidFill>
              </a:rPr>
              <a:t> Фу…)</a:t>
            </a:r>
          </a:p>
          <a:p>
            <a:pPr>
              <a:buFont typeface="Arial" charset="0"/>
              <a:buChar char="•"/>
              <a:defRPr/>
            </a:pPr>
            <a:r>
              <a:rPr lang="ru-RU" b="1" dirty="0" err="1"/>
              <a:t>Детоксикационная</a:t>
            </a:r>
            <a:r>
              <a:rPr lang="ru-RU" b="1" dirty="0"/>
              <a:t> терапия в периоде обострения гнойного бронхита   </a:t>
            </a:r>
            <a:r>
              <a:rPr lang="ru-RU" b="1" dirty="0">
                <a:solidFill>
                  <a:srgbClr val="FF0000"/>
                </a:solidFill>
              </a:rPr>
              <a:t>( Хлорофилл, Сок Нони, Ред </a:t>
            </a:r>
            <a:r>
              <a:rPr lang="ru-RU" b="1" dirty="0" err="1">
                <a:solidFill>
                  <a:srgbClr val="FF0000"/>
                </a:solidFill>
              </a:rPr>
              <a:t>Кловер</a:t>
            </a:r>
            <a:r>
              <a:rPr lang="ru-RU" b="1" dirty="0">
                <a:solidFill>
                  <a:srgbClr val="FF0000"/>
                </a:solidFill>
              </a:rPr>
              <a:t>…)</a:t>
            </a:r>
          </a:p>
          <a:p>
            <a:pPr>
              <a:buFont typeface="Arial" charset="0"/>
              <a:buChar char="•"/>
              <a:defRPr/>
            </a:pPr>
            <a:r>
              <a:rPr lang="ru-RU" b="1" dirty="0"/>
              <a:t>Коррекция дыхательной недостаточности (</a:t>
            </a:r>
            <a:r>
              <a:rPr lang="ru-RU" b="1" dirty="0">
                <a:solidFill>
                  <a:srgbClr val="FF0000"/>
                </a:solidFill>
              </a:rPr>
              <a:t>Железо </a:t>
            </a:r>
            <a:r>
              <a:rPr lang="ru-RU" b="1" dirty="0" err="1">
                <a:solidFill>
                  <a:srgbClr val="FF0000"/>
                </a:solidFill>
              </a:rPr>
              <a:t>Хелат</a:t>
            </a:r>
            <a:r>
              <a:rPr lang="ru-RU" b="1" dirty="0">
                <a:solidFill>
                  <a:srgbClr val="FF0000"/>
                </a:solidFill>
              </a:rPr>
              <a:t>, Магний…)</a:t>
            </a:r>
          </a:p>
          <a:p>
            <a:pPr>
              <a:buFont typeface="Arial" charset="0"/>
              <a:buChar char="•"/>
              <a:defRPr/>
            </a:pPr>
            <a:r>
              <a:rPr lang="ru-RU" b="1" dirty="0"/>
              <a:t>Иммуномодулирующая терапия и улучшение функции системы местной бронхопульмональной защиты </a:t>
            </a:r>
            <a:r>
              <a:rPr lang="ru-RU" b="1" dirty="0">
                <a:solidFill>
                  <a:srgbClr val="FF0000"/>
                </a:solidFill>
              </a:rPr>
              <a:t>( Поливитамины, Би </a:t>
            </a:r>
            <a:r>
              <a:rPr lang="ru-RU" b="1" dirty="0" err="1">
                <a:solidFill>
                  <a:srgbClr val="FF0000"/>
                </a:solidFill>
              </a:rPr>
              <a:t>Поллен</a:t>
            </a:r>
            <a:r>
              <a:rPr lang="ru-RU" b="1" dirty="0">
                <a:solidFill>
                  <a:srgbClr val="FF0000"/>
                </a:solidFill>
              </a:rPr>
              <a:t>…)</a:t>
            </a:r>
          </a:p>
          <a:p>
            <a:pPr>
              <a:buFont typeface="Arial" charset="0"/>
              <a:buChar char="•"/>
              <a:defRPr/>
            </a:pPr>
            <a:r>
              <a:rPr lang="ru-RU" b="1" dirty="0"/>
              <a:t>Повышение неспецифической резистентности организма.</a:t>
            </a:r>
          </a:p>
          <a:p>
            <a:pPr>
              <a:buFont typeface="Arial" charset="0"/>
              <a:buChar char="•"/>
              <a:defRPr/>
            </a:pPr>
            <a:r>
              <a:rPr lang="ru-RU" b="1" dirty="0" err="1"/>
              <a:t>Физиолечение</a:t>
            </a:r>
            <a:r>
              <a:rPr lang="ru-RU" b="1" dirty="0"/>
              <a:t>, ЛФК, дыхательная гимнастика, массаж.</a:t>
            </a:r>
          </a:p>
          <a:p>
            <a:pPr marL="0" indent="0">
              <a:buFontTx/>
              <a:buNone/>
              <a:defRPr/>
            </a:pPr>
            <a:endParaRPr lang="ru-RU" dirty="0"/>
          </a:p>
          <a:p>
            <a:pPr>
              <a:buFont typeface="Arial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>
            <a:extLst>
              <a:ext uri="{FF2B5EF4-FFF2-40B4-BE49-F238E27FC236}">
                <a16:creationId xmlns:a16="http://schemas.microsoft.com/office/drawing/2014/main" id="{3CCF0E7A-A853-4854-9915-40FBF03AF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10CA22-D575-4840-B95F-80794219EC8D}"/>
              </a:ext>
            </a:extLst>
          </p:cNvPr>
          <p:cNvSpPr txBox="1"/>
          <p:nvPr/>
        </p:nvSpPr>
        <p:spPr>
          <a:xfrm>
            <a:off x="1222375" y="1449388"/>
            <a:ext cx="6453188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/>
            </a:pPr>
            <a:r>
              <a:rPr lang="ru-RU" altLang="ru-RU" sz="4000" b="1" spc="50" dirty="0">
                <a:solidFill>
                  <a:srgbClr val="76BD2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Принципы использования БАД </a:t>
            </a:r>
            <a:r>
              <a:rPr lang="en-US" altLang="ru-RU" sz="4000" b="1" spc="50" dirty="0">
                <a:solidFill>
                  <a:srgbClr val="76BD2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NSP </a:t>
            </a:r>
            <a:r>
              <a:rPr lang="ru-RU" altLang="ru-RU" sz="4000" b="1" spc="50" dirty="0">
                <a:solidFill>
                  <a:srgbClr val="76BD2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пульмонологии и фтизиатрии</a:t>
            </a:r>
            <a:endParaRPr lang="en-US" sz="4000" b="1" spc="50" dirty="0">
              <a:solidFill>
                <a:srgbClr val="76BD2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642235-1EBB-4F24-9177-B626119EF48D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125" name="TextBox 4">
            <a:extLst>
              <a:ext uri="{FF2B5EF4-FFF2-40B4-BE49-F238E27FC236}">
                <a16:creationId xmlns:a16="http://schemas.microsoft.com/office/drawing/2014/main" id="{84424805-B629-47EB-AB01-18D85ABAD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8" y="4468813"/>
            <a:ext cx="30384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76BD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 - нутрициолог,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76BD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консультант компании </a:t>
            </a:r>
            <a:r>
              <a:rPr lang="en-US" altLang="ru-RU" sz="1800" b="1">
                <a:solidFill>
                  <a:srgbClr val="76BD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NSP</a:t>
            </a:r>
            <a:endParaRPr lang="ru-RU" altLang="ru-RU" sz="1800" b="1">
              <a:solidFill>
                <a:srgbClr val="76BD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76BD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Сало</a:t>
            </a:r>
            <a:r>
              <a:rPr lang="en-US" altLang="ru-RU" sz="1800" b="1">
                <a:solidFill>
                  <a:srgbClr val="76BD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>
                <a:solidFill>
                  <a:srgbClr val="76BD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М.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>
            <a:extLst>
              <a:ext uri="{FF2B5EF4-FFF2-40B4-BE49-F238E27FC236}">
                <a16:creationId xmlns:a16="http://schemas.microsoft.com/office/drawing/2014/main" id="{2FFCE5B8-A3B3-4DDE-9C46-3E1198F5E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473842-64A5-4CD1-AE4A-2B69451A89BA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3556" name="Заголовок 1">
            <a:extLst>
              <a:ext uri="{FF2B5EF4-FFF2-40B4-BE49-F238E27FC236}">
                <a16:creationId xmlns:a16="http://schemas.microsoft.com/office/drawing/2014/main" id="{1B236FD7-165D-414C-BAF5-8B951418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2575"/>
            <a:ext cx="8229600" cy="777875"/>
          </a:xfrm>
        </p:spPr>
        <p:txBody>
          <a:bodyPr/>
          <a:lstStyle/>
          <a:p>
            <a:r>
              <a:rPr lang="ru-RU" altLang="ru-RU" sz="4000" b="1">
                <a:solidFill>
                  <a:srgbClr val="76BD22"/>
                </a:solidFill>
              </a:rPr>
              <a:t>Бронхоэктатическая болезнь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90BAB083-8752-4E15-8BDC-A6119FE82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58838"/>
            <a:ext cx="8229600" cy="5665787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  <a:defRPr/>
            </a:pPr>
            <a:r>
              <a:rPr lang="ru-RU" sz="2000" b="1" dirty="0"/>
              <a:t>Хроническое приобретенное, а в ряде случаев врожденное </a:t>
            </a:r>
          </a:p>
          <a:p>
            <a:pPr>
              <a:buFont typeface="Arial" charset="0"/>
              <a:buNone/>
              <a:defRPr/>
            </a:pPr>
            <a:r>
              <a:rPr lang="ru-RU" sz="2000" b="1" dirty="0"/>
              <a:t>заболевание, </a:t>
            </a:r>
            <a:r>
              <a:rPr lang="ru-RU" sz="2000" b="1" u="sng" dirty="0"/>
              <a:t>характеризующееся локальным нагноительным </a:t>
            </a:r>
          </a:p>
          <a:p>
            <a:pPr>
              <a:buFont typeface="Arial" charset="0"/>
              <a:buNone/>
              <a:defRPr/>
            </a:pPr>
            <a:r>
              <a:rPr lang="ru-RU" sz="2000" b="1" u="sng" dirty="0"/>
              <a:t>процессом (гнойным </a:t>
            </a:r>
            <a:r>
              <a:rPr lang="ru-RU" sz="2000" b="1" u="sng" dirty="0" err="1"/>
              <a:t>эндобронхитом</a:t>
            </a:r>
            <a:r>
              <a:rPr lang="ru-RU" sz="2000" b="1" u="sng" dirty="0"/>
              <a:t>) в необратимо измененных </a:t>
            </a:r>
          </a:p>
          <a:p>
            <a:pPr>
              <a:buFont typeface="Arial" charset="0"/>
              <a:buNone/>
              <a:defRPr/>
            </a:pPr>
            <a:r>
              <a:rPr lang="ru-RU" sz="2000" b="1" u="sng" dirty="0"/>
              <a:t>(расширенных, деформированных) и функционально неполноценных </a:t>
            </a:r>
          </a:p>
          <a:p>
            <a:pPr>
              <a:buFont typeface="Arial" charset="0"/>
              <a:buNone/>
              <a:defRPr/>
            </a:pPr>
            <a:r>
              <a:rPr lang="ru-RU" sz="2000" b="1" u="sng" dirty="0"/>
              <a:t>бронхах,</a:t>
            </a:r>
            <a:r>
              <a:rPr lang="ru-RU" sz="2000" b="1" dirty="0"/>
              <a:t> преимущественно нижних отделов.</a:t>
            </a:r>
          </a:p>
          <a:p>
            <a:pPr>
              <a:buFont typeface="Arial" charset="0"/>
              <a:buNone/>
              <a:defRPr/>
            </a:pPr>
            <a:r>
              <a:rPr lang="ru-RU" sz="2000" b="1" i="1" dirty="0" err="1"/>
              <a:t>Бронхоэктазы</a:t>
            </a:r>
            <a:r>
              <a:rPr lang="ru-RU" sz="2000" b="1" dirty="0"/>
              <a:t> представляют собой </a:t>
            </a:r>
            <a:r>
              <a:rPr lang="ru-RU" sz="2000" b="1" dirty="0">
                <a:solidFill>
                  <a:srgbClr val="FF0000"/>
                </a:solidFill>
              </a:rPr>
              <a:t>расширение и деструкцию </a:t>
            </a:r>
          </a:p>
          <a:p>
            <a:pPr>
              <a:buFont typeface="Arial" charset="0"/>
              <a:buNone/>
              <a:defRPr/>
            </a:pPr>
            <a:r>
              <a:rPr lang="ru-RU" sz="2000" b="1" dirty="0">
                <a:solidFill>
                  <a:srgbClr val="FF0000"/>
                </a:solidFill>
              </a:rPr>
              <a:t>больших  бронхов, вызванные хронической инфекцией и воспалением.</a:t>
            </a:r>
          </a:p>
          <a:p>
            <a:pPr>
              <a:buFont typeface="Arial" charset="0"/>
              <a:buNone/>
              <a:defRPr/>
            </a:pPr>
            <a:r>
              <a:rPr lang="ru-RU" sz="2000" b="1" i="1" dirty="0"/>
              <a:t>Частые причины</a:t>
            </a:r>
            <a:r>
              <a:rPr lang="ru-RU" sz="2000" b="1" dirty="0"/>
              <a:t>:</a:t>
            </a:r>
          </a:p>
          <a:p>
            <a:pPr>
              <a:buFont typeface="Arial" charset="0"/>
              <a:buNone/>
              <a:defRPr/>
            </a:pPr>
            <a:r>
              <a:rPr lang="ru-RU" sz="2000" b="1" dirty="0"/>
              <a:t>- </a:t>
            </a:r>
            <a:r>
              <a:rPr lang="ru-RU" sz="2000" b="1" dirty="0" err="1"/>
              <a:t>муковисцидоз</a:t>
            </a:r>
            <a:r>
              <a:rPr lang="ru-RU" sz="2000" b="1" dirty="0"/>
              <a:t> (вязкая слизь),</a:t>
            </a:r>
          </a:p>
          <a:p>
            <a:pPr>
              <a:buFont typeface="Arial" charset="0"/>
              <a:buNone/>
              <a:defRPr/>
            </a:pPr>
            <a:r>
              <a:rPr lang="ru-RU" sz="2000" b="1" dirty="0"/>
              <a:t>- иммунные нарушения и инфекции,</a:t>
            </a:r>
          </a:p>
          <a:p>
            <a:pPr>
              <a:buFont typeface="Arial" charset="0"/>
              <a:buNone/>
              <a:defRPr/>
            </a:pPr>
            <a:r>
              <a:rPr lang="ru-RU" sz="2000" b="1" dirty="0"/>
              <a:t>- идиоматические случаи.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000" b="1" u="sng" dirty="0"/>
              <a:t>Симптомы бронхоэктатической болезни – хронический кашель и </a:t>
            </a:r>
            <a:r>
              <a:rPr lang="ru-RU" sz="2000" b="1" u="sng" dirty="0">
                <a:solidFill>
                  <a:srgbClr val="FF0000"/>
                </a:solidFill>
              </a:rPr>
              <a:t>выделение гнойной мокроты</a:t>
            </a:r>
            <a:r>
              <a:rPr lang="ru-RU" sz="2000" b="1" u="sng" dirty="0"/>
              <a:t>; у некоторых пациентов может быть лихорадка и одышка.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>
            <a:extLst>
              <a:ext uri="{FF2B5EF4-FFF2-40B4-BE49-F238E27FC236}">
                <a16:creationId xmlns:a16="http://schemas.microsoft.com/office/drawing/2014/main" id="{164FE32F-52C9-4D9F-A876-D9B5BE309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B266EF-67EF-4581-B090-B825D113400D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4580" name="Заголовок 1">
            <a:extLst>
              <a:ext uri="{FF2B5EF4-FFF2-40B4-BE49-F238E27FC236}">
                <a16:creationId xmlns:a16="http://schemas.microsoft.com/office/drawing/2014/main" id="{5FF39D85-C054-49A6-833B-4360984E4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altLang="ru-RU" sz="4000" b="1">
                <a:solidFill>
                  <a:srgbClr val="76BD22"/>
                </a:solidFill>
              </a:rPr>
              <a:t>Эмфизема легких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68C2B3CC-C443-4632-9D0A-34BA29A27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5700"/>
            <a:ext cx="8229600" cy="459740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ru-RU" sz="2000" b="1" dirty="0"/>
              <a:t>Патологический процесс в легких, для которого свойственно повышенное содержание воздуха в легочной ткани, </a:t>
            </a:r>
            <a:r>
              <a:rPr lang="ru-RU" sz="2000" b="1" u="sng" dirty="0">
                <a:solidFill>
                  <a:srgbClr val="FF0000"/>
                </a:solidFill>
              </a:rPr>
              <a:t>сопровождающийся нарушением дыхания и процессов газообмена, что приводит к  повышенной воздушности и 	сниженной подвижности легочной ткани. </a:t>
            </a:r>
          </a:p>
          <a:p>
            <a:pPr>
              <a:buFont typeface="Arial" charset="0"/>
              <a:buNone/>
              <a:defRPr/>
            </a:pPr>
            <a:r>
              <a:rPr lang="ru-RU" altLang="ru-RU" sz="2000" b="1" dirty="0"/>
              <a:t>Патологические сбои, которые наблюдаются в легких при данном </a:t>
            </a:r>
          </a:p>
          <a:p>
            <a:pPr>
              <a:buFont typeface="Arial" charset="0"/>
              <a:buNone/>
              <a:defRPr/>
            </a:pPr>
            <a:r>
              <a:rPr lang="ru-RU" altLang="ru-RU" sz="2000" b="1" dirty="0"/>
              <a:t>заболевании, отличаются необратимым характером</a:t>
            </a:r>
            <a:r>
              <a:rPr lang="ru-RU" altLang="ru-RU" sz="2000" b="1" u="sng" dirty="0"/>
              <a:t>. Все действия </a:t>
            </a:r>
          </a:p>
          <a:p>
            <a:pPr>
              <a:buFont typeface="Arial" charset="0"/>
              <a:buNone/>
              <a:defRPr/>
            </a:pPr>
            <a:r>
              <a:rPr lang="ru-RU" altLang="ru-RU" sz="2000" b="1" u="sng" dirty="0"/>
              <a:t>специалистов направлены на: </a:t>
            </a:r>
            <a:r>
              <a:rPr lang="ru-RU" altLang="ru-RU" sz="2000" b="1" u="sng" dirty="0">
                <a:solidFill>
                  <a:srgbClr val="FF0000"/>
                </a:solidFill>
              </a:rPr>
              <a:t>лечение инфекции, замедление развития </a:t>
            </a:r>
          </a:p>
          <a:p>
            <a:pPr>
              <a:buFont typeface="Arial" charset="0"/>
              <a:buNone/>
              <a:defRPr/>
            </a:pPr>
            <a:r>
              <a:rPr lang="ru-RU" altLang="ru-RU" sz="2000" b="1" u="sng" dirty="0">
                <a:solidFill>
                  <a:srgbClr val="FF0000"/>
                </a:solidFill>
              </a:rPr>
              <a:t>болезни, укрепление иммунитета и устранение </a:t>
            </a:r>
          </a:p>
          <a:p>
            <a:pPr>
              <a:buFont typeface="Arial" charset="0"/>
              <a:buNone/>
              <a:defRPr/>
            </a:pPr>
            <a:r>
              <a:rPr lang="ru-RU" altLang="ru-RU" sz="2000" b="1" u="sng" dirty="0">
                <a:solidFill>
                  <a:srgbClr val="FF0000"/>
                </a:solidFill>
              </a:rPr>
              <a:t>приступов дыхательной недостаточности.</a:t>
            </a:r>
          </a:p>
          <a:p>
            <a:pPr marL="0" indent="0">
              <a:buFontTx/>
              <a:buNone/>
              <a:defRPr/>
            </a:pPr>
            <a:endParaRPr lang="ru-RU" sz="2000" dirty="0"/>
          </a:p>
          <a:p>
            <a:pPr>
              <a:buFont typeface="Arial" charset="0"/>
              <a:buChar char="•"/>
              <a:defRPr/>
            </a:pPr>
            <a:endParaRPr lang="ru-RU" sz="2000" dirty="0"/>
          </a:p>
        </p:txBody>
      </p:sp>
      <p:pic>
        <p:nvPicPr>
          <p:cNvPr id="24582" name="Picture 2" descr="Эмфизема легких - целебные рецепты, лечебная гимнастика Народная медицина">
            <a:extLst>
              <a:ext uri="{FF2B5EF4-FFF2-40B4-BE49-F238E27FC236}">
                <a16:creationId xmlns:a16="http://schemas.microsoft.com/office/drawing/2014/main" id="{B1E2A2F9-D69F-495E-A945-BF4B53EAC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044950"/>
            <a:ext cx="21209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>
            <a:extLst>
              <a:ext uri="{FF2B5EF4-FFF2-40B4-BE49-F238E27FC236}">
                <a16:creationId xmlns:a16="http://schemas.microsoft.com/office/drawing/2014/main" id="{805398DD-EDE8-4EFC-8DF3-F010E0107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F242F2-57B4-44DE-985D-F274921D380A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5604" name="Заголовок 1">
            <a:extLst>
              <a:ext uri="{FF2B5EF4-FFF2-40B4-BE49-F238E27FC236}">
                <a16:creationId xmlns:a16="http://schemas.microsoft.com/office/drawing/2014/main" id="{FCCEE672-B355-409A-926F-B39B1601E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612775"/>
          </a:xfrm>
        </p:spPr>
        <p:txBody>
          <a:bodyPr/>
          <a:lstStyle/>
          <a:p>
            <a:r>
              <a:rPr lang="ru-RU" altLang="ru-RU" sz="4000" b="1">
                <a:solidFill>
                  <a:srgbClr val="76BD22"/>
                </a:solidFill>
              </a:rPr>
              <a:t>Бронхиальная астма</a:t>
            </a:r>
          </a:p>
        </p:txBody>
      </p:sp>
      <p:sp>
        <p:nvSpPr>
          <p:cNvPr id="25605" name="Объект 2">
            <a:extLst>
              <a:ext uri="{FF2B5EF4-FFF2-40B4-BE49-F238E27FC236}">
                <a16:creationId xmlns:a16="http://schemas.microsoft.com/office/drawing/2014/main" id="{58BBB271-8DD7-4C6E-9688-51B76D0FC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" y="3089275"/>
            <a:ext cx="7550150" cy="17272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000" dirty="0"/>
              <a:t>	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dirty="0"/>
              <a:t>   Основным клиническим проявлением БА является </a:t>
            </a:r>
            <a:r>
              <a:rPr lang="ru-RU" altLang="ru-RU" sz="2400" b="1" u="sng" dirty="0"/>
              <a:t>приступ удушья</a:t>
            </a:r>
            <a:r>
              <a:rPr lang="ru-RU" altLang="ru-RU" sz="2400" dirty="0"/>
              <a:t>, к которому приводит ряд патологических </a:t>
            </a:r>
            <a:r>
              <a:rPr lang="ru-RU" altLang="ru-RU" sz="2400" b="1" dirty="0">
                <a:solidFill>
                  <a:srgbClr val="FF0000"/>
                </a:solidFill>
              </a:rPr>
              <a:t>процессов (</a:t>
            </a:r>
            <a:r>
              <a:rPr lang="ru-RU" altLang="ru-RU" sz="2400" b="1" u="sng" dirty="0">
                <a:solidFill>
                  <a:srgbClr val="FF0000"/>
                </a:solidFill>
              </a:rPr>
              <a:t>отек слизистой оболочки бронхов, </a:t>
            </a:r>
            <a:r>
              <a:rPr lang="ru-RU" altLang="ru-RU" sz="2400" b="1" u="sng" dirty="0" err="1">
                <a:solidFill>
                  <a:srgbClr val="FF0000"/>
                </a:solidFill>
              </a:rPr>
              <a:t>бронхоспазм</a:t>
            </a:r>
            <a:r>
              <a:rPr lang="ru-RU" altLang="ru-RU" sz="2400" b="1" u="sng" dirty="0">
                <a:solidFill>
                  <a:srgbClr val="FF0000"/>
                </a:solidFill>
              </a:rPr>
              <a:t>, образование густой мокроты</a:t>
            </a:r>
            <a:r>
              <a:rPr lang="ru-RU" altLang="ru-RU" sz="2400" b="1" dirty="0">
                <a:solidFill>
                  <a:srgbClr val="FF0000"/>
                </a:solidFill>
              </a:rPr>
              <a:t>), происходящих в бронхах под воздействием «запускающего» фактора.</a:t>
            </a:r>
          </a:p>
          <a:p>
            <a:endParaRPr lang="ru-RU" altLang="ru-RU" sz="1200" dirty="0"/>
          </a:p>
        </p:txBody>
      </p:sp>
      <p:pic>
        <p:nvPicPr>
          <p:cNvPr id="25606" name="Picture 2" descr="бессонница лечение">
            <a:extLst>
              <a:ext uri="{FF2B5EF4-FFF2-40B4-BE49-F238E27FC236}">
                <a16:creationId xmlns:a16="http://schemas.microsoft.com/office/drawing/2014/main" id="{03C7E824-3A80-4A5C-8E47-1D87431AD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030288"/>
            <a:ext cx="18288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Прямоугольник 1">
            <a:extLst>
              <a:ext uri="{FF2B5EF4-FFF2-40B4-BE49-F238E27FC236}">
                <a16:creationId xmlns:a16="http://schemas.microsoft.com/office/drawing/2014/main" id="{ADDA9F9C-3A92-42B4-AF3F-2792D630A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5388" y="679450"/>
            <a:ext cx="61595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/>
              <a:t>Хроническое рецидивирующее заболевание воспалительного (инфекционно-аллергического) характера, при котором </a:t>
            </a:r>
            <a:r>
              <a:rPr lang="ru-RU" altLang="ru-RU" sz="2400" b="1" u="sng"/>
              <a:t>патологический процесс поражает слизистую оболочку бронхов, делая ее чрезвычайно </a:t>
            </a:r>
            <a:r>
              <a:rPr lang="ru-RU" altLang="ru-RU" sz="2400" b="1" u="sng">
                <a:solidFill>
                  <a:srgbClr val="FF0000"/>
                </a:solidFill>
              </a:rPr>
              <a:t>чувствительной</a:t>
            </a:r>
            <a:r>
              <a:rPr lang="ru-RU" altLang="ru-RU" sz="2400" b="1" u="sng"/>
              <a:t> к воздействию различных </a:t>
            </a:r>
            <a:r>
              <a:rPr lang="ru-RU" altLang="ru-RU" sz="2400" b="1" u="sng">
                <a:solidFill>
                  <a:srgbClr val="FF0000"/>
                </a:solidFill>
              </a:rPr>
              <a:t>раздражающих веществ и аллергенов.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80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>
            <a:extLst>
              <a:ext uri="{FF2B5EF4-FFF2-40B4-BE49-F238E27FC236}">
                <a16:creationId xmlns:a16="http://schemas.microsoft.com/office/drawing/2014/main" id="{ACA5A945-EE75-454D-A9D8-D0698AC72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6DA542-A4F8-405B-8432-0102EDDA55C6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5DA2F4A-912D-46CA-B5AE-74280B587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096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b="1" dirty="0" err="1">
                <a:solidFill>
                  <a:srgbClr val="76BD22"/>
                </a:solidFill>
              </a:rPr>
              <a:t>Аутоимунные</a:t>
            </a:r>
            <a:r>
              <a:rPr lang="ru-RU" altLang="ru-RU" b="1" dirty="0">
                <a:solidFill>
                  <a:srgbClr val="76BD22"/>
                </a:solidFill>
              </a:rPr>
              <a:t> заболевания легких</a:t>
            </a:r>
            <a:endParaRPr lang="ru-RU" dirty="0">
              <a:solidFill>
                <a:srgbClr val="76BD22"/>
              </a:solidFill>
            </a:endParaRPr>
          </a:p>
        </p:txBody>
      </p:sp>
      <p:sp>
        <p:nvSpPr>
          <p:cNvPr id="26629" name="Объект 2">
            <a:extLst>
              <a:ext uri="{FF2B5EF4-FFF2-40B4-BE49-F238E27FC236}">
                <a16:creationId xmlns:a16="http://schemas.microsoft.com/office/drawing/2014/main" id="{5431B204-656E-443B-BEEB-FA35B6C58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63" y="1077913"/>
            <a:ext cx="8478837" cy="43481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2000" dirty="0"/>
              <a:t> </a:t>
            </a:r>
            <a:r>
              <a:rPr lang="ru-RU" altLang="ru-RU" sz="1800" b="1" dirty="0" err="1"/>
              <a:t>Саркоидоз</a:t>
            </a:r>
            <a:r>
              <a:rPr lang="ru-RU" altLang="ru-RU" sz="1800" b="1" dirty="0"/>
              <a:t> </a:t>
            </a:r>
            <a:r>
              <a:rPr lang="ru-RU" altLang="ru-RU" sz="1800" dirty="0"/>
              <a:t>– </a:t>
            </a:r>
            <a:r>
              <a:rPr lang="ru-RU" altLang="ru-RU" sz="1800" dirty="0" err="1"/>
              <a:t>многосистемное</a:t>
            </a:r>
            <a:r>
              <a:rPr lang="ru-RU" altLang="ru-RU" sz="1800" dirty="0"/>
              <a:t> гранулематозное заболевание, </a:t>
            </a:r>
            <a:r>
              <a:rPr lang="ru-RU" altLang="ru-RU" sz="1800" dirty="0">
                <a:solidFill>
                  <a:srgbClr val="FF0000"/>
                </a:solidFill>
              </a:rPr>
              <a:t>которое  проявляется двусторонним увеличением медиастинальных лимфоузлов, наличием инфильтратов в легочной ткани</a:t>
            </a:r>
            <a:r>
              <a:rPr lang="ru-RU" altLang="ru-RU" sz="1800" dirty="0"/>
              <a:t>, кожными, глазными симптомами, вовлечением в процесс многих внутренних органов. </a:t>
            </a:r>
          </a:p>
          <a:p>
            <a:pPr marL="0" indent="0">
              <a:buFontTx/>
              <a:buNone/>
            </a:pPr>
            <a:endParaRPr lang="ru-RU" altLang="ru-RU" sz="400" dirty="0"/>
          </a:p>
          <a:p>
            <a:pPr marL="0" indent="0">
              <a:buFontTx/>
              <a:buNone/>
            </a:pPr>
            <a:r>
              <a:rPr lang="ru-RU" altLang="ru-RU" sz="1800" b="1" dirty="0" err="1"/>
              <a:t>Гранулематоз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Вегенера</a:t>
            </a:r>
            <a:r>
              <a:rPr lang="ru-RU" altLang="ru-RU" sz="1800" b="1" dirty="0"/>
              <a:t> </a:t>
            </a:r>
            <a:r>
              <a:rPr lang="ru-RU" altLang="ru-RU" sz="1800" dirty="0"/>
              <a:t>– системный </a:t>
            </a:r>
            <a:r>
              <a:rPr lang="ru-RU" altLang="ru-RU" sz="1800" dirty="0">
                <a:solidFill>
                  <a:srgbClr val="FF0000"/>
                </a:solidFill>
              </a:rPr>
              <a:t>некротический гранулематозный артериит </a:t>
            </a:r>
            <a:r>
              <a:rPr lang="ru-RU" altLang="ru-RU" sz="1800" dirty="0"/>
              <a:t>с преимущественным первичным поражением дыхательных путей (чаще верхних) и почек.</a:t>
            </a:r>
          </a:p>
          <a:p>
            <a:pPr marL="0" indent="0">
              <a:buFontTx/>
              <a:buNone/>
            </a:pPr>
            <a:endParaRPr lang="ru-RU" altLang="ru-RU" sz="300" dirty="0"/>
          </a:p>
          <a:p>
            <a:pPr marL="0" indent="0">
              <a:buFontTx/>
              <a:buNone/>
            </a:pPr>
            <a:r>
              <a:rPr lang="ru-RU" altLang="ru-RU" sz="1800" b="1" dirty="0" err="1"/>
              <a:t>Гистиоцитоз</a:t>
            </a:r>
            <a:r>
              <a:rPr lang="ru-RU" altLang="ru-RU" sz="1800" b="1" dirty="0"/>
              <a:t> X </a:t>
            </a:r>
            <a:r>
              <a:rPr lang="ru-RU" altLang="ru-RU" sz="1800" dirty="0"/>
              <a:t>– системное заболевание неизвестной этиологии, характеризующееся усиленной </a:t>
            </a:r>
            <a:r>
              <a:rPr lang="ru-RU" altLang="ru-RU" sz="1800" dirty="0">
                <a:solidFill>
                  <a:srgbClr val="FF0000"/>
                </a:solidFill>
              </a:rPr>
              <a:t>пролиферацией гистиоцитов и образованием в различных органах и тканях </a:t>
            </a:r>
            <a:r>
              <a:rPr lang="ru-RU" altLang="ru-RU" sz="1800" dirty="0" err="1">
                <a:solidFill>
                  <a:srgbClr val="FF0000"/>
                </a:solidFill>
              </a:rPr>
              <a:t>гистиоцитарных</a:t>
            </a:r>
            <a:r>
              <a:rPr lang="ru-RU" altLang="ru-RU" sz="1800" dirty="0">
                <a:solidFill>
                  <a:srgbClr val="FF0000"/>
                </a:solidFill>
              </a:rPr>
              <a:t> инфильтратов.</a:t>
            </a:r>
          </a:p>
          <a:p>
            <a:pPr marL="0" indent="0">
              <a:buFontTx/>
              <a:buNone/>
            </a:pPr>
            <a:r>
              <a:rPr lang="ru-RU" altLang="ru-RU" sz="1800" dirty="0">
                <a:solidFill>
                  <a:srgbClr val="FF0000"/>
                </a:solidFill>
              </a:rPr>
              <a:t>Это заболевания иммунной регуляции с аномальным иммунным ответом, приводящим к пролиферации клеток </a:t>
            </a:r>
            <a:r>
              <a:rPr lang="ru-RU" altLang="ru-RU" sz="1800" dirty="0" err="1" smtClean="0">
                <a:solidFill>
                  <a:srgbClr val="FF0000"/>
                </a:solidFill>
              </a:rPr>
              <a:t>Лангерганса</a:t>
            </a:r>
            <a:r>
              <a:rPr lang="ru-RU" altLang="ru-RU" sz="1800" dirty="0">
                <a:solidFill>
                  <a:srgbClr val="FF0000"/>
                </a:solidFill>
              </a:rPr>
              <a:t>, образованию гранулем, эозинофильной инфильтрации, </a:t>
            </a:r>
            <a:r>
              <a:rPr lang="ru-RU" altLang="ru-RU" sz="1800" dirty="0" err="1">
                <a:solidFill>
                  <a:srgbClr val="FF0000"/>
                </a:solidFill>
              </a:rPr>
              <a:t>остеолитических</a:t>
            </a:r>
            <a:r>
              <a:rPr lang="ru-RU" altLang="ru-RU" sz="1800" dirty="0">
                <a:solidFill>
                  <a:srgbClr val="FF0000"/>
                </a:solidFill>
              </a:rPr>
              <a:t> очагов, фиброза и т.д.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>
            <a:extLst>
              <a:ext uri="{FF2B5EF4-FFF2-40B4-BE49-F238E27FC236}">
                <a16:creationId xmlns:a16="http://schemas.microsoft.com/office/drawing/2014/main" id="{276449AD-603A-41B0-8649-EEC22FDEC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5CBB2A-6167-487C-B8A9-75AB25DA14BC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56B23C1-6F52-4621-9D87-4A2D9A6CC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solidFill>
                  <a:srgbClr val="76BD22"/>
                </a:solidFill>
              </a:rPr>
              <a:t> </a:t>
            </a:r>
            <a:r>
              <a:rPr lang="ru-RU" altLang="ru-RU" b="1" dirty="0">
                <a:solidFill>
                  <a:srgbClr val="76BD22"/>
                </a:solidFill>
              </a:rPr>
              <a:t>Функции лимфатической системы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1AAAAD6C-A535-4278-8028-7D76B9238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9975"/>
            <a:ext cx="8091488" cy="4244975"/>
          </a:xfrm>
        </p:spPr>
        <p:txBody>
          <a:bodyPr>
            <a:normAutofit fontScale="62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ru-RU" b="1" dirty="0"/>
              <a:t>				      </a:t>
            </a:r>
            <a:r>
              <a:rPr lang="ru-RU" b="1" dirty="0" err="1"/>
              <a:t>Лимфокапиллярные</a:t>
            </a:r>
            <a:r>
              <a:rPr lang="ru-RU" b="1" dirty="0"/>
              <a:t> сосуды осуществляют: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1793875" indent="87313">
              <a:buFont typeface="Arial" charset="0"/>
              <a:buAutoNum type="arabicParenR"/>
              <a:defRPr/>
            </a:pPr>
            <a:r>
              <a:rPr lang="ru-RU" dirty="0"/>
              <a:t> всасывание, резорбцию из тканей коллоидных растворов белковых веществ, не всасывающихся в кровеносные капилляры; </a:t>
            </a:r>
            <a:br>
              <a:rPr lang="ru-RU" dirty="0"/>
            </a:br>
            <a:endParaRPr lang="ru-RU" dirty="0"/>
          </a:p>
          <a:p>
            <a:pPr marL="514350" indent="1279525">
              <a:buFont typeface="Arial" charset="0"/>
              <a:buNone/>
              <a:defRPr/>
            </a:pPr>
            <a:r>
              <a:rPr lang="ru-RU" dirty="0"/>
              <a:t>2) дополнительный к венам дренаж тканей, всасывание </a:t>
            </a:r>
          </a:p>
          <a:p>
            <a:pPr marL="514350" indent="1279525">
              <a:buFont typeface="Arial" charset="0"/>
              <a:buNone/>
              <a:defRPr/>
            </a:pPr>
            <a:r>
              <a:rPr lang="ru-RU" dirty="0"/>
              <a:t>воды и растворенных в ней кристаллоидов; </a:t>
            </a:r>
            <a:br>
              <a:rPr lang="ru-RU" dirty="0"/>
            </a:br>
            <a:endParaRPr lang="ru-RU" dirty="0"/>
          </a:p>
          <a:p>
            <a:pPr marL="514350" indent="-514350">
              <a:buFont typeface="Arial" charset="0"/>
              <a:buNone/>
              <a:defRPr/>
            </a:pPr>
            <a:r>
              <a:rPr lang="ru-RU" dirty="0"/>
              <a:t>3) удаление из тканей в патологических условиях инородных </a:t>
            </a:r>
          </a:p>
          <a:p>
            <a:pPr marL="514350" indent="-514350">
              <a:buFont typeface="Arial" charset="0"/>
              <a:buNone/>
              <a:defRPr/>
            </a:pPr>
            <a:r>
              <a:rPr lang="ru-RU" dirty="0"/>
              <a:t>частиц, токсинов, </a:t>
            </a:r>
            <a:r>
              <a:rPr lang="ru-RU" dirty="0" err="1"/>
              <a:t>иммунокомплексов</a:t>
            </a:r>
            <a:r>
              <a:rPr lang="ru-RU" dirty="0"/>
              <a:t>.</a:t>
            </a:r>
          </a:p>
          <a:p>
            <a:pPr marL="0" indent="0">
              <a:buFontTx/>
              <a:buNone/>
              <a:defRPr/>
            </a:pPr>
            <a:r>
              <a:rPr lang="ru-RU" altLang="ru-RU" dirty="0"/>
              <a:t>         </a:t>
            </a:r>
          </a:p>
          <a:p>
            <a:pPr marL="0" indent="0">
              <a:buFontTx/>
              <a:buNone/>
              <a:defRPr/>
            </a:pPr>
            <a:r>
              <a:rPr lang="ru-RU" altLang="ru-RU" b="1" dirty="0"/>
              <a:t>Правый и грудной лимфатические протоки впадают в крупные вены шеи.</a:t>
            </a:r>
            <a:endParaRPr lang="ru-RU" b="1" dirty="0"/>
          </a:p>
        </p:txBody>
      </p:sp>
      <p:pic>
        <p:nvPicPr>
          <p:cNvPr id="27654" name="Picture 2" descr="Детский массаж: основные приемы">
            <a:extLst>
              <a:ext uri="{FF2B5EF4-FFF2-40B4-BE49-F238E27FC236}">
                <a16:creationId xmlns:a16="http://schemas.microsoft.com/office/drawing/2014/main" id="{0AE9FFCD-CE56-46AF-8737-FBD66E5E3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0688"/>
            <a:ext cx="1649413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>
            <a:extLst>
              <a:ext uri="{FF2B5EF4-FFF2-40B4-BE49-F238E27FC236}">
                <a16:creationId xmlns:a16="http://schemas.microsoft.com/office/drawing/2014/main" id="{6E913309-D4FB-416F-B8BF-17092A3F2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337BC4-D47B-4D72-9546-D3FFCDACA264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8676" name="Заголовок 1">
            <a:extLst>
              <a:ext uri="{FF2B5EF4-FFF2-40B4-BE49-F238E27FC236}">
                <a16:creationId xmlns:a16="http://schemas.microsoft.com/office/drawing/2014/main" id="{2F289D05-9627-48F9-B34A-DCA256D85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ru-RU" altLang="ru-RU" sz="4000" b="1">
                <a:solidFill>
                  <a:srgbClr val="76BD22"/>
                </a:solidFill>
              </a:rPr>
              <a:t>Полная очистка организма</a:t>
            </a:r>
          </a:p>
        </p:txBody>
      </p:sp>
      <p:sp>
        <p:nvSpPr>
          <p:cNvPr id="28677" name="Объект 2">
            <a:extLst>
              <a:ext uri="{FF2B5EF4-FFF2-40B4-BE49-F238E27FC236}">
                <a16:creationId xmlns:a16="http://schemas.microsoft.com/office/drawing/2014/main" id="{84E2020F-BC2D-40D8-8125-450C1106B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3338"/>
            <a:ext cx="8229600" cy="4525962"/>
          </a:xfrm>
        </p:spPr>
        <p:txBody>
          <a:bodyPr/>
          <a:lstStyle/>
          <a:p>
            <a:r>
              <a:rPr lang="ru-RU" altLang="ru-RU" sz="2800"/>
              <a:t>Механическая и биологическая очистка ЖКТ</a:t>
            </a:r>
          </a:p>
          <a:p>
            <a:r>
              <a:rPr lang="ru-RU" altLang="ru-RU" sz="2800"/>
              <a:t>Очистка гепатобиллиарной системы</a:t>
            </a:r>
          </a:p>
          <a:p>
            <a:r>
              <a:rPr lang="ru-RU" altLang="ru-RU" sz="2800"/>
              <a:t>Очистка мочевыделительной системы </a:t>
            </a:r>
          </a:p>
          <a:p>
            <a:r>
              <a:rPr lang="ru-RU" altLang="ru-RU" sz="2800"/>
              <a:t>Чистка сосудов, крови и лимфы</a:t>
            </a:r>
          </a:p>
          <a:p>
            <a:r>
              <a:rPr lang="ru-RU" altLang="ru-RU" sz="2800"/>
              <a:t>Очистка дыхательной системы</a:t>
            </a:r>
          </a:p>
          <a:p>
            <a:endParaRPr lang="ru-RU" altLang="ru-RU" sz="2800"/>
          </a:p>
          <a:p>
            <a:endParaRPr lang="ru-RU" altLang="ru-RU" sz="2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>
            <a:extLst>
              <a:ext uri="{FF2B5EF4-FFF2-40B4-BE49-F238E27FC236}">
                <a16:creationId xmlns:a16="http://schemas.microsoft.com/office/drawing/2014/main" id="{3AED1CFC-CF5F-4D82-AD6C-518CCDA4F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C016C9-CE64-4C5B-A3B7-D1AB27F4C793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9700" name="Объект 2">
            <a:extLst>
              <a:ext uri="{FF2B5EF4-FFF2-40B4-BE49-F238E27FC236}">
                <a16:creationId xmlns:a16="http://schemas.microsoft.com/office/drawing/2014/main" id="{A6DBAD39-F301-4B64-B4DB-8B32699F3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250" y="2328863"/>
            <a:ext cx="7931150" cy="1544637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4400" b="1">
                <a:solidFill>
                  <a:srgbClr val="76BD22"/>
                </a:solidFill>
              </a:rPr>
              <a:t>Продукты </a:t>
            </a:r>
            <a:r>
              <a:rPr lang="en-US" altLang="ru-RU" sz="4400" b="1">
                <a:solidFill>
                  <a:srgbClr val="76BD22"/>
                </a:solidFill>
              </a:rPr>
              <a:t>NSP</a:t>
            </a:r>
            <a:r>
              <a:rPr lang="ru-RU" altLang="ru-RU" sz="4400" b="1">
                <a:solidFill>
                  <a:srgbClr val="76BD22"/>
                </a:solidFill>
              </a:rPr>
              <a:t> в пульмонологии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>
            <a:extLst>
              <a:ext uri="{FF2B5EF4-FFF2-40B4-BE49-F238E27FC236}">
                <a16:creationId xmlns:a16="http://schemas.microsoft.com/office/drawing/2014/main" id="{2F059207-FFDE-4D12-9B78-63D747C62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530CD6-BBA9-4D41-8AC2-29DDF71016B7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0724" name="Заголовок 1">
            <a:extLst>
              <a:ext uri="{FF2B5EF4-FFF2-40B4-BE49-F238E27FC236}">
                <a16:creationId xmlns:a16="http://schemas.microsoft.com/office/drawing/2014/main" id="{30A82D0A-793E-4D22-A93A-A1F9CC0B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4625"/>
            <a:ext cx="8229600" cy="981075"/>
          </a:xfrm>
        </p:spPr>
        <p:txBody>
          <a:bodyPr/>
          <a:lstStyle/>
          <a:p>
            <a:r>
              <a:rPr lang="ru-RU" altLang="ru-RU" sz="4000" b="1">
                <a:solidFill>
                  <a:srgbClr val="76BD22"/>
                </a:solidFill>
              </a:rPr>
              <a:t>Коллоидное серебро</a:t>
            </a:r>
          </a:p>
        </p:txBody>
      </p:sp>
      <p:pic>
        <p:nvPicPr>
          <p:cNvPr id="30725" name="Рисунок 4" descr="Colloidal Silver NSP 1.png">
            <a:extLst>
              <a:ext uri="{FF2B5EF4-FFF2-40B4-BE49-F238E27FC236}">
                <a16:creationId xmlns:a16="http://schemas.microsoft.com/office/drawing/2014/main" id="{BC105B89-94F7-4EAC-8625-62BE9FFE9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288925"/>
            <a:ext cx="15716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0D60A60B-B3BE-42CF-8491-85EF778BC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8688"/>
            <a:ext cx="8050213" cy="47371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altLang="ru-RU" sz="2150" dirty="0"/>
              <a:t>Противовоспалительное и бактерицидное средство для внутреннего и наружного применения</a:t>
            </a:r>
            <a:r>
              <a:rPr lang="ru-RU" altLang="ru-RU" sz="2200" dirty="0"/>
              <a:t>.</a:t>
            </a:r>
          </a:p>
          <a:p>
            <a:pPr marL="0" indent="0">
              <a:buFontTx/>
              <a:buNone/>
              <a:defRPr/>
            </a:pPr>
            <a:r>
              <a:rPr lang="ru-RU" altLang="ru-RU" sz="2800" dirty="0"/>
              <a:t>            		</a:t>
            </a:r>
            <a:r>
              <a:rPr lang="ru-RU" altLang="ru-RU" sz="2800" u="sng" dirty="0"/>
              <a:t>Механизм действия </a:t>
            </a:r>
          </a:p>
          <a:p>
            <a:pPr marL="0" indent="0">
              <a:spcAft>
                <a:spcPts val="1000"/>
              </a:spcAft>
              <a:buFontTx/>
              <a:buNone/>
              <a:defRPr/>
            </a:pPr>
            <a:r>
              <a:rPr lang="ru-RU" altLang="ru-RU" sz="2000" dirty="0"/>
              <a:t>Серебро в форме растворенных ионов атакует клетки бактерий</a:t>
            </a:r>
            <a:br>
              <a:rPr lang="ru-RU" altLang="ru-RU" sz="2000" dirty="0"/>
            </a:br>
            <a:r>
              <a:rPr lang="ru-RU" altLang="ru-RU" sz="2000" dirty="0"/>
              <a:t>по </a:t>
            </a:r>
            <a:r>
              <a:rPr lang="ru-RU" altLang="ru-RU" sz="2000" b="1" u="sng" dirty="0"/>
              <a:t>трем</a:t>
            </a:r>
            <a:r>
              <a:rPr lang="ru-RU" altLang="ru-RU" sz="2000" dirty="0"/>
              <a:t> направлениям:</a:t>
            </a:r>
          </a:p>
          <a:p>
            <a:pPr marL="0" indent="0">
              <a:spcAft>
                <a:spcPts val="100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</a:rPr>
              <a:t>а) делает мембрану клетки легко проницаемой;</a:t>
            </a:r>
          </a:p>
          <a:p>
            <a:pPr marL="0" indent="0">
              <a:buFontTx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</a:rPr>
              <a:t>б) изменяет метаболизм микробной клетки, благодаря чему производится большее количество токсичных смесей кислорода;</a:t>
            </a:r>
          </a:p>
          <a:p>
            <a:pPr marL="0" indent="0">
              <a:buFontTx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</a:rPr>
              <a:t>в) деактивирует участки молекул ферментов (ферментный яд) микроорганизмов.</a:t>
            </a:r>
            <a:endParaRPr lang="ru-RU" altLang="ru-RU" sz="2000" b="1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u-RU" altLang="ru-RU" sz="2000" dirty="0">
                <a:ea typeface="Calibri" pitchFamily="34" charset="0"/>
                <a:cs typeface="Times New Roman" pitchFamily="18" charset="0"/>
              </a:rPr>
              <a:t>С помощью </a:t>
            </a:r>
            <a:r>
              <a:rPr lang="ru-RU" altLang="ru-RU" sz="2000" b="1" dirty="0">
                <a:ea typeface="Calibri" pitchFamily="34" charset="0"/>
                <a:cs typeface="Times New Roman" pitchFamily="18" charset="0"/>
              </a:rPr>
              <a:t>Коллоидного серебра </a:t>
            </a:r>
            <a:r>
              <a:rPr lang="ru-RU" altLang="ru-RU" sz="2000" dirty="0">
                <a:ea typeface="Calibri" pitchFamily="34" charset="0"/>
                <a:cs typeface="Times New Roman" pitchFamily="18" charset="0"/>
              </a:rPr>
              <a:t>можно бороться с устойчивостью бактерий к антибиотикам.</a:t>
            </a:r>
          </a:p>
          <a:p>
            <a:pPr marL="0" indent="0">
              <a:buFontTx/>
              <a:buNone/>
              <a:defRPr/>
            </a:pPr>
            <a:endParaRPr lang="ru-RU" altLang="ru-RU" sz="1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>
            <a:extLst>
              <a:ext uri="{FF2B5EF4-FFF2-40B4-BE49-F238E27FC236}">
                <a16:creationId xmlns:a16="http://schemas.microsoft.com/office/drawing/2014/main" id="{E3A7AB36-ACC2-4168-99D8-46516A0BF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631631-BAAC-4ECB-94CD-35E7BB7964D6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1748" name="Заголовок 1">
            <a:extLst>
              <a:ext uri="{FF2B5EF4-FFF2-40B4-BE49-F238E27FC236}">
                <a16:creationId xmlns:a16="http://schemas.microsoft.com/office/drawing/2014/main" id="{87A92769-83E6-4C0F-8550-F82581CB3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altLang="ru-RU" sz="4000" b="1">
                <a:solidFill>
                  <a:srgbClr val="76BD22"/>
                </a:solidFill>
              </a:rPr>
              <a:t>Колострум</a:t>
            </a:r>
          </a:p>
        </p:txBody>
      </p:sp>
      <p:pic>
        <p:nvPicPr>
          <p:cNvPr id="31749" name="Рисунок 4" descr="colostrum1.png">
            <a:extLst>
              <a:ext uri="{FF2B5EF4-FFF2-40B4-BE49-F238E27FC236}">
                <a16:creationId xmlns:a16="http://schemas.microsoft.com/office/drawing/2014/main" id="{5A970720-A6A3-46FB-86FE-84A55D20F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790575"/>
            <a:ext cx="2046288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67DA64EA-74B6-48E9-A643-28EC2B9B7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975" y="1268413"/>
            <a:ext cx="6480175" cy="4525962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ru-RU" sz="2600" dirty="0"/>
              <a:t>                              Содержит:</a:t>
            </a:r>
          </a:p>
          <a:p>
            <a:pPr>
              <a:buFont typeface="Arial" charset="0"/>
              <a:buChar char="•"/>
              <a:defRPr/>
            </a:pPr>
            <a:r>
              <a:rPr lang="ru-RU" sz="2600" dirty="0"/>
              <a:t>Белки, витамины, минералы</a:t>
            </a:r>
          </a:p>
          <a:p>
            <a:pPr>
              <a:buFont typeface="Arial" charset="0"/>
              <a:buChar char="•"/>
              <a:defRPr/>
            </a:pPr>
            <a:r>
              <a:rPr lang="ru-RU" sz="2600" dirty="0"/>
              <a:t>Иммуноглобулины (антитела)</a:t>
            </a:r>
          </a:p>
          <a:p>
            <a:pPr>
              <a:buFont typeface="Arial" charset="0"/>
              <a:buChar char="•"/>
              <a:defRPr/>
            </a:pPr>
            <a:r>
              <a:rPr lang="ru-RU" sz="2600" dirty="0"/>
              <a:t>Лизоцимы</a:t>
            </a:r>
          </a:p>
          <a:p>
            <a:pPr>
              <a:buFont typeface="Arial" charset="0"/>
              <a:buChar char="•"/>
              <a:defRPr/>
            </a:pPr>
            <a:r>
              <a:rPr lang="ru-RU" sz="2600" dirty="0" err="1"/>
              <a:t>Лактоферрины</a:t>
            </a:r>
            <a:r>
              <a:rPr lang="ru-RU" sz="2600" dirty="0"/>
              <a:t>, </a:t>
            </a:r>
            <a:r>
              <a:rPr lang="ru-RU" sz="2600" dirty="0" err="1"/>
              <a:t>лактальбумины</a:t>
            </a:r>
            <a:endParaRPr lang="ru-RU" sz="2600" dirty="0"/>
          </a:p>
          <a:p>
            <a:pPr>
              <a:buFont typeface="Arial" charset="0"/>
              <a:buChar char="•"/>
              <a:defRPr/>
            </a:pPr>
            <a:r>
              <a:rPr lang="ru-RU" sz="2600" dirty="0"/>
              <a:t>Факторы роста (нормализация уровня глюкозы, липидов, инсулина; </a:t>
            </a:r>
            <a:r>
              <a:rPr lang="ru-RU" sz="2600" dirty="0" err="1"/>
              <a:t>цито-тканепротекторное</a:t>
            </a:r>
            <a:r>
              <a:rPr lang="ru-RU" sz="2600" dirty="0"/>
              <a:t> действие)</a:t>
            </a:r>
          </a:p>
          <a:p>
            <a:pPr>
              <a:buFont typeface="Arial" charset="0"/>
              <a:buChar char="•"/>
              <a:defRPr/>
            </a:pPr>
            <a:r>
              <a:rPr lang="ru-RU" sz="2600" dirty="0" err="1"/>
              <a:t>Пролиносодержащий</a:t>
            </a:r>
            <a:r>
              <a:rPr lang="ru-RU" sz="2600" dirty="0"/>
              <a:t> полипептид (баланс </a:t>
            </a:r>
            <a:r>
              <a:rPr lang="ru-RU" sz="2600" dirty="0" err="1"/>
              <a:t>аутоимунных</a:t>
            </a:r>
            <a:r>
              <a:rPr lang="ru-RU" sz="2600" dirty="0"/>
              <a:t> процессов)</a:t>
            </a:r>
          </a:p>
          <a:p>
            <a:pPr>
              <a:buFont typeface="Arial" charset="0"/>
              <a:buChar char="•"/>
              <a:defRPr/>
            </a:pPr>
            <a:r>
              <a:rPr lang="ru-RU" sz="2600" dirty="0"/>
              <a:t>Цитокины, </a:t>
            </a:r>
            <a:r>
              <a:rPr lang="ru-RU" sz="2600" dirty="0" err="1"/>
              <a:t>интерлейкины</a:t>
            </a:r>
            <a:endParaRPr lang="ru-RU" sz="2600" dirty="0"/>
          </a:p>
          <a:p>
            <a:pPr>
              <a:buFont typeface="Arial" charset="0"/>
              <a:buChar char="•"/>
              <a:defRPr/>
            </a:pPr>
            <a:endParaRPr lang="ru-RU" dirty="0"/>
          </a:p>
          <a:p>
            <a:pPr>
              <a:buFont typeface="Arial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>
            <a:extLst>
              <a:ext uri="{FF2B5EF4-FFF2-40B4-BE49-F238E27FC236}">
                <a16:creationId xmlns:a16="http://schemas.microsoft.com/office/drawing/2014/main" id="{ACD88705-66A4-40AD-8250-7F167B73E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2771" name="Объект 3">
            <a:extLst>
              <a:ext uri="{FF2B5EF4-FFF2-40B4-BE49-F238E27FC236}">
                <a16:creationId xmlns:a16="http://schemas.microsoft.com/office/drawing/2014/main" id="{7AB3989A-CEE4-4FD1-988F-30C14CCE8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788" y="274638"/>
            <a:ext cx="8466137" cy="55578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>
            <a:extLst>
              <a:ext uri="{FF2B5EF4-FFF2-40B4-BE49-F238E27FC236}">
                <a16:creationId xmlns:a16="http://schemas.microsoft.com/office/drawing/2014/main" id="{0E27CF7E-9787-4279-8362-E1EBC7033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5E3E5E-1117-416D-8500-BFABE5086E74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148" name="Заголовок 1">
            <a:extLst>
              <a:ext uri="{FF2B5EF4-FFF2-40B4-BE49-F238E27FC236}">
                <a16:creationId xmlns:a16="http://schemas.microsoft.com/office/drawing/2014/main" id="{940F74DC-1D30-46A1-B63D-55AAC087D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65113"/>
            <a:ext cx="8785225" cy="779462"/>
          </a:xfrm>
        </p:spPr>
        <p:txBody>
          <a:bodyPr/>
          <a:lstStyle/>
          <a:p>
            <a:r>
              <a:rPr lang="en-US" altLang="ru-RU" sz="4000" b="1">
                <a:solidFill>
                  <a:srgbClr val="76BD22"/>
                </a:solidFill>
              </a:rPr>
              <a:t>C</a:t>
            </a:r>
            <a:r>
              <a:rPr lang="ru-RU" altLang="ru-RU" sz="4000" b="1">
                <a:solidFill>
                  <a:srgbClr val="76BD22"/>
                </a:solidFill>
              </a:rPr>
              <a:t>троение дыхательной системы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AD4D76C-C596-45AB-9052-06C976B9C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044575"/>
            <a:ext cx="8326437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FontTx/>
              <a:buNone/>
              <a:defRPr/>
            </a:pPr>
            <a:r>
              <a:rPr lang="ru-RU" dirty="0"/>
              <a:t>      </a:t>
            </a:r>
            <a:r>
              <a:rPr lang="ru-RU" b="1" dirty="0"/>
              <a:t>Дыхательная система </a:t>
            </a:r>
            <a:r>
              <a:rPr lang="ru-RU" dirty="0"/>
              <a:t>— это совокупность органов, обеспечивающих в организме внешнее дыхание, а также ряд важных не дыхательных функций.</a:t>
            </a:r>
            <a:br>
              <a:rPr lang="ru-RU" dirty="0"/>
            </a:br>
            <a:r>
              <a:rPr lang="ru-RU" dirty="0"/>
              <a:t>     </a:t>
            </a:r>
            <a:r>
              <a:rPr lang="ru-RU" b="1" i="1" dirty="0" err="1"/>
              <a:t>Внутренее</a:t>
            </a:r>
            <a:r>
              <a:rPr lang="ru-RU" b="1" i="1" dirty="0"/>
              <a:t> дыхание </a:t>
            </a:r>
            <a:r>
              <a:rPr lang="ru-RU" dirty="0"/>
              <a:t>– это комплекс внутриклеточных </a:t>
            </a:r>
            <a:r>
              <a:rPr lang="ru-RU" dirty="0" err="1"/>
              <a:t>окислительно</a:t>
            </a:r>
            <a:r>
              <a:rPr lang="ru-RU" dirty="0"/>
              <a:t>-восстановительных процессов.</a:t>
            </a:r>
          </a:p>
          <a:p>
            <a:pPr>
              <a:buFont typeface="Arial" charset="0"/>
              <a:buNone/>
              <a:defRPr/>
            </a:pPr>
            <a:r>
              <a:rPr lang="ru-RU" dirty="0"/>
              <a:t>	</a:t>
            </a:r>
            <a:r>
              <a:rPr lang="ru-RU" b="1" dirty="0"/>
              <a:t>В состав дыхательной системы входят органы, выполняющие </a:t>
            </a:r>
          </a:p>
          <a:p>
            <a:pPr>
              <a:buFont typeface="Arial" charset="0"/>
              <a:buNone/>
              <a:defRPr/>
            </a:pPr>
            <a:r>
              <a:rPr lang="ru-RU" b="1" dirty="0" err="1"/>
              <a:t>воздухопроводящую</a:t>
            </a:r>
            <a:r>
              <a:rPr lang="ru-RU" b="1" dirty="0"/>
              <a:t> и дыхательную (</a:t>
            </a:r>
            <a:r>
              <a:rPr lang="ru-RU" b="1" dirty="0" err="1"/>
              <a:t>газообменную</a:t>
            </a:r>
            <a:r>
              <a:rPr lang="ru-RU" b="1" dirty="0"/>
              <a:t>) функции: </a:t>
            </a:r>
          </a:p>
          <a:p>
            <a:pPr>
              <a:buFont typeface="Arial" charset="0"/>
              <a:buNone/>
              <a:defRPr/>
            </a:pPr>
            <a:r>
              <a:rPr lang="ru-RU" b="1" i="1" dirty="0"/>
              <a:t>полость носа, носоглотка, гортань, трахея, бронхи и легкие</a:t>
            </a:r>
            <a:r>
              <a:rPr lang="ru-RU" b="1" dirty="0"/>
              <a:t>. </a:t>
            </a:r>
          </a:p>
          <a:p>
            <a:pPr marL="0" indent="0">
              <a:buFontTx/>
              <a:buNone/>
              <a:defRPr/>
            </a:pPr>
            <a:r>
              <a:rPr lang="ru-RU" b="1" i="1" u="sng" dirty="0"/>
              <a:t>В дыхательной системе выделяют:</a:t>
            </a:r>
          </a:p>
          <a:p>
            <a:pPr>
              <a:buFont typeface="Arial"/>
              <a:buChar char="•"/>
              <a:defRPr/>
            </a:pPr>
            <a:r>
              <a:rPr lang="ru-RU" dirty="0"/>
              <a:t>внелегочные воздухоносные пути;</a:t>
            </a:r>
          </a:p>
          <a:p>
            <a:pPr>
              <a:buFont typeface="Arial"/>
              <a:buChar char="•"/>
              <a:defRPr/>
            </a:pPr>
            <a:r>
              <a:rPr lang="ru-RU" dirty="0"/>
              <a:t>легкие, которые в свою очередь включают: </a:t>
            </a:r>
          </a:p>
          <a:p>
            <a:pPr lvl="1">
              <a:buFont typeface="Arial" charset="0"/>
              <a:buNone/>
              <a:defRPr/>
            </a:pPr>
            <a:r>
              <a:rPr lang="ru-RU" dirty="0"/>
              <a:t>- </a:t>
            </a:r>
            <a:r>
              <a:rPr lang="ru-RU" dirty="0" err="1"/>
              <a:t>внутрилегочные</a:t>
            </a:r>
            <a:r>
              <a:rPr lang="ru-RU" dirty="0"/>
              <a:t> воздухоносные пути (т.н. бронхиальное дерево);</a:t>
            </a:r>
          </a:p>
          <a:p>
            <a:pPr lvl="1">
              <a:buFont typeface="Arial" charset="0"/>
              <a:buNone/>
              <a:defRPr/>
            </a:pPr>
            <a:r>
              <a:rPr lang="ru-RU" dirty="0"/>
              <a:t>- собственно респираторный отдел легких (альвеолы)</a:t>
            </a:r>
          </a:p>
          <a:p>
            <a:pPr lvl="1">
              <a:buFont typeface="Arial" charset="0"/>
              <a:buNone/>
              <a:defRPr/>
            </a:pPr>
            <a:r>
              <a:rPr lang="ru-RU" dirty="0">
                <a:solidFill>
                  <a:srgbClr val="FF0000"/>
                </a:solidFill>
              </a:rPr>
              <a:t>- паренхима и строма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">
            <a:extLst>
              <a:ext uri="{FF2B5EF4-FFF2-40B4-BE49-F238E27FC236}">
                <a16:creationId xmlns:a16="http://schemas.microsoft.com/office/drawing/2014/main" id="{0A4C05A3-85C3-454F-BD49-E5034DAE8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5210BF-4EC4-4DF4-97AE-9AF37C9C9330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3796" name="Заголовок 1">
            <a:extLst>
              <a:ext uri="{FF2B5EF4-FFF2-40B4-BE49-F238E27FC236}">
                <a16:creationId xmlns:a16="http://schemas.microsoft.com/office/drawing/2014/main" id="{4D2158C1-BFD5-47C5-8484-ECD7DC61E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75" y="347663"/>
            <a:ext cx="6443663" cy="849312"/>
          </a:xfrm>
        </p:spPr>
        <p:txBody>
          <a:bodyPr/>
          <a:lstStyle/>
          <a:p>
            <a:r>
              <a:rPr lang="ru-RU" altLang="ru-RU" sz="4000" b="1">
                <a:solidFill>
                  <a:srgbClr val="76BD22"/>
                </a:solidFill>
              </a:rPr>
              <a:t>Брэс Из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A817D73-3E48-4279-B0E7-C019FEE79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9163" y="1196975"/>
            <a:ext cx="6497637" cy="4170363"/>
          </a:xfrm>
        </p:spPr>
        <p:txBody>
          <a:bodyPr>
            <a:normAutofit fontScale="85000"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ru-RU" sz="2400" b="1" dirty="0"/>
              <a:t>           Ингредиенты (</a:t>
            </a:r>
            <a:r>
              <a:rPr lang="ru-RU" sz="2400" b="1" dirty="0">
                <a:solidFill>
                  <a:srgbClr val="FF0000"/>
                </a:solidFill>
              </a:rPr>
              <a:t>синергизм действия</a:t>
            </a:r>
            <a:r>
              <a:rPr lang="ru-RU" sz="2400" b="1" dirty="0"/>
              <a:t>):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/>
              <a:t>Коровяк </a:t>
            </a:r>
            <a:r>
              <a:rPr lang="ru-RU" sz="2400" dirty="0"/>
              <a:t>(антиаллергическое, спазмолитическое, регенерирующее, противоболевое, отхаркивающее, противовирусное действие)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/>
              <a:t>Пажитник</a:t>
            </a:r>
            <a:r>
              <a:rPr lang="ru-RU" sz="2400" dirty="0"/>
              <a:t> (терморегуляция, понижает уровень холестерина, уменьшает боль и воспаление)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/>
              <a:t>Фенхель </a:t>
            </a:r>
            <a:r>
              <a:rPr lang="ru-RU" sz="2400" dirty="0"/>
              <a:t>(мочегонное, отхаркивающее, спазмолитическое, сосудорасширяющее действие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/>
              <a:t>Корень хрена </a:t>
            </a:r>
            <a:r>
              <a:rPr lang="ru-RU" sz="2400" dirty="0"/>
              <a:t>(</a:t>
            </a:r>
            <a:r>
              <a:rPr lang="ru-RU" sz="2400" dirty="0" err="1"/>
              <a:t>антимикробное</a:t>
            </a:r>
            <a:r>
              <a:rPr lang="ru-RU" sz="2400" dirty="0"/>
              <a:t>, противовоспалительное, отхаркивающее действие)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/>
              <a:t>     </a:t>
            </a:r>
            <a:r>
              <a:rPr lang="ru-RU" sz="2400" b="1" dirty="0" err="1"/>
              <a:t>Посконник</a:t>
            </a:r>
            <a:r>
              <a:rPr lang="ru-RU" sz="2400" b="1" dirty="0"/>
              <a:t> </a:t>
            </a:r>
            <a:r>
              <a:rPr lang="ru-RU" sz="2400" dirty="0"/>
              <a:t>(иммуномодулирующее, выраженное противоболевое действие, терморегуляция).</a:t>
            </a:r>
          </a:p>
        </p:txBody>
      </p:sp>
      <p:pic>
        <p:nvPicPr>
          <p:cNvPr id="33798" name="Рисунок 5" descr="breath_ease1.png">
            <a:extLst>
              <a:ext uri="{FF2B5EF4-FFF2-40B4-BE49-F238E27FC236}">
                <a16:creationId xmlns:a16="http://schemas.microsoft.com/office/drawing/2014/main" id="{6CE228BE-0546-4208-8883-87BA42835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052513"/>
            <a:ext cx="1839913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8">
            <a:extLst>
              <a:ext uri="{FF2B5EF4-FFF2-40B4-BE49-F238E27FC236}">
                <a16:creationId xmlns:a16="http://schemas.microsoft.com/office/drawing/2014/main" id="{EF0114B5-8A8E-4B31-B50F-E3C609DA3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93992E-AF47-4B7F-91C9-0D3D776A7F6C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4820" name="Заголовок 1">
            <a:extLst>
              <a:ext uri="{FF2B5EF4-FFF2-40B4-BE49-F238E27FC236}">
                <a16:creationId xmlns:a16="http://schemas.microsoft.com/office/drawing/2014/main" id="{36D91A7B-59D4-4469-8701-D74749B11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88913"/>
            <a:ext cx="8280400" cy="792162"/>
          </a:xfrm>
        </p:spPr>
        <p:txBody>
          <a:bodyPr/>
          <a:lstStyle/>
          <a:p>
            <a:r>
              <a:rPr lang="ru-RU" altLang="ru-RU" sz="4000" b="1">
                <a:solidFill>
                  <a:srgbClr val="76BD22"/>
                </a:solidFill>
              </a:rPr>
              <a:t>Корень солодки</a:t>
            </a:r>
            <a:endParaRPr lang="ru-RU" altLang="ru-RU" sz="4000">
              <a:solidFill>
                <a:srgbClr val="76BD22"/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9A64B5AC-0EBC-4F19-A77C-0E6CB84AA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200" y="1052513"/>
            <a:ext cx="6318250" cy="4813300"/>
          </a:xfrm>
        </p:spPr>
        <p:txBody>
          <a:bodyPr>
            <a:normAutofit fontScale="700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ru-RU" b="1" dirty="0"/>
              <a:t>Солодка содержит: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/>
              <a:t>углеводы и полисахариды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/>
              <a:t>органические кислоты (янтарную, </a:t>
            </a:r>
            <a:r>
              <a:rPr lang="ru-RU" dirty="0" err="1"/>
              <a:t>фумаровую</a:t>
            </a:r>
            <a:r>
              <a:rPr lang="ru-RU" dirty="0"/>
              <a:t>, лимонную, яблочную, винную)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/>
              <a:t>эфирные масла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 err="1"/>
              <a:t>тритерпеноиды</a:t>
            </a:r>
            <a:r>
              <a:rPr lang="ru-RU" dirty="0"/>
              <a:t> (</a:t>
            </a:r>
            <a:r>
              <a:rPr lang="ru-RU" dirty="0" err="1"/>
              <a:t>глицирризиновую</a:t>
            </a:r>
            <a:r>
              <a:rPr lang="ru-RU" dirty="0"/>
              <a:t> кислоту),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/>
              <a:t>смолы, стероиды (</a:t>
            </a:r>
            <a:r>
              <a:rPr lang="ru-RU" dirty="0" err="1"/>
              <a:t>β-ситостерин</a:t>
            </a:r>
            <a:r>
              <a:rPr lang="ru-RU" dirty="0"/>
              <a:t>)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/>
              <a:t>фенолкарбоновые кислоты и их производные (</a:t>
            </a:r>
            <a:r>
              <a:rPr lang="ru-RU" dirty="0" err="1"/>
              <a:t>феруловую</a:t>
            </a:r>
            <a:r>
              <a:rPr lang="ru-RU" dirty="0"/>
              <a:t>, </a:t>
            </a:r>
            <a:r>
              <a:rPr lang="ru-RU" dirty="0" err="1"/>
              <a:t>синомовую</a:t>
            </a:r>
            <a:r>
              <a:rPr lang="ru-RU" dirty="0"/>
              <a:t>, салициловую)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/>
              <a:t>дубильные вещества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 err="1"/>
              <a:t>флавоноиды</a:t>
            </a:r>
            <a:r>
              <a:rPr lang="ru-RU" dirty="0"/>
              <a:t> (</a:t>
            </a:r>
            <a:r>
              <a:rPr lang="ru-RU" dirty="0" err="1"/>
              <a:t>ликвиритин</a:t>
            </a:r>
            <a:r>
              <a:rPr lang="ru-RU" dirty="0"/>
              <a:t>, </a:t>
            </a:r>
            <a:r>
              <a:rPr lang="ru-RU" dirty="0" err="1"/>
              <a:t>изоликвиритин</a:t>
            </a:r>
            <a:r>
              <a:rPr lang="ru-RU" dirty="0"/>
              <a:t>, </a:t>
            </a:r>
            <a:r>
              <a:rPr lang="ru-RU" dirty="0" err="1"/>
              <a:t>ликвиритозид</a:t>
            </a:r>
            <a:r>
              <a:rPr lang="ru-RU" dirty="0"/>
              <a:t>, </a:t>
            </a:r>
            <a:r>
              <a:rPr lang="ru-RU" dirty="0" err="1"/>
              <a:t>кверцетин</a:t>
            </a:r>
            <a:r>
              <a:rPr lang="ru-RU" dirty="0"/>
              <a:t>, </a:t>
            </a:r>
            <a:r>
              <a:rPr lang="ru-RU" dirty="0" err="1"/>
              <a:t>кемпферол</a:t>
            </a:r>
            <a:r>
              <a:rPr lang="ru-RU" dirty="0"/>
              <a:t>, </a:t>
            </a:r>
            <a:r>
              <a:rPr lang="ru-RU" dirty="0" err="1"/>
              <a:t>апигенин</a:t>
            </a:r>
            <a:r>
              <a:rPr lang="ru-RU" dirty="0"/>
              <a:t> и др.)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/>
              <a:t>жирные кислоты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/>
              <a:t>алкалоиды</a:t>
            </a:r>
          </a:p>
        </p:txBody>
      </p:sp>
      <p:pic>
        <p:nvPicPr>
          <p:cNvPr id="34822" name="Рисунок 5" descr="licorice_root1.png">
            <a:extLst>
              <a:ext uri="{FF2B5EF4-FFF2-40B4-BE49-F238E27FC236}">
                <a16:creationId xmlns:a16="http://schemas.microsoft.com/office/drawing/2014/main" id="{89AC7743-ACCB-459D-A483-BECF6CAF4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66813"/>
            <a:ext cx="2097087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8">
            <a:extLst>
              <a:ext uri="{FF2B5EF4-FFF2-40B4-BE49-F238E27FC236}">
                <a16:creationId xmlns:a16="http://schemas.microsoft.com/office/drawing/2014/main" id="{99965049-1C53-4DFF-9F59-2E4D7AE57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A5A708-39E7-44E4-B03C-EBF68FB9B381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5844" name="Заголовок 1">
            <a:extLst>
              <a:ext uri="{FF2B5EF4-FFF2-40B4-BE49-F238E27FC236}">
                <a16:creationId xmlns:a16="http://schemas.microsoft.com/office/drawing/2014/main" id="{271315C9-6291-44B5-A301-AB477C0F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5662"/>
          </a:xfrm>
        </p:spPr>
        <p:txBody>
          <a:bodyPr/>
          <a:lstStyle/>
          <a:p>
            <a:r>
              <a:rPr lang="ru-RU" altLang="ru-RU" sz="4000" b="1">
                <a:solidFill>
                  <a:srgbClr val="76BD22"/>
                </a:solidFill>
              </a:rPr>
              <a:t>Корень солодки</a:t>
            </a:r>
          </a:p>
        </p:txBody>
      </p:sp>
      <p:sp>
        <p:nvSpPr>
          <p:cNvPr id="35845" name="Объект 2">
            <a:extLst>
              <a:ext uri="{FF2B5EF4-FFF2-40B4-BE49-F238E27FC236}">
                <a16:creationId xmlns:a16="http://schemas.microsoft.com/office/drawing/2014/main" id="{B8AC389F-CC3B-4346-B66E-3A9334C1E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6838"/>
            <a:ext cx="8229600" cy="4525962"/>
          </a:xfrm>
        </p:spPr>
        <p:txBody>
          <a:bodyPr/>
          <a:lstStyle/>
          <a:p>
            <a:r>
              <a:rPr lang="ru-RU" altLang="ru-RU" sz="2400"/>
              <a:t>Оказывает смягчающее действие при кашле;</a:t>
            </a:r>
          </a:p>
          <a:p>
            <a:r>
              <a:rPr lang="ru-RU" altLang="ru-RU" sz="2400"/>
              <a:t>Оказывает противовирусное, антибактериальное и антитоксическое действие;</a:t>
            </a:r>
          </a:p>
          <a:p>
            <a:r>
              <a:rPr lang="ru-RU" altLang="ru-RU" sz="2400"/>
              <a:t>Угнетает рост опухолей;</a:t>
            </a:r>
          </a:p>
          <a:p>
            <a:r>
              <a:rPr lang="ru-RU" altLang="ru-RU" sz="2400"/>
              <a:t>Способствует нормальному функционированию ЖКТ; </a:t>
            </a:r>
          </a:p>
          <a:p>
            <a:r>
              <a:rPr lang="ru-RU" altLang="ru-RU" sz="2400"/>
              <a:t>Укрепляет естественные защитные силы организма.</a:t>
            </a:r>
          </a:p>
          <a:p>
            <a:r>
              <a:rPr lang="uk-UA" altLang="ru-RU" sz="2400">
                <a:solidFill>
                  <a:srgbClr val="FF0000"/>
                </a:solidFill>
              </a:rPr>
              <a:t>Продукция слизи</a:t>
            </a:r>
            <a:endParaRPr lang="ru-RU" altLang="ru-RU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8">
            <a:extLst>
              <a:ext uri="{FF2B5EF4-FFF2-40B4-BE49-F238E27FC236}">
                <a16:creationId xmlns:a16="http://schemas.microsoft.com/office/drawing/2014/main" id="{B61C7203-8A80-4D32-870F-C2D71C74B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71F4F6-192A-4AE0-9434-1CFB4F30EC95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6868" name="Заголовок 1">
            <a:extLst>
              <a:ext uri="{FF2B5EF4-FFF2-40B4-BE49-F238E27FC236}">
                <a16:creationId xmlns:a16="http://schemas.microsoft.com/office/drawing/2014/main" id="{FDF54808-716D-4522-9254-E3C53C2E7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749300"/>
          </a:xfrm>
        </p:spPr>
        <p:txBody>
          <a:bodyPr/>
          <a:lstStyle/>
          <a:p>
            <a:r>
              <a:rPr lang="ru-RU" altLang="ru-RU" sz="4000" b="1">
                <a:solidFill>
                  <a:srgbClr val="76BD22"/>
                </a:solidFill>
              </a:rPr>
              <a:t>По Д</a:t>
            </a:r>
            <a:r>
              <a:rPr lang="en-US" altLang="ru-RU" sz="4000" b="1">
                <a:solidFill>
                  <a:srgbClr val="76BD22"/>
                </a:solidFill>
              </a:rPr>
              <a:t>’</a:t>
            </a:r>
            <a:r>
              <a:rPr lang="ru-RU" altLang="ru-RU" sz="4000" b="1">
                <a:solidFill>
                  <a:srgbClr val="76BD22"/>
                </a:solidFill>
              </a:rPr>
              <a:t> Арко НСП </a:t>
            </a:r>
          </a:p>
        </p:txBody>
      </p:sp>
      <p:sp>
        <p:nvSpPr>
          <p:cNvPr id="36869" name="Объект 2">
            <a:extLst>
              <a:ext uri="{FF2B5EF4-FFF2-40B4-BE49-F238E27FC236}">
                <a16:creationId xmlns:a16="http://schemas.microsoft.com/office/drawing/2014/main" id="{F8B9EF87-612B-49A5-A28B-928564C0C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0" y="1138238"/>
            <a:ext cx="6059488" cy="45720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1900" b="1"/>
              <a:t>Направленность действия: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900"/>
              <a:t>тонизирующее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900"/>
              <a:t>противовоспалительное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900"/>
              <a:t>адаптогенное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900"/>
              <a:t>антиоксидантное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900"/>
              <a:t>отхаркивающие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900"/>
              <a:t>дезинфицирующее 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900"/>
              <a:t>противопаразитарное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900"/>
              <a:t>противогрибковое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900"/>
              <a:t>нормализация сахара в крови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900"/>
              <a:t>выработка интерферона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900"/>
              <a:t>восстановление нормальной флоры кишечника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900"/>
              <a:t>улучшение перистальтики</a:t>
            </a:r>
          </a:p>
        </p:txBody>
      </p:sp>
      <p:pic>
        <p:nvPicPr>
          <p:cNvPr id="36870" name="Рисунок 5" descr="pau_d_arco1.png">
            <a:extLst>
              <a:ext uri="{FF2B5EF4-FFF2-40B4-BE49-F238E27FC236}">
                <a16:creationId xmlns:a16="http://schemas.microsoft.com/office/drawing/2014/main" id="{DAF4874C-0581-4AD3-8DB9-404B00FDA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79513"/>
            <a:ext cx="2082800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>
            <a:extLst>
              <a:ext uri="{FF2B5EF4-FFF2-40B4-BE49-F238E27FC236}">
                <a16:creationId xmlns:a16="http://schemas.microsoft.com/office/drawing/2014/main" id="{EDD65A82-9BF3-4B87-A9ED-1CC1ED308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24BE82-DF73-43FD-B8A4-24B439052219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7892" name="Заголовок 1">
            <a:extLst>
              <a:ext uri="{FF2B5EF4-FFF2-40B4-BE49-F238E27FC236}">
                <a16:creationId xmlns:a16="http://schemas.microsoft.com/office/drawing/2014/main" id="{84825887-EEA6-44A0-980A-2E5D64841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963"/>
            <a:ext cx="9144000" cy="1006475"/>
          </a:xfrm>
        </p:spPr>
        <p:txBody>
          <a:bodyPr/>
          <a:lstStyle/>
          <a:p>
            <a:r>
              <a:rPr lang="ru-RU" altLang="ru-RU" sz="4000" b="1">
                <a:solidFill>
                  <a:srgbClr val="76BD22"/>
                </a:solidFill>
              </a:rPr>
              <a:t>Кордицепс 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7D07E6BE-B77C-436B-A164-E6910052C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313" y="858838"/>
            <a:ext cx="6145212" cy="4868862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rgbClr val="FF0000"/>
                </a:solidFill>
              </a:rPr>
              <a:t>Увеличивает количество тканей и клеток  иммунной    системы, способствует появлению антител, усиливает фагоцитоз</a:t>
            </a:r>
          </a:p>
          <a:p>
            <a:pPr marL="0" indent="0">
              <a:buFont typeface="Wingdings" pitchFamily="2" charset="2"/>
              <a:buChar char="ü"/>
              <a:defRPr/>
            </a:pPr>
            <a:r>
              <a:rPr lang="ru-RU" sz="2000" dirty="0"/>
              <a:t> Содержит </a:t>
            </a:r>
            <a:r>
              <a:rPr lang="ru-RU" sz="2000" dirty="0" err="1"/>
              <a:t>кордицепин</a:t>
            </a:r>
            <a:r>
              <a:rPr lang="ru-RU" sz="2000" dirty="0"/>
              <a:t> (противоопухолевое действие)</a:t>
            </a:r>
          </a:p>
          <a:p>
            <a:pPr marL="0" indent="0">
              <a:buFont typeface="Wingdings" pitchFamily="2" charset="2"/>
              <a:buChar char="ü"/>
              <a:defRPr/>
            </a:pPr>
            <a:r>
              <a:rPr lang="ru-RU" sz="2000" dirty="0"/>
              <a:t> Способствует выработке энергии в организме, тоник, нормализует сон  </a:t>
            </a:r>
          </a:p>
          <a:p>
            <a:pPr marL="0" indent="0">
              <a:buFont typeface="Wingdings" pitchFamily="2" charset="2"/>
              <a:buChar char="ü"/>
              <a:defRPr/>
            </a:pPr>
            <a:r>
              <a:rPr lang="ru-RU" sz="2000" dirty="0"/>
              <a:t> Оздоровительный эффект</a:t>
            </a:r>
          </a:p>
          <a:p>
            <a:pPr marL="0" indent="0">
              <a:buFont typeface="Wingdings" pitchFamily="2" charset="2"/>
              <a:buChar char="ü"/>
              <a:defRPr/>
            </a:pPr>
            <a:r>
              <a:rPr lang="ru-RU" sz="2000" dirty="0"/>
              <a:t> </a:t>
            </a:r>
            <a:r>
              <a:rPr lang="ru-RU" sz="2000" dirty="0" err="1"/>
              <a:t>Радиопротективное</a:t>
            </a:r>
            <a:r>
              <a:rPr lang="ru-RU" sz="2000" dirty="0"/>
              <a:t> действие</a:t>
            </a:r>
          </a:p>
          <a:p>
            <a:pPr marL="0" indent="0">
              <a:buFont typeface="Wingdings" pitchFamily="2" charset="2"/>
              <a:buChar char="ü"/>
              <a:defRPr/>
            </a:pPr>
            <a:r>
              <a:rPr lang="ru-RU" sz="2000" dirty="0"/>
              <a:t> Гипогликемический эффект</a:t>
            </a:r>
          </a:p>
          <a:p>
            <a:pPr marL="0" indent="0">
              <a:buFont typeface="Wingdings" pitchFamily="2" charset="2"/>
              <a:buChar char="ü"/>
              <a:defRPr/>
            </a:pPr>
            <a:r>
              <a:rPr lang="ru-RU" sz="2000" dirty="0"/>
              <a:t> </a:t>
            </a:r>
            <a:r>
              <a:rPr lang="ru-RU" sz="2000" dirty="0" err="1">
                <a:solidFill>
                  <a:srgbClr val="FF0000"/>
                </a:solidFill>
              </a:rPr>
              <a:t>Геропротектор</a:t>
            </a:r>
            <a:r>
              <a:rPr lang="ru-RU" sz="2000" dirty="0"/>
              <a:t>, </a:t>
            </a:r>
            <a:r>
              <a:rPr lang="ru-RU" sz="2000" dirty="0" err="1"/>
              <a:t>афродизиак</a:t>
            </a:r>
            <a:r>
              <a:rPr lang="ru-RU" sz="2000" dirty="0"/>
              <a:t>, улучшает сексуальную функцию </a:t>
            </a:r>
          </a:p>
          <a:p>
            <a:pPr marL="0" indent="0">
              <a:buFont typeface="Wingdings" pitchFamily="2" charset="2"/>
              <a:buChar char="ü"/>
              <a:defRPr/>
            </a:pPr>
            <a:r>
              <a:rPr lang="ru-RU" sz="2000" dirty="0"/>
              <a:t> </a:t>
            </a:r>
            <a:r>
              <a:rPr lang="ru-RU" sz="2000" dirty="0" err="1">
                <a:solidFill>
                  <a:srgbClr val="FF0000"/>
                </a:solidFill>
              </a:rPr>
              <a:t>Гепатопротектор</a:t>
            </a:r>
            <a:r>
              <a:rPr lang="ru-RU" sz="2000" dirty="0"/>
              <a:t>, профилактика цирроза печени, противодействие вирусам, при вирусном гепатите</a:t>
            </a:r>
          </a:p>
          <a:p>
            <a:pPr>
              <a:buFont typeface="Arial" charset="0"/>
              <a:buChar char="•"/>
              <a:defRPr/>
            </a:pPr>
            <a:endParaRPr lang="ru-RU" sz="1200" dirty="0"/>
          </a:p>
          <a:p>
            <a:pPr marL="0" indent="0">
              <a:buFontTx/>
              <a:buNone/>
              <a:defRPr/>
            </a:pPr>
            <a:endParaRPr lang="ru-RU" sz="1200" dirty="0"/>
          </a:p>
        </p:txBody>
      </p:sp>
      <p:pic>
        <p:nvPicPr>
          <p:cNvPr id="37894" name="Рисунок 5" descr="cordyceps_nsp1.png">
            <a:extLst>
              <a:ext uri="{FF2B5EF4-FFF2-40B4-BE49-F238E27FC236}">
                <a16:creationId xmlns:a16="http://schemas.microsoft.com/office/drawing/2014/main" id="{5726D0C4-0A93-44A4-9CCB-620CF1638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087438"/>
            <a:ext cx="2254250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8">
            <a:extLst>
              <a:ext uri="{FF2B5EF4-FFF2-40B4-BE49-F238E27FC236}">
                <a16:creationId xmlns:a16="http://schemas.microsoft.com/office/drawing/2014/main" id="{65463398-5631-4D68-AE2A-649B244F6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43F93E-1AF4-4E12-A721-01A9F11F1740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8916" name="Заголовок 1">
            <a:extLst>
              <a:ext uri="{FF2B5EF4-FFF2-40B4-BE49-F238E27FC236}">
                <a16:creationId xmlns:a16="http://schemas.microsoft.com/office/drawing/2014/main" id="{6F39142B-2EC2-4929-A45F-BA55C624A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375"/>
            <a:ext cx="9144000" cy="774700"/>
          </a:xfrm>
        </p:spPr>
        <p:txBody>
          <a:bodyPr/>
          <a:lstStyle/>
          <a:p>
            <a:r>
              <a:rPr lang="ru-RU" altLang="ru-RU" sz="4000" b="1">
                <a:solidFill>
                  <a:srgbClr val="76BD22"/>
                </a:solidFill>
              </a:rPr>
              <a:t>Кордицепс</a:t>
            </a:r>
            <a:r>
              <a:rPr lang="ru-RU" altLang="ru-RU" sz="4000" b="1"/>
              <a:t> 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F2E384DB-4FE1-43D5-8BBD-0AA1B6977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052513"/>
            <a:ext cx="8459788" cy="5689600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Char char="ü"/>
              <a:defRPr/>
            </a:pPr>
            <a:r>
              <a:rPr lang="ru-RU" sz="2400" dirty="0"/>
              <a:t> </a:t>
            </a:r>
            <a:r>
              <a:rPr lang="ru-RU" sz="2400" dirty="0" err="1"/>
              <a:t>Бронходилятатор</a:t>
            </a:r>
            <a:r>
              <a:rPr lang="ru-RU" sz="2400" dirty="0"/>
              <a:t>, противоастматическое, и отхаркивающее действие, препятствует эмфиземе легких</a:t>
            </a:r>
          </a:p>
          <a:p>
            <a:pPr marL="0" indent="0">
              <a:buFont typeface="Wingdings" pitchFamily="2" charset="2"/>
              <a:buChar char="ü"/>
              <a:defRPr/>
            </a:pPr>
            <a:r>
              <a:rPr lang="ru-RU" sz="2400" dirty="0"/>
              <a:t> Усиливает кроветворную функцию костного мозга по образованию тромбоцитов, эритроцитов и лейкоцитов</a:t>
            </a:r>
          </a:p>
          <a:p>
            <a:pPr marL="0" indent="0">
              <a:buFont typeface="Wingdings" pitchFamily="2" charset="2"/>
              <a:buChar char="ü"/>
              <a:defRPr/>
            </a:pPr>
            <a:r>
              <a:rPr lang="ru-RU" sz="2400" dirty="0"/>
              <a:t> Понижает содержание в крови ЛПНП и триглицеридов, повышает ЛПВП, уменьшает атеросклеротические проявления</a:t>
            </a:r>
          </a:p>
          <a:p>
            <a:pPr marL="0" indent="0">
              <a:buFont typeface="Wingdings" pitchFamily="2" charset="2"/>
              <a:buChar char="ü"/>
              <a:defRPr/>
            </a:pPr>
            <a:r>
              <a:rPr lang="ru-RU" sz="2400" dirty="0"/>
              <a:t> Улучшает состояние ЦНС, </a:t>
            </a:r>
            <a:r>
              <a:rPr lang="ru-RU" sz="2400" dirty="0" err="1"/>
              <a:t>адаптоген</a:t>
            </a:r>
            <a:endParaRPr lang="ru-RU" sz="2400" dirty="0"/>
          </a:p>
          <a:p>
            <a:pPr marL="0" indent="0">
              <a:buFont typeface="Wingdings" pitchFamily="2" charset="2"/>
              <a:buChar char="ü"/>
              <a:defRPr/>
            </a:pPr>
            <a:r>
              <a:rPr lang="ru-RU" sz="2400" b="1" dirty="0"/>
              <a:t> Иммунная система</a:t>
            </a:r>
            <a:r>
              <a:rPr lang="ru-RU" sz="2400" b="1" dirty="0">
                <a:solidFill>
                  <a:srgbClr val="FF0000"/>
                </a:solidFill>
              </a:rPr>
              <a:t>: по внутренней направленности противодействует новообразованиям (опухолям), устраняет стареющие и отмеряющие клетки; по внешней направленности – противодействует  токсинам, бактериям…</a:t>
            </a:r>
          </a:p>
          <a:p>
            <a:pPr marL="0" indent="0">
              <a:buFontTx/>
              <a:buNone/>
              <a:defRPr/>
            </a:pPr>
            <a:endParaRPr lang="ru-RU" sz="1600" dirty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ru-RU" sz="1600" dirty="0"/>
          </a:p>
          <a:p>
            <a:pPr>
              <a:buFont typeface="Arial" charset="0"/>
              <a:buChar char="•"/>
              <a:defRPr/>
            </a:pPr>
            <a:endParaRPr lang="ru-RU" sz="1400" dirty="0"/>
          </a:p>
          <a:p>
            <a:pPr marL="0" indent="0">
              <a:buFontTx/>
              <a:buNone/>
              <a:defRPr/>
            </a:pPr>
            <a:endParaRPr lang="ru-RU" sz="1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>
            <a:extLst>
              <a:ext uri="{FF2B5EF4-FFF2-40B4-BE49-F238E27FC236}">
                <a16:creationId xmlns:a16="http://schemas.microsoft.com/office/drawing/2014/main" id="{E2662D63-A746-4770-AD40-95A16DDCD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34D8CA-167D-4B5B-8E97-DECB7F3D758C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9940" name="Заголовок 1">
            <a:extLst>
              <a:ext uri="{FF2B5EF4-FFF2-40B4-BE49-F238E27FC236}">
                <a16:creationId xmlns:a16="http://schemas.microsoft.com/office/drawing/2014/main" id="{37E3E6E6-2C25-4EAF-9550-BB9427E38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ru-RU" altLang="ru-RU" sz="4000" b="1">
                <a:solidFill>
                  <a:srgbClr val="76BD22"/>
                </a:solidFill>
              </a:rPr>
              <a:t>Гиста Блок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FD040AA9-08A2-4C6A-B565-545213F17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263" y="1000125"/>
            <a:ext cx="5722937" cy="47529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Активные ингредиенты:</a:t>
            </a:r>
          </a:p>
          <a:p>
            <a:pPr marL="0" indent="0" eaLnBrk="1" hangingPunct="1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cs typeface="Times New Roman" pitchFamily="18" charset="0"/>
              </a:rPr>
              <a:t>Кверцетин</a:t>
            </a:r>
            <a:endParaRPr lang="ru-RU" sz="2000" dirty="0">
              <a:solidFill>
                <a:prstClr val="black"/>
              </a:solidFill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 Листья крапивы двудомной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 Горький апельсин (померанец)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cs typeface="Times New Roman" pitchFamily="18" charset="0"/>
              </a:rPr>
              <a:t>Бромелайн</a:t>
            </a:r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 из ананаса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2000" dirty="0">
                <a:cs typeface="Times New Roman" pitchFamily="18" charset="0"/>
              </a:rPr>
              <a:t> </a:t>
            </a:r>
            <a:r>
              <a:rPr lang="ru-RU" sz="2000" dirty="0" err="1">
                <a:cs typeface="Times New Roman" pitchFamily="18" charset="0"/>
              </a:rPr>
              <a:t>Дикальция</a:t>
            </a:r>
            <a:r>
              <a:rPr lang="ru-RU" sz="2000" dirty="0">
                <a:cs typeface="Times New Roman" pitchFamily="18" charset="0"/>
              </a:rPr>
              <a:t> фосфат</a:t>
            </a:r>
            <a:r>
              <a:rPr lang="ru-RU" sz="2800" dirty="0"/>
              <a:t>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Направленность действия</a:t>
            </a:r>
            <a:r>
              <a:rPr lang="ru-RU" sz="2800" b="1" dirty="0"/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 err="1">
                <a:solidFill>
                  <a:prstClr val="black"/>
                </a:solidFill>
                <a:cs typeface="Times New Roman" pitchFamily="18" charset="0"/>
              </a:rPr>
              <a:t>противоотечное</a:t>
            </a:r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спазмолитическое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антигистаминное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противовоспалительное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а</a:t>
            </a:r>
            <a:r>
              <a:rPr lang="ru-RU" sz="2000" dirty="0" smtClean="0">
                <a:solidFill>
                  <a:prstClr val="black"/>
                </a:solidFill>
                <a:cs typeface="Times New Roman" pitchFamily="18" charset="0"/>
              </a:rPr>
              <a:t>нтиоксидантное</a:t>
            </a:r>
            <a:endParaRPr lang="en-US" sz="2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-    </a:t>
            </a:r>
            <a:r>
              <a:rPr lang="ru-RU" sz="2000" dirty="0" err="1" smtClean="0">
                <a:solidFill>
                  <a:prstClr val="black"/>
                </a:solidFill>
                <a:cs typeface="Times New Roman" pitchFamily="18" charset="0"/>
              </a:rPr>
              <a:t>антислеротическое</a:t>
            </a:r>
            <a:endParaRPr lang="ru-RU" sz="2000" dirty="0">
              <a:solidFill>
                <a:prstClr val="black"/>
              </a:solidFill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>
                <a:solidFill>
                  <a:prstClr val="black"/>
                </a:solidFill>
                <a:cs typeface="Times New Roman" pitchFamily="18" charset="0"/>
              </a:rPr>
              <a:t>-    </a:t>
            </a:r>
            <a:r>
              <a:rPr lang="ru-RU" sz="2000" smtClean="0">
                <a:solidFill>
                  <a:prstClr val="black"/>
                </a:solidFill>
                <a:cs typeface="Times New Roman" pitchFamily="18" charset="0"/>
              </a:rPr>
              <a:t>диуретическое </a:t>
            </a:r>
            <a:endParaRPr lang="ru-RU" sz="2000" dirty="0">
              <a:solidFill>
                <a:prstClr val="black"/>
              </a:solidFill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ru-RU" dirty="0"/>
          </a:p>
        </p:txBody>
      </p:sp>
      <p:pic>
        <p:nvPicPr>
          <p:cNvPr id="39942" name="Рисунок 5" descr="hista_block1.png">
            <a:extLst>
              <a:ext uri="{FF2B5EF4-FFF2-40B4-BE49-F238E27FC236}">
                <a16:creationId xmlns:a16="http://schemas.microsoft.com/office/drawing/2014/main" id="{48CB2E81-E741-4019-A289-E657B6C3B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268413"/>
            <a:ext cx="2236787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>
            <a:extLst>
              <a:ext uri="{FF2B5EF4-FFF2-40B4-BE49-F238E27FC236}">
                <a16:creationId xmlns:a16="http://schemas.microsoft.com/office/drawing/2014/main" id="{A16250D8-426D-44AC-902C-F7DA0DEBA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EE2F98-20AD-4CEB-A62D-50BA30D73B39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0964" name="Заголовок 1">
            <a:extLst>
              <a:ext uri="{FF2B5EF4-FFF2-40B4-BE49-F238E27FC236}">
                <a16:creationId xmlns:a16="http://schemas.microsoft.com/office/drawing/2014/main" id="{0AFD0F57-B082-4739-A4CD-069C0FAD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altLang="ru-RU" sz="4000" b="1">
                <a:solidFill>
                  <a:srgbClr val="76BD22"/>
                </a:solidFill>
              </a:rPr>
              <a:t>Гиста Блок</a:t>
            </a:r>
          </a:p>
        </p:txBody>
      </p:sp>
      <p:sp>
        <p:nvSpPr>
          <p:cNvPr id="40965" name="Объект 2">
            <a:extLst>
              <a:ext uri="{FF2B5EF4-FFF2-40B4-BE49-F238E27FC236}">
                <a16:creationId xmlns:a16="http://schemas.microsoft.com/office/drawing/2014/main" id="{DC00DBBA-02AE-4CBB-B744-4EAC1F8A0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73425"/>
          </a:xfrm>
        </p:spPr>
        <p:txBody>
          <a:bodyPr/>
          <a:lstStyle/>
          <a:p>
            <a:pPr eaLnBrk="1" fontAlgn="t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400">
                <a:solidFill>
                  <a:srgbClr val="000000"/>
                </a:solidFill>
                <a:cs typeface="Times New Roman" panose="02020603050405020304" pitchFamily="18" charset="0"/>
              </a:rPr>
              <a:t>Поддерживает здоровое состояние слизистых организма</a:t>
            </a:r>
            <a:endParaRPr lang="en-US" altLang="ru-RU" sz="24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fontAlgn="t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fontAlgn="t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400">
                <a:solidFill>
                  <a:srgbClr val="000000"/>
                </a:solidFill>
                <a:cs typeface="Times New Roman" panose="02020603050405020304" pitchFamily="18" charset="0"/>
              </a:rPr>
              <a:t>Способствует облегчению дыхания при респираторных заболеваниях</a:t>
            </a:r>
            <a:endParaRPr lang="en-US" altLang="ru-RU" sz="24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fontAlgn="t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fontAlgn="t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400">
                <a:solidFill>
                  <a:srgbClr val="000000"/>
                </a:solidFill>
                <a:cs typeface="Times New Roman" panose="02020603050405020304" pitchFamily="18" charset="0"/>
              </a:rPr>
              <a:t>Уменьшает неприятные ощущения при различных видах аллергических раздражений</a:t>
            </a:r>
          </a:p>
          <a:p>
            <a:pPr eaLnBrk="1" fontAlgn="t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uk-UA" altLang="ru-RU" sz="2400">
                <a:solidFill>
                  <a:srgbClr val="FF0000"/>
                </a:solidFill>
                <a:cs typeface="Times New Roman" panose="02020603050405020304" pitchFamily="18" charset="0"/>
              </a:rPr>
              <a:t>Стабилизация клеточн</a:t>
            </a:r>
            <a:r>
              <a:rPr lang="ru-RU" altLang="ru-RU" sz="2400">
                <a:solidFill>
                  <a:srgbClr val="FF0000"/>
                </a:solidFill>
                <a:cs typeface="Times New Roman" panose="02020603050405020304" pitchFamily="18" charset="0"/>
              </a:rPr>
              <a:t>ых мембран и защита стенок сосудов ( 76 мг-   от АСП-250 %)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i="1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i="1">
                <a:solidFill>
                  <a:srgbClr val="000000"/>
                </a:solidFill>
                <a:cs typeface="Times New Roman" panose="02020603050405020304" pitchFamily="18" charset="0"/>
              </a:rPr>
              <a:t>   </a:t>
            </a:r>
            <a:r>
              <a:rPr lang="ru-RU" altLang="ru-RU" sz="24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>
            <a:extLst>
              <a:ext uri="{FF2B5EF4-FFF2-40B4-BE49-F238E27FC236}">
                <a16:creationId xmlns:a16="http://schemas.microsoft.com/office/drawing/2014/main" id="{215946BA-0054-4697-B18B-4E079F29B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1987" name="Объект 2">
            <a:extLst>
              <a:ext uri="{FF2B5EF4-FFF2-40B4-BE49-F238E27FC236}">
                <a16:creationId xmlns:a16="http://schemas.microsoft.com/office/drawing/2014/main" id="{90F3D8B6-15AF-46C1-B1CE-069983469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E7E479-9B5E-49AF-944B-A2C54295591E}"/>
              </a:ext>
            </a:extLst>
          </p:cNvPr>
          <p:cNvSpPr/>
          <p:nvPr/>
        </p:nvSpPr>
        <p:spPr>
          <a:xfrm>
            <a:off x="985838" y="3244850"/>
            <a:ext cx="7089775" cy="7080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/>
              <a:t>Набор «СТОП АЛЛЕРГИЯ»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5E7563-B8DE-4BC3-8AD5-8586294DB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379413"/>
            <a:ext cx="7024687" cy="14287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FF3432-16AE-4E88-930F-31E74A3F0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08050"/>
            <a:ext cx="8248650" cy="482758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68580" indent="0">
              <a:buFont typeface="Arial" panose="020B0604020202020204" pitchFamily="34" charset="0"/>
              <a:buNone/>
              <a:defRPr/>
            </a:pPr>
            <a:r>
              <a:rPr lang="ru-RU" sz="3600" b="1" dirty="0"/>
              <a:t>Во всех этих аллергических реакциях принимает участие иммунная система. </a:t>
            </a:r>
          </a:p>
          <a:p>
            <a:pPr marL="68580" indent="0">
              <a:buFont typeface="Arial" panose="020B0604020202020204" pitchFamily="34" charset="0"/>
              <a:buNone/>
              <a:defRPr/>
            </a:pPr>
            <a:r>
              <a:rPr lang="ru-RU" sz="3600" b="1" u="sng" dirty="0"/>
              <a:t>Другими словами аллергия – это повышенная чувствительность иммунной системы к различным чужеродным веществам, которые называются аллергенами.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F62ACAFE-3E51-4B4C-852C-D7A00FE5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7171" name="Объект 2">
            <a:extLst>
              <a:ext uri="{FF2B5EF4-FFF2-40B4-BE49-F238E27FC236}">
                <a16:creationId xmlns:a16="http://schemas.microsoft.com/office/drawing/2014/main" id="{E9A6A41D-29EE-4801-BA0D-04F989F0A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8475"/>
            <a:ext cx="8229600" cy="562768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b="1" dirty="0"/>
              <a:t>Дыхание </a:t>
            </a:r>
            <a:r>
              <a:rPr lang="en-US" altLang="ru-RU" sz="2000" b="1" dirty="0"/>
              <a:t>-</a:t>
            </a:r>
            <a:r>
              <a:rPr lang="ru-RU" altLang="ru-RU" sz="2000" b="1" dirty="0"/>
              <a:t> совокупность процессов, обеспечивающих доставку к тканям кислорода, его утилизацию тканями и удаления из тканей и организма углекислого газа.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b="1" dirty="0"/>
              <a:t>Различают внешнее и внутреннее (тканевое) дыхания.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b="1" dirty="0">
                <a:solidFill>
                  <a:srgbClr val="FF0000"/>
                </a:solidFill>
              </a:rPr>
              <a:t>Внешнее дыхание </a:t>
            </a:r>
            <a:r>
              <a:rPr lang="ru-RU" altLang="ru-RU" sz="2000" b="1" dirty="0"/>
              <a:t>— это поступление кислорода в легкие и газообмен между воздухом альвеол и </a:t>
            </a:r>
            <a:r>
              <a:rPr lang="ru-RU" altLang="ru-RU" sz="2000" b="1" dirty="0">
                <a:solidFill>
                  <a:srgbClr val="FF0000"/>
                </a:solidFill>
              </a:rPr>
              <a:t>кровью малого круга. </a:t>
            </a:r>
            <a:endParaRPr lang="en-US" altLang="ru-RU" sz="2000" b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b="1" dirty="0">
                <a:solidFill>
                  <a:srgbClr val="FF0000"/>
                </a:solidFill>
              </a:rPr>
              <a:t>Внутреннее дыхание </a:t>
            </a:r>
            <a:r>
              <a:rPr lang="ru-RU" altLang="ru-RU" sz="2000" b="1" dirty="0"/>
              <a:t>— утилизация кислорода в тканях, т. е. его участие в </a:t>
            </a:r>
            <a:r>
              <a:rPr lang="ru-RU" altLang="ru-RU" sz="2000" b="1" dirty="0" err="1"/>
              <a:t>окислительно</a:t>
            </a:r>
            <a:r>
              <a:rPr lang="ru-RU" altLang="ru-RU" sz="2000" b="1" dirty="0"/>
              <a:t>-восстановительных реакциях. Этот процесс протекает в </a:t>
            </a:r>
            <a:r>
              <a:rPr lang="ru-RU" altLang="ru-RU" sz="2000" b="1" dirty="0">
                <a:solidFill>
                  <a:srgbClr val="FF0000"/>
                </a:solidFill>
              </a:rPr>
              <a:t>митохондриях.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b="1" dirty="0"/>
              <a:t>Между внешним и внутренним дыханием имеется промежуточное звено — </a:t>
            </a:r>
            <a:r>
              <a:rPr lang="ru-RU" altLang="ru-RU" sz="2000" b="1" dirty="0">
                <a:solidFill>
                  <a:srgbClr val="FF0000"/>
                </a:solidFill>
              </a:rPr>
              <a:t>транспорт газов кровью</a:t>
            </a:r>
            <a:r>
              <a:rPr lang="ru-RU" altLang="ru-RU" sz="2000" b="1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b="1" dirty="0">
                <a:solidFill>
                  <a:srgbClr val="FF0000"/>
                </a:solidFill>
              </a:rPr>
              <a:t>Обеспечивается не дыхательной системой, а сердечно-сосудистой системой и системой крови.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b="1" dirty="0"/>
              <a:t>Систему дыхания рассматривают как функциональную систему — совокупность органов и тканей.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19088-3D47-41A1-B7E2-3DB48F6B8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392113"/>
            <a:ext cx="7024687" cy="106362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04353-611C-4443-ABC1-5E143F4A3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38" y="641350"/>
            <a:ext cx="8258175" cy="510857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u="sng" dirty="0"/>
              <a:t>Нормализация работы системы пищеварения и печени может </a:t>
            </a:r>
            <a:r>
              <a:rPr lang="ru-RU" sz="2800" b="1" dirty="0"/>
              <a:t>значительно облегчить течение аллергического процесса. </a:t>
            </a:r>
          </a:p>
          <a:p>
            <a:pPr>
              <a:defRPr/>
            </a:pPr>
            <a:r>
              <a:rPr lang="ru-RU" sz="2800" dirty="0"/>
              <a:t>В этом вам помогут программы </a:t>
            </a:r>
            <a:r>
              <a:rPr lang="ru-RU" sz="2800" b="1" dirty="0"/>
              <a:t>"Здоровье ЖКТ как ОСНОВА" и "Здоровье Вашей печени". 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Именно с очистки и стабилизации работы ЖКТ и печени рекомендуется  начинать борьбу с аллергией.</a:t>
            </a:r>
          </a:p>
          <a:p>
            <a:pPr>
              <a:defRPr/>
            </a:pPr>
            <a:r>
              <a:rPr lang="ru-RU" sz="2800" dirty="0"/>
              <a:t>Набор «СТОП АЛЛЕРГИЯ» включает шесть продуктов: </a:t>
            </a:r>
            <a:r>
              <a:rPr lang="ru-RU" sz="2800" b="1" dirty="0" err="1"/>
              <a:t>Буплерум</a:t>
            </a:r>
            <a:r>
              <a:rPr lang="ru-RU" sz="2800" b="1" dirty="0"/>
              <a:t> Плюс , </a:t>
            </a:r>
            <a:r>
              <a:rPr lang="ru-RU" sz="2800" b="1" dirty="0" err="1"/>
              <a:t>Гиста</a:t>
            </a:r>
            <a:r>
              <a:rPr lang="ru-RU" sz="2800" b="1" dirty="0"/>
              <a:t> Блок, Омега-3 , МСМ, Красный Клевер и Витамин С.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D5E88-B0CC-4F33-960C-8E647F29E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346075"/>
            <a:ext cx="7024687" cy="10525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Базовый набор включает 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02AC5C-042D-4400-A100-E5869E77F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38" y="914400"/>
            <a:ext cx="8437562" cy="433705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100" b="1" dirty="0" err="1"/>
              <a:t>Буплерум</a:t>
            </a:r>
            <a:r>
              <a:rPr lang="ru-RU" sz="2100" b="1" dirty="0"/>
              <a:t> Плюс </a:t>
            </a:r>
            <a:r>
              <a:rPr lang="ru-RU" sz="2100" dirty="0"/>
              <a:t>– оказывает антигистаминное действие. Блокирует выброс гистамина, снижает тяжесть анафилаксии и дерматита.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100" b="1" dirty="0"/>
              <a:t>Витамин С НСП </a:t>
            </a:r>
            <a:r>
              <a:rPr lang="ru-RU" sz="2100" dirty="0"/>
              <a:t>– является природным антигистаминным веществом, предотвращает высвобождение и увеличивает </a:t>
            </a:r>
            <a:r>
              <a:rPr lang="ru-RU" sz="2100" dirty="0" err="1"/>
              <a:t>инактивацию</a:t>
            </a:r>
            <a:r>
              <a:rPr lang="ru-RU" sz="2100" dirty="0"/>
              <a:t> гистамина </a:t>
            </a:r>
            <a:r>
              <a:rPr lang="ru-RU" sz="2100" b="1" dirty="0">
                <a:solidFill>
                  <a:srgbClr val="FF0000"/>
                </a:solidFill>
              </a:rPr>
              <a:t>(ежедневный прием 2 г витамина С в течение недели вызывает снижение уровня гистамина у взрослых на 38%).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100" b="1" dirty="0"/>
              <a:t>МСМ</a:t>
            </a:r>
            <a:r>
              <a:rPr lang="ru-RU" sz="2100" dirty="0"/>
              <a:t> – снижает чувствительность к аллергенам.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100" b="1" dirty="0"/>
              <a:t>Омега-3 ПНЖК НСП </a:t>
            </a:r>
            <a:r>
              <a:rPr lang="ru-RU" sz="2100" dirty="0"/>
              <a:t>– уменьшает проявления аллергии, снижает выраженность воспаления.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100" b="1" dirty="0" err="1"/>
              <a:t>Гиста</a:t>
            </a:r>
            <a:r>
              <a:rPr lang="ru-RU" sz="2100" b="1" dirty="0"/>
              <a:t> Блок </a:t>
            </a:r>
            <a:r>
              <a:rPr lang="ru-RU" sz="2100" dirty="0"/>
              <a:t>– содержит </a:t>
            </a:r>
            <a:r>
              <a:rPr lang="ru-RU" sz="2100" b="1" dirty="0" err="1"/>
              <a:t>кверцетин</a:t>
            </a:r>
            <a:r>
              <a:rPr lang="ru-RU" sz="2100" b="1" dirty="0"/>
              <a:t>,</a:t>
            </a:r>
            <a:r>
              <a:rPr lang="ru-RU" sz="2100" dirty="0"/>
              <a:t> который нормализует баланс гистамина и модулирует функцию иммунной системы. </a:t>
            </a:r>
            <a:r>
              <a:rPr lang="ru-RU" sz="2100" b="1" dirty="0"/>
              <a:t>Листья крапивы </a:t>
            </a:r>
            <a:r>
              <a:rPr lang="ru-RU" sz="2100" dirty="0"/>
              <a:t>снимают проявления ринита.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100" b="1" dirty="0"/>
              <a:t>Красный Клевер </a:t>
            </a:r>
            <a:r>
              <a:rPr lang="ru-RU" sz="2100" dirty="0"/>
              <a:t>– активирует работу фагоцитов, которые уничтожают аллергены.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>
            <a:extLst>
              <a:ext uri="{FF2B5EF4-FFF2-40B4-BE49-F238E27FC236}">
                <a16:creationId xmlns:a16="http://schemas.microsoft.com/office/drawing/2014/main" id="{9C583B83-D216-4B4D-B2B9-CC74422BB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6083" name="Picture 2">
            <a:extLst>
              <a:ext uri="{FF2B5EF4-FFF2-40B4-BE49-F238E27FC236}">
                <a16:creationId xmlns:a16="http://schemas.microsoft.com/office/drawing/2014/main" id="{E2FFBEFC-1C81-4517-9A11-27006A85F2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113" y="0"/>
            <a:ext cx="9190038" cy="687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>
            <a:extLst>
              <a:ext uri="{FF2B5EF4-FFF2-40B4-BE49-F238E27FC236}">
                <a16:creationId xmlns:a16="http://schemas.microsoft.com/office/drawing/2014/main" id="{E1AC7483-4104-4CB8-B849-196E07496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4581E9-9B17-4F53-AB72-3616628EB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2012950"/>
            <a:ext cx="8640763" cy="283527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68580" indent="0">
              <a:buFont typeface="Arial" panose="020B0604020202020204" pitchFamily="34" charset="0"/>
              <a:buNone/>
              <a:defRPr/>
            </a:pPr>
            <a:r>
              <a:rPr lang="ru-RU" sz="4800" b="1" dirty="0"/>
              <a:t>                 Программа </a:t>
            </a:r>
          </a:p>
          <a:p>
            <a:pPr marL="68580" indent="0">
              <a:buFont typeface="Arial" panose="020B0604020202020204" pitchFamily="34" charset="0"/>
              <a:buNone/>
              <a:defRPr/>
            </a:pPr>
            <a:r>
              <a:rPr lang="ru-RU" sz="4800" b="1" dirty="0"/>
              <a:t>       «Сильный иммунитет»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F220E-F2A5-4F56-9C0A-F7518F25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819150"/>
            <a:ext cx="8134350" cy="8794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Активность иммунной системы: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0267B6-186D-440F-801A-A6DB123C4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350" y="1268413"/>
            <a:ext cx="8353425" cy="445293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dirty="0"/>
              <a:t>Механизмы работы иммунной системы можно условно разделить на две группы: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u="sng" dirty="0"/>
              <a:t>неспецифические и специфические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3600" dirty="0"/>
              <a:t>              Влияют на здоровье ИС: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3600" b="1" dirty="0"/>
              <a:t>Здоровье ЖКТ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3600" b="1" dirty="0"/>
              <a:t>Здоровье печени</a:t>
            </a:r>
            <a:endParaRPr lang="ru-RU" sz="36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3600" b="1" dirty="0"/>
              <a:t>Токсическая нагрузки на организм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3600" b="1" dirty="0"/>
              <a:t>Стабильность нервной системы.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88FD8D-2521-40DE-B47B-C93E7355E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68263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C24ADA-9BB7-4390-BEB3-CB3974CB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88" y="549275"/>
            <a:ext cx="8345487" cy="515937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68580" indent="0">
              <a:buFont typeface="Arial" panose="020B0604020202020204" pitchFamily="34" charset="0"/>
              <a:buNone/>
              <a:defRPr/>
            </a:pPr>
            <a:r>
              <a:rPr lang="ru-RU" dirty="0"/>
              <a:t> </a:t>
            </a:r>
            <a:r>
              <a:rPr lang="ru-RU" sz="2800" dirty="0"/>
              <a:t>Поддержка иммунной системы – это достаточно сложный и скрупулёзный процесс, основанный на законах физиологии:</a:t>
            </a:r>
          </a:p>
          <a:p>
            <a:pPr marL="68580" indent="0">
              <a:buFont typeface="Arial" panose="020B0604020202020204" pitchFamily="34" charset="0"/>
              <a:buNone/>
              <a:defRPr/>
            </a:pPr>
            <a:r>
              <a:rPr lang="ru-RU" sz="2800" b="1" u="sng" dirty="0">
                <a:solidFill>
                  <a:srgbClr val="FF0000"/>
                </a:solidFill>
              </a:rPr>
              <a:t>Этап 1</a:t>
            </a:r>
            <a:r>
              <a:rPr lang="ru-RU" sz="2800" dirty="0">
                <a:solidFill>
                  <a:srgbClr val="FF0000"/>
                </a:solidFill>
              </a:rPr>
              <a:t>. </a:t>
            </a:r>
            <a:r>
              <a:rPr lang="ru-RU" sz="2800" u="sng" dirty="0">
                <a:solidFill>
                  <a:srgbClr val="FF0000"/>
                </a:solidFill>
              </a:rPr>
              <a:t>Ограничение влияния внутренних и внешних факторов, ослабляющих иммунную систему.</a:t>
            </a:r>
          </a:p>
          <a:p>
            <a:pPr>
              <a:defRPr/>
            </a:pPr>
            <a:r>
              <a:rPr lang="ru-RU" sz="2800" dirty="0"/>
              <a:t>пересмотр своего образа жизни;</a:t>
            </a:r>
          </a:p>
          <a:p>
            <a:pPr>
              <a:defRPr/>
            </a:pPr>
            <a:r>
              <a:rPr lang="ru-RU" sz="2800" dirty="0"/>
              <a:t>критично оценить состояние НС ;</a:t>
            </a:r>
          </a:p>
          <a:p>
            <a:pPr>
              <a:defRPr/>
            </a:pPr>
            <a:r>
              <a:rPr lang="ru-RU" sz="2800" dirty="0"/>
              <a:t>привести в должное состояние ЖКТ (</a:t>
            </a:r>
            <a:r>
              <a:rPr lang="ru-RU" sz="2800" b="1" dirty="0"/>
              <a:t>набор «Здоровье ЖКТ» </a:t>
            </a:r>
            <a:r>
              <a:rPr lang="ru-RU" sz="2800" dirty="0"/>
              <a:t>).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BB097-D176-4277-A834-381B9309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355600"/>
            <a:ext cx="7024687" cy="46038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08FE88-5B0A-4A25-9CD3-088A0B0ED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606425"/>
            <a:ext cx="8264525" cy="511492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marL="68580" indent="0"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Этап 2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u="sng" dirty="0">
                <a:solidFill>
                  <a:srgbClr val="FF0000"/>
                </a:solidFill>
              </a:rPr>
              <a:t>Собственно реабилитация иммунной системы, которая должна соответствовать следующим правилам:</a:t>
            </a:r>
          </a:p>
          <a:p>
            <a:pPr>
              <a:defRPr/>
            </a:pPr>
            <a:r>
              <a:rPr lang="ru-RU" dirty="0"/>
              <a:t>реабилитация иммунной системы проводится </a:t>
            </a:r>
            <a:r>
              <a:rPr lang="ru-RU" b="1" dirty="0">
                <a:solidFill>
                  <a:srgbClr val="FF0000"/>
                </a:solidFill>
              </a:rPr>
              <a:t>на фоне оздоровленного ЖКТ и печени;</a:t>
            </a:r>
          </a:p>
          <a:p>
            <a:pPr>
              <a:defRPr/>
            </a:pPr>
            <a:r>
              <a:rPr lang="ru-RU" dirty="0"/>
              <a:t>иммуномодуляторы назначаются короткими курсами, что позволяет избежать </a:t>
            </a:r>
            <a:r>
              <a:rPr lang="ru-RU" b="1" dirty="0">
                <a:solidFill>
                  <a:srgbClr val="FF0000"/>
                </a:solidFill>
              </a:rPr>
              <a:t>толерантности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к стимулирующему влиянию продуктов;</a:t>
            </a:r>
          </a:p>
          <a:p>
            <a:pPr>
              <a:defRPr/>
            </a:pPr>
            <a:r>
              <a:rPr lang="ru-RU" dirty="0"/>
              <a:t>программа оздоровления иммунной системы всегда </a:t>
            </a:r>
            <a:r>
              <a:rPr lang="ru-RU" b="1" dirty="0">
                <a:solidFill>
                  <a:srgbClr val="FF0000"/>
                </a:solidFill>
              </a:rPr>
              <a:t>проводится на фоне витаминно-минеральной </a:t>
            </a:r>
            <a:r>
              <a:rPr lang="ru-RU" b="1" dirty="0" err="1">
                <a:solidFill>
                  <a:srgbClr val="FF0000"/>
                </a:solidFill>
              </a:rPr>
              <a:t>запитки</a:t>
            </a:r>
            <a:r>
              <a:rPr lang="ru-RU" b="1" dirty="0">
                <a:solidFill>
                  <a:srgbClr val="FF0000"/>
                </a:solidFill>
              </a:rPr>
              <a:t>;</a:t>
            </a:r>
          </a:p>
          <a:p>
            <a:pPr>
              <a:defRPr/>
            </a:pPr>
            <a:r>
              <a:rPr lang="ru-RU" dirty="0"/>
              <a:t>курс реабилитации длится не менее 3 месяцев.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>
            <a:extLst>
              <a:ext uri="{FF2B5EF4-FFF2-40B4-BE49-F238E27FC236}">
                <a16:creationId xmlns:a16="http://schemas.microsoft.com/office/drawing/2014/main" id="{8C5F6E80-1C06-4D3A-AB83-0ED554C10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125" y="0"/>
            <a:ext cx="7194550" cy="941388"/>
          </a:xfrm>
        </p:spPr>
        <p:txBody>
          <a:bodyPr/>
          <a:lstStyle/>
          <a:p>
            <a:r>
              <a:rPr lang="ru-RU" altLang="ru-RU" sz="3200"/>
              <a:t>Набор Сильный  Иммунитет.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BC601B-979A-4A44-9B51-55E31B2E1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075" y="636588"/>
            <a:ext cx="8478838" cy="615156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 marL="68580" indent="0">
              <a:buFont typeface="Arial" panose="020B0604020202020204" pitchFamily="34" charset="0"/>
              <a:buNone/>
              <a:defRPr/>
            </a:pPr>
            <a:r>
              <a:rPr lang="ru-RU" dirty="0"/>
              <a:t>     </a:t>
            </a:r>
            <a:r>
              <a:rPr lang="ru-RU" b="1" i="1" u="sng" dirty="0"/>
              <a:t>Поможет  надежно подготовиться к межсезонью, значительно снизить риск простудных заболеваний, сократить время выздоровления и обезопасить себя от нежелательных осложнений.</a:t>
            </a:r>
          </a:p>
          <a:p>
            <a:pPr marL="68580" indent="0">
              <a:buFont typeface="Arial" panose="020B0604020202020204" pitchFamily="34" charset="0"/>
              <a:buNone/>
              <a:defRPr/>
            </a:pPr>
            <a:r>
              <a:rPr lang="ru-RU" i="1" u="sng" dirty="0"/>
              <a:t>     В набор вошли продукты, синергическое действие которых гарантированно укрепит  иммунную систему: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i="1" u="sng" dirty="0"/>
              <a:t>1. </a:t>
            </a:r>
            <a:r>
              <a:rPr lang="ru-RU" b="1" i="1" u="sng" dirty="0"/>
              <a:t>Кошачий Коготь НСП </a:t>
            </a:r>
            <a:r>
              <a:rPr lang="ru-RU" i="1" u="sng" dirty="0"/>
              <a:t>– оказывает иммуномодулирующее действие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i="1" u="sng" dirty="0"/>
              <a:t>2. </a:t>
            </a:r>
            <a:r>
              <a:rPr lang="ru-RU" b="1" i="1" u="sng" dirty="0"/>
              <a:t>Защитная Формула НСП </a:t>
            </a:r>
            <a:r>
              <a:rPr lang="ru-RU" i="1" u="sng" dirty="0"/>
              <a:t>– комплекс витаминов, микроэлементов и антиоксидантов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i="1" u="sng" dirty="0"/>
              <a:t>3. </a:t>
            </a:r>
            <a:r>
              <a:rPr lang="ru-RU" b="1" i="1" u="sng" dirty="0"/>
              <a:t>Пастилки с цинком </a:t>
            </a:r>
            <a:r>
              <a:rPr lang="ru-RU" i="1" u="sng" dirty="0"/>
              <a:t>– активируют защитные силы эпителиальных барьеров, способствуют санации носоглотки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i="1" u="sng" dirty="0"/>
              <a:t>4. </a:t>
            </a:r>
            <a:r>
              <a:rPr lang="ru-RU" b="1" i="1" u="sng" dirty="0"/>
              <a:t>Пчелиная пыльца </a:t>
            </a:r>
            <a:r>
              <a:rPr lang="ru-RU" i="1" u="sng" dirty="0"/>
              <a:t>– комплексная минеральная </a:t>
            </a:r>
            <a:r>
              <a:rPr lang="ru-RU" i="1" u="sng" dirty="0" err="1"/>
              <a:t>запитка</a:t>
            </a:r>
            <a:r>
              <a:rPr lang="ru-RU" i="1" u="sng" dirty="0"/>
              <a:t> организма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i="1" u="sng" dirty="0"/>
              <a:t>5. </a:t>
            </a:r>
            <a:r>
              <a:rPr lang="ru-RU" b="1" i="1" u="sng" dirty="0" err="1"/>
              <a:t>Cи</a:t>
            </a:r>
            <a:r>
              <a:rPr lang="ru-RU" b="1" i="1" u="sng" dirty="0"/>
              <a:t>-</a:t>
            </a:r>
            <a:r>
              <a:rPr lang="ru-RU" b="1" i="1" u="sng" dirty="0" err="1"/>
              <a:t>Cи</a:t>
            </a:r>
            <a:r>
              <a:rPr lang="ru-RU" b="1" i="1" u="sng" dirty="0"/>
              <a:t>-Эй НСП </a:t>
            </a:r>
            <a:r>
              <a:rPr lang="ru-RU" i="1" u="sng" dirty="0"/>
              <a:t>–  </a:t>
            </a:r>
            <a:r>
              <a:rPr lang="ru-RU" i="1" u="sng" dirty="0" err="1"/>
              <a:t>иммуноактивирующее</a:t>
            </a:r>
            <a:r>
              <a:rPr lang="ru-RU" i="1" u="sng" dirty="0"/>
              <a:t> действие, обладает жаропонижающими и противовоспалительными свойствами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i="1" u="sng" dirty="0"/>
              <a:t>6. </a:t>
            </a:r>
            <a:r>
              <a:rPr lang="ru-RU" b="1" i="1" u="sng" dirty="0" err="1"/>
              <a:t>Колострум</a:t>
            </a:r>
            <a:r>
              <a:rPr lang="ru-RU" b="1" i="1" u="sng" dirty="0"/>
              <a:t> НСП </a:t>
            </a:r>
            <a:r>
              <a:rPr lang="ru-RU" i="1" u="sng" dirty="0"/>
              <a:t>– продукт на основе молозива, которое содержит бесценный комплекс антител и биогенных регуляторов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i="1" u="sng" dirty="0"/>
              <a:t>7. </a:t>
            </a:r>
            <a:r>
              <a:rPr lang="ru-RU" b="1" i="1" u="sng" dirty="0"/>
              <a:t>Красный Клевер </a:t>
            </a:r>
            <a:r>
              <a:rPr lang="ru-RU" i="1" u="sng" dirty="0"/>
              <a:t>– стимулирует работу лимфатической системы, способствует выведению токсинов из организма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i="1" u="sng" dirty="0"/>
              <a:t>8. </a:t>
            </a:r>
            <a:r>
              <a:rPr lang="ru-RU" b="1" i="1" u="sng" dirty="0" err="1"/>
              <a:t>Замброза</a:t>
            </a:r>
            <a:r>
              <a:rPr lang="ru-RU" i="1" u="sng" dirty="0"/>
              <a:t> – мощный антиоксидантный комплекс и витамины  в насыщенном фруктово-ягодном напитке.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7D9015-3EC1-47ED-A9D5-088EC4D7F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593725"/>
            <a:ext cx="7024687" cy="6524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dirty="0"/>
              <a:t>Алгоритм реабилитации</a:t>
            </a:r>
            <a:endParaRPr lang="ru-RU" dirty="0"/>
          </a:p>
        </p:txBody>
      </p:sp>
      <p:pic>
        <p:nvPicPr>
          <p:cNvPr id="52227" name="Picture 2">
            <a:extLst>
              <a:ext uri="{FF2B5EF4-FFF2-40B4-BE49-F238E27FC236}">
                <a16:creationId xmlns:a16="http://schemas.microsoft.com/office/drawing/2014/main" id="{3742FA6E-83EE-4FF3-A018-BCB4473D1D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87450"/>
            <a:ext cx="8642350" cy="5475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4681E6-74A5-4BE1-A4BF-53C67C88D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355600"/>
            <a:ext cx="7024687" cy="71438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80D56B-CFBB-41D1-81CC-F1451DC49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25" y="355600"/>
            <a:ext cx="8575675" cy="544988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68580" indent="0">
              <a:buFont typeface="Arial" panose="020B0604020202020204" pitchFamily="34" charset="0"/>
              <a:buNone/>
              <a:defRPr/>
            </a:pPr>
            <a:r>
              <a:rPr lang="ru-RU" sz="2300" dirty="0"/>
              <a:t>* </a:t>
            </a:r>
            <a:r>
              <a:rPr lang="ru-RU" sz="2300" dirty="0">
                <a:solidFill>
                  <a:srgbClr val="FF0000"/>
                </a:solidFill>
              </a:rPr>
              <a:t>четвертый месяц указывается в связи с тем, что первые три месяца – это реабилитация ЖКТ.</a:t>
            </a:r>
          </a:p>
          <a:p>
            <a:pPr marL="68580" indent="0">
              <a:buFont typeface="Arial" panose="020B0604020202020204" pitchFamily="34" charset="0"/>
              <a:buNone/>
              <a:defRPr/>
            </a:pPr>
            <a:r>
              <a:rPr lang="ru-RU" sz="2300" dirty="0"/>
              <a:t>** </a:t>
            </a:r>
            <a:r>
              <a:rPr lang="ru-RU" sz="2300" dirty="0">
                <a:solidFill>
                  <a:srgbClr val="FF0000"/>
                </a:solidFill>
              </a:rPr>
              <a:t>продукты принимаются в указанных дозах до конца упаковки</a:t>
            </a:r>
            <a:r>
              <a:rPr lang="ru-RU" sz="2300" dirty="0"/>
              <a:t>.</a:t>
            </a:r>
          </a:p>
          <a:p>
            <a:pPr marL="68580" indent="0">
              <a:buFont typeface="Arial" panose="020B0604020202020204" pitchFamily="34" charset="0"/>
              <a:buNone/>
              <a:defRPr/>
            </a:pPr>
            <a:r>
              <a:rPr lang="ru-RU" sz="2300" dirty="0"/>
              <a:t>Базовый набор при необходимости можно усилить целым рядом других продуктов компании, обладающими способностью увеличивать активность иммунной системы. </a:t>
            </a:r>
          </a:p>
          <a:p>
            <a:pPr>
              <a:defRPr/>
            </a:pPr>
            <a:r>
              <a:rPr lang="ru-RU" sz="2300" dirty="0"/>
              <a:t>Это прежде всего такие продукты, как </a:t>
            </a:r>
            <a:r>
              <a:rPr lang="ru-RU" sz="2300" b="1" u="sng" dirty="0" err="1"/>
              <a:t>Кордицепс</a:t>
            </a:r>
            <a:r>
              <a:rPr lang="ru-RU" sz="2300" b="1" u="sng" dirty="0"/>
              <a:t>, Сок Нони, </a:t>
            </a:r>
            <a:r>
              <a:rPr lang="ru-RU" sz="2300" b="1" u="sng" dirty="0" err="1"/>
              <a:t>Моринда</a:t>
            </a:r>
            <a:r>
              <a:rPr lang="ru-RU" sz="2300" b="1" u="sng" dirty="0"/>
              <a:t>, Листья Оливы, Сок Алоэ</a:t>
            </a:r>
            <a:r>
              <a:rPr lang="ru-RU" sz="2300" u="sng" dirty="0"/>
              <a:t>. </a:t>
            </a:r>
          </a:p>
          <a:p>
            <a:pPr>
              <a:defRPr/>
            </a:pPr>
            <a:r>
              <a:rPr lang="ru-RU" sz="2300" dirty="0"/>
              <a:t>Особо хотелось бы отметить </a:t>
            </a:r>
            <a:r>
              <a:rPr lang="ru-RU" sz="2300" dirty="0">
                <a:solidFill>
                  <a:srgbClr val="FF0000"/>
                </a:solidFill>
              </a:rPr>
              <a:t>продукт </a:t>
            </a:r>
            <a:r>
              <a:rPr lang="ru-RU" sz="2300" b="1" u="sng" dirty="0">
                <a:solidFill>
                  <a:srgbClr val="FF0000"/>
                </a:solidFill>
              </a:rPr>
              <a:t>Протеаза Плюс</a:t>
            </a:r>
            <a:r>
              <a:rPr lang="ru-RU" sz="2300" u="sng" dirty="0">
                <a:solidFill>
                  <a:srgbClr val="FF0000"/>
                </a:solidFill>
              </a:rPr>
              <a:t>.</a:t>
            </a:r>
            <a:r>
              <a:rPr lang="ru-RU" sz="2300" u="sng" dirty="0"/>
              <a:t> </a:t>
            </a:r>
            <a:r>
              <a:rPr lang="ru-RU" sz="2300" dirty="0"/>
              <a:t>Это один из немногих рычагов влияния на ту самую группу клеток под названием </a:t>
            </a:r>
            <a:r>
              <a:rPr lang="ru-RU" sz="2300" u="sng" dirty="0"/>
              <a:t>макрофаги</a:t>
            </a:r>
            <a:r>
              <a:rPr lang="ru-RU" sz="2300" dirty="0"/>
              <a:t> .</a:t>
            </a:r>
          </a:p>
          <a:p>
            <a:pPr>
              <a:defRPr/>
            </a:pPr>
            <a:r>
              <a:rPr lang="ru-RU" sz="2300" dirty="0">
                <a:solidFill>
                  <a:srgbClr val="FF0000"/>
                </a:solidFill>
              </a:rPr>
              <a:t>Усиление набора с помощью </a:t>
            </a:r>
            <a:r>
              <a:rPr lang="ru-RU" sz="2300" b="1" dirty="0">
                <a:solidFill>
                  <a:srgbClr val="FF0000"/>
                </a:solidFill>
              </a:rPr>
              <a:t>Протеаза Плюс </a:t>
            </a:r>
            <a:r>
              <a:rPr lang="ru-RU" sz="2300" dirty="0">
                <a:solidFill>
                  <a:srgbClr val="FF0000"/>
                </a:solidFill>
              </a:rPr>
              <a:t>будет особенно актуально у людей, уже имеющих </a:t>
            </a:r>
            <a:r>
              <a:rPr lang="ru-RU" sz="2300" u="sng" dirty="0">
                <a:solidFill>
                  <a:srgbClr val="FF0000"/>
                </a:solidFill>
              </a:rPr>
              <a:t>хронические воспалительные процессы </a:t>
            </a:r>
            <a:r>
              <a:rPr lang="ru-RU" sz="2300" dirty="0">
                <a:solidFill>
                  <a:srgbClr val="FF0000"/>
                </a:solidFill>
              </a:rPr>
              <a:t>(хронические тонзиллит, аднексит, простатит и т.д.).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>
            <a:extLst>
              <a:ext uri="{FF2B5EF4-FFF2-40B4-BE49-F238E27FC236}">
                <a16:creationId xmlns:a16="http://schemas.microsoft.com/office/drawing/2014/main" id="{219E26E8-F1F9-4CD5-B234-EBA26625B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0BEAE1-6CB7-4D6B-8A28-9BA7064BE1B7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196" name="Заголовок 1">
            <a:extLst>
              <a:ext uri="{FF2B5EF4-FFF2-40B4-BE49-F238E27FC236}">
                <a16:creationId xmlns:a16="http://schemas.microsoft.com/office/drawing/2014/main" id="{2246DE22-D7EE-42E0-971E-BCB5B1989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95275"/>
            <a:ext cx="8507413" cy="792163"/>
          </a:xfrm>
        </p:spPr>
        <p:txBody>
          <a:bodyPr/>
          <a:lstStyle/>
          <a:p>
            <a:r>
              <a:rPr lang="ru-RU" altLang="ru-RU" sz="4000" b="1">
                <a:solidFill>
                  <a:srgbClr val="76BD22"/>
                </a:solidFill>
              </a:rPr>
              <a:t>Функции дыхательной системы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8EE29015-EFA0-464D-BF51-8688C863F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" y="908050"/>
            <a:ext cx="8424863" cy="5329238"/>
          </a:xfrm>
        </p:spPr>
        <p:txBody>
          <a:bodyPr/>
          <a:lstStyle/>
          <a:p>
            <a:pPr marL="0" lvl="2" indent="0">
              <a:buFontTx/>
              <a:buNone/>
              <a:defRPr/>
            </a:pPr>
            <a:r>
              <a:rPr lang="ru-RU" sz="1600" b="1" dirty="0"/>
              <a:t>Внешнее дыхание, т.е. поглощение из вдыхаемого воздуха кислорода и снабжение им крови, а также удаление углекислого газа</a:t>
            </a:r>
            <a:r>
              <a:rPr lang="ru-RU" sz="1800" b="1" dirty="0"/>
              <a:t>. </a:t>
            </a:r>
            <a:endParaRPr lang="ru-RU" sz="1600" dirty="0"/>
          </a:p>
          <a:p>
            <a:pPr marL="0" lvl="2" indent="0">
              <a:buFontTx/>
              <a:buNone/>
              <a:defRPr/>
            </a:pPr>
            <a:r>
              <a:rPr lang="ru-RU" sz="1800" b="1" dirty="0"/>
              <a:t>Среди </a:t>
            </a:r>
            <a:r>
              <a:rPr lang="ru-RU" sz="1800" b="1" dirty="0" err="1">
                <a:solidFill>
                  <a:srgbClr val="FF0000"/>
                </a:solidFill>
              </a:rPr>
              <a:t>недыхательных</a:t>
            </a:r>
            <a:r>
              <a:rPr lang="ru-RU" sz="1800" b="1" dirty="0"/>
              <a:t> функций дыхательной системы очень важными являются:</a:t>
            </a:r>
          </a:p>
          <a:p>
            <a:pPr>
              <a:buFont typeface="Arial"/>
              <a:buChar char="•"/>
              <a:defRPr/>
            </a:pPr>
            <a:r>
              <a:rPr lang="ru-RU" sz="1800" dirty="0"/>
              <a:t>терморегуляция,</a:t>
            </a:r>
          </a:p>
          <a:p>
            <a:pPr>
              <a:buFont typeface="Arial"/>
              <a:buChar char="•"/>
              <a:defRPr/>
            </a:pPr>
            <a:r>
              <a:rPr lang="ru-RU" sz="1800" dirty="0"/>
              <a:t>депонирование крови в обильно развитой сосудистой системе легких,</a:t>
            </a:r>
          </a:p>
          <a:p>
            <a:pPr>
              <a:buFont typeface="Arial"/>
              <a:buChar char="•"/>
              <a:defRPr/>
            </a:pPr>
            <a:r>
              <a:rPr lang="ru-RU" sz="1800" dirty="0"/>
              <a:t>участие в регуляции свертывания крови   </a:t>
            </a:r>
          </a:p>
          <a:p>
            <a:pPr>
              <a:buFont typeface="Arial"/>
              <a:buChar char="•"/>
              <a:defRPr/>
            </a:pPr>
            <a:r>
              <a:rPr lang="ru-RU" sz="1800" dirty="0"/>
              <a:t>участие в синтезе/</a:t>
            </a:r>
            <a:r>
              <a:rPr lang="ru-RU" sz="1800" dirty="0" err="1"/>
              <a:t>инактивации</a:t>
            </a:r>
            <a:r>
              <a:rPr lang="ru-RU" sz="1800" dirty="0"/>
              <a:t> гормонов;</a:t>
            </a:r>
          </a:p>
          <a:p>
            <a:pPr>
              <a:buFont typeface="Arial"/>
              <a:buChar char="•"/>
              <a:defRPr/>
            </a:pPr>
            <a:r>
              <a:rPr lang="ru-RU" sz="1800" dirty="0"/>
              <a:t>участие в водно-солевом и липидном обмене;</a:t>
            </a:r>
          </a:p>
          <a:p>
            <a:pPr>
              <a:buFont typeface="Arial"/>
              <a:buChar char="•"/>
              <a:defRPr/>
            </a:pPr>
            <a:r>
              <a:rPr lang="ru-RU" sz="1800" dirty="0"/>
              <a:t>участие в голосообразовании, обонянии и иммунной защите;</a:t>
            </a:r>
          </a:p>
          <a:p>
            <a:pPr>
              <a:buFont typeface="Arial" charset="0"/>
              <a:buChar char="•"/>
              <a:defRPr/>
            </a:pPr>
            <a:r>
              <a:rPr lang="ru-RU" sz="1800" dirty="0"/>
              <a:t>участие в метаболизме серотонина, </a:t>
            </a:r>
            <a:r>
              <a:rPr lang="ru-RU" sz="1800" dirty="0" err="1"/>
              <a:t>брадикинина</a:t>
            </a:r>
            <a:r>
              <a:rPr lang="ru-RU" sz="1800" dirty="0"/>
              <a:t>,</a:t>
            </a:r>
          </a:p>
          <a:p>
            <a:pPr>
              <a:buFont typeface="Arial" charset="0"/>
              <a:buChar char="•"/>
              <a:defRPr/>
            </a:pPr>
            <a:r>
              <a:rPr lang="ru-RU" sz="1800" dirty="0"/>
              <a:t>участие в синтезе лизоцима, интерферона, </a:t>
            </a:r>
            <a:r>
              <a:rPr lang="ru-RU" sz="1800" dirty="0" err="1"/>
              <a:t>пирогена</a:t>
            </a:r>
            <a:r>
              <a:rPr lang="ru-RU" sz="1800" dirty="0"/>
              <a:t> и др.</a:t>
            </a:r>
          </a:p>
          <a:p>
            <a:pPr>
              <a:buFont typeface="Arial" charset="0"/>
              <a:buChar char="•"/>
              <a:defRPr/>
            </a:pPr>
            <a:r>
              <a:rPr lang="ru-RU" sz="1800" dirty="0"/>
              <a:t> выделение  токсических веществ  (ацетон, аммиак, этанол и др.).</a:t>
            </a:r>
          </a:p>
          <a:p>
            <a:pPr marL="0" indent="0">
              <a:buFontTx/>
              <a:buNone/>
              <a:defRPr/>
            </a:pPr>
            <a:r>
              <a:rPr lang="ru-RU" sz="1800" dirty="0">
                <a:solidFill>
                  <a:srgbClr val="FF0000"/>
                </a:solidFill>
              </a:rPr>
              <a:t>          </a:t>
            </a:r>
            <a:r>
              <a:rPr lang="ru-RU" sz="1800" b="1" dirty="0">
                <a:solidFill>
                  <a:srgbClr val="FF0000"/>
                </a:solidFill>
              </a:rPr>
              <a:t>Защитная фильтрующая роль дыхательной системы состоит в задержке пылевых частиц и микроорганизмов в воздухоносных путях, в улавливании клеток (опухолевых, мелких тромбов). </a:t>
            </a:r>
          </a:p>
          <a:p>
            <a:pPr marL="0" indent="0">
              <a:buFont typeface="Arial" charset="0"/>
              <a:buNone/>
              <a:defRPr/>
            </a:pPr>
            <a:endParaRPr lang="ru-RU" sz="1400" dirty="0"/>
          </a:p>
          <a:p>
            <a:pPr>
              <a:buFont typeface="Arial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8">
            <a:extLst>
              <a:ext uri="{FF2B5EF4-FFF2-40B4-BE49-F238E27FC236}">
                <a16:creationId xmlns:a16="http://schemas.microsoft.com/office/drawing/2014/main" id="{2536A79C-9968-488E-83CB-AF26E28F9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8F386B-27D3-4852-81D0-A81A9F0B7598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C8ACAB6-E05A-40B1-A0C6-B09CDD247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260350"/>
            <a:ext cx="8229600" cy="889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defTabSz="914400" eaLnBrk="1" hangingPunct="1">
              <a:defRPr/>
            </a:pPr>
            <a:r>
              <a:rPr lang="uk-UA" altLang="ru-RU" sz="3600" b="1" kern="0" dirty="0" err="1">
                <a:solidFill>
                  <a:srgbClr val="76BD22"/>
                </a:solidFill>
                <a:latin typeface="+mj-lt"/>
                <a:ea typeface="+mj-ea"/>
                <a:cs typeface="+mj-cs"/>
              </a:rPr>
              <a:t>Некоторые</a:t>
            </a:r>
            <a:r>
              <a:rPr lang="uk-UA" altLang="ru-RU" sz="3600" b="1" kern="0" dirty="0">
                <a:solidFill>
                  <a:srgbClr val="76BD22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altLang="ru-RU" sz="3600" b="1" kern="0" dirty="0" err="1">
                <a:solidFill>
                  <a:srgbClr val="76BD22"/>
                </a:solidFill>
                <a:latin typeface="+mj-lt"/>
                <a:ea typeface="+mj-ea"/>
                <a:cs typeface="+mj-cs"/>
              </a:rPr>
              <a:t>статистические</a:t>
            </a:r>
            <a:r>
              <a:rPr lang="uk-UA" altLang="ru-RU" sz="3600" b="1" kern="0" dirty="0">
                <a:solidFill>
                  <a:srgbClr val="76BD22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altLang="ru-RU" sz="3600" b="1" kern="0" dirty="0" err="1">
                <a:solidFill>
                  <a:srgbClr val="76BD22"/>
                </a:solidFill>
                <a:latin typeface="+mj-lt"/>
                <a:ea typeface="+mj-ea"/>
                <a:cs typeface="+mj-cs"/>
              </a:rPr>
              <a:t>данные</a:t>
            </a:r>
            <a:r>
              <a:rPr lang="uk-UA" altLang="ru-RU" sz="3600" b="1" kern="0" dirty="0">
                <a:solidFill>
                  <a:srgbClr val="76BD22"/>
                </a:solidFill>
                <a:latin typeface="+mj-lt"/>
                <a:ea typeface="+mj-ea"/>
                <a:cs typeface="+mj-cs"/>
              </a:rPr>
              <a:t> по </a:t>
            </a:r>
            <a:r>
              <a:rPr lang="uk-UA" altLang="ru-RU" sz="3600" b="1" kern="0" dirty="0" err="1">
                <a:solidFill>
                  <a:srgbClr val="76BD22"/>
                </a:solidFill>
                <a:latin typeface="+mj-lt"/>
                <a:ea typeface="+mj-ea"/>
                <a:cs typeface="+mj-cs"/>
              </a:rPr>
              <a:t>туберкулёзу</a:t>
            </a:r>
            <a:r>
              <a:rPr lang="uk-UA" altLang="ru-RU" sz="3600" b="1" kern="0" dirty="0">
                <a:solidFill>
                  <a:srgbClr val="76BD22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uk-UA" altLang="ru-RU" sz="3600" b="1" kern="0" dirty="0" err="1">
                <a:solidFill>
                  <a:srgbClr val="76BD22"/>
                </a:solidFill>
                <a:latin typeface="+mj-lt"/>
                <a:ea typeface="+mj-ea"/>
                <a:cs typeface="+mj-cs"/>
              </a:rPr>
              <a:t>мире</a:t>
            </a:r>
            <a:r>
              <a:rPr lang="uk-UA" altLang="ru-RU" sz="3600" b="1" kern="0" dirty="0">
                <a:solidFill>
                  <a:srgbClr val="76BD22"/>
                </a:solidFill>
                <a:latin typeface="+mj-lt"/>
                <a:ea typeface="+mj-ea"/>
                <a:cs typeface="+mj-cs"/>
              </a:rPr>
              <a:t>:</a:t>
            </a:r>
            <a:endParaRPr lang="ru-RU" altLang="ru-RU" sz="3600" b="1" kern="0" dirty="0">
              <a:solidFill>
                <a:srgbClr val="76BD2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866FF8E-9F2B-41C4-B399-27BC4CD3F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996950"/>
            <a:ext cx="8424863" cy="58610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 defTabSz="9144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uk-UA" altLang="ru-RU" sz="2400" b="1" kern="0" dirty="0" err="1">
                <a:latin typeface="+mn-lt"/>
                <a:ea typeface="+mn-ea"/>
              </a:rPr>
              <a:t>Туберкулёз</a:t>
            </a:r>
            <a:r>
              <a:rPr lang="uk-UA" altLang="ru-RU" sz="2400" b="1" kern="0" dirty="0">
                <a:latin typeface="+mn-lt"/>
                <a:ea typeface="+mn-ea"/>
              </a:rPr>
              <a:t> </a:t>
            </a:r>
            <a:r>
              <a:rPr lang="uk-UA" altLang="ru-RU" sz="2400" b="1" kern="0" dirty="0" err="1">
                <a:latin typeface="+mn-lt"/>
                <a:ea typeface="+mn-ea"/>
              </a:rPr>
              <a:t>убивает</a:t>
            </a:r>
            <a:r>
              <a:rPr lang="uk-UA" altLang="ru-RU" sz="2400" b="1" kern="0" dirty="0">
                <a:latin typeface="+mn-lt"/>
                <a:ea typeface="+mn-ea"/>
              </a:rPr>
              <a:t> </a:t>
            </a:r>
            <a:r>
              <a:rPr lang="uk-UA" altLang="ru-RU" sz="2400" b="1" kern="0" dirty="0" err="1">
                <a:latin typeface="+mn-lt"/>
                <a:ea typeface="+mn-ea"/>
              </a:rPr>
              <a:t>больше</a:t>
            </a:r>
            <a:r>
              <a:rPr lang="uk-UA" altLang="ru-RU" sz="2400" b="1" kern="0" dirty="0">
                <a:latin typeface="+mn-lt"/>
                <a:ea typeface="+mn-ea"/>
              </a:rPr>
              <a:t> людей, </a:t>
            </a:r>
            <a:r>
              <a:rPr lang="uk-UA" altLang="ru-RU" sz="2400" b="1" kern="0" dirty="0" err="1">
                <a:latin typeface="+mn-lt"/>
                <a:ea typeface="+mn-ea"/>
              </a:rPr>
              <a:t>чем</a:t>
            </a:r>
            <a:r>
              <a:rPr lang="uk-UA" altLang="ru-RU" sz="2400" b="1" kern="0" dirty="0">
                <a:latin typeface="+mn-lt"/>
                <a:ea typeface="+mn-ea"/>
              </a:rPr>
              <a:t> </a:t>
            </a:r>
            <a:r>
              <a:rPr lang="uk-UA" altLang="ru-RU" sz="2400" b="1" kern="0" dirty="0" err="1">
                <a:latin typeface="+mn-lt"/>
                <a:ea typeface="+mn-ea"/>
              </a:rPr>
              <a:t>любое</a:t>
            </a:r>
            <a:r>
              <a:rPr lang="uk-UA" altLang="ru-RU" sz="2400" b="1" kern="0" dirty="0">
                <a:latin typeface="+mn-lt"/>
                <a:ea typeface="+mn-ea"/>
              </a:rPr>
              <a:t> </a:t>
            </a:r>
            <a:r>
              <a:rPr lang="uk-UA" altLang="ru-RU" sz="2400" b="1" kern="0" dirty="0" err="1">
                <a:latin typeface="+mn-lt"/>
                <a:ea typeface="+mn-ea"/>
              </a:rPr>
              <a:t>другое</a:t>
            </a:r>
            <a:r>
              <a:rPr lang="uk-UA" altLang="ru-RU" sz="2400" b="1" kern="0" dirty="0">
                <a:latin typeface="+mn-lt"/>
                <a:ea typeface="+mn-ea"/>
              </a:rPr>
              <a:t> </a:t>
            </a:r>
            <a:r>
              <a:rPr lang="uk-UA" altLang="ru-RU" sz="2400" b="1" kern="0" dirty="0" err="1">
                <a:latin typeface="+mn-lt"/>
                <a:ea typeface="+mn-ea"/>
              </a:rPr>
              <a:t>инфекционное</a:t>
            </a:r>
            <a:r>
              <a:rPr lang="uk-UA" altLang="ru-RU" sz="2400" b="1" kern="0" dirty="0">
                <a:latin typeface="+mn-lt"/>
                <a:ea typeface="+mn-ea"/>
              </a:rPr>
              <a:t> </a:t>
            </a:r>
            <a:r>
              <a:rPr lang="uk-UA" altLang="ru-RU" sz="2400" b="1" kern="0" dirty="0" err="1">
                <a:latin typeface="+mn-lt"/>
                <a:ea typeface="+mn-ea"/>
              </a:rPr>
              <a:t>заболевание</a:t>
            </a:r>
            <a:r>
              <a:rPr lang="ru-RU" altLang="ru-RU" sz="2400" b="1" kern="0" dirty="0">
                <a:latin typeface="+mn-lt"/>
                <a:ea typeface="+mn-ea"/>
              </a:rPr>
              <a:t>;</a:t>
            </a:r>
          </a:p>
          <a:p>
            <a:pPr marL="342900" indent="-342900" defTabSz="9144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uk-UA" altLang="ru-RU" sz="2400" b="1" kern="0" dirty="0" err="1">
                <a:latin typeface="+mn-lt"/>
                <a:ea typeface="+mn-ea"/>
              </a:rPr>
              <a:t>Больной</a:t>
            </a:r>
            <a:r>
              <a:rPr lang="uk-UA" altLang="ru-RU" sz="2400" b="1" kern="0" dirty="0">
                <a:latin typeface="+mn-lt"/>
                <a:ea typeface="+mn-ea"/>
              </a:rPr>
              <a:t> </a:t>
            </a:r>
            <a:r>
              <a:rPr lang="uk-UA" altLang="ru-RU" sz="2400" b="1" kern="0" dirty="0" err="1">
                <a:latin typeface="+mn-lt"/>
                <a:ea typeface="+mn-ea"/>
              </a:rPr>
              <a:t>активной</a:t>
            </a:r>
            <a:r>
              <a:rPr lang="uk-UA" altLang="ru-RU" sz="2400" b="1" kern="0" dirty="0">
                <a:latin typeface="+mn-lt"/>
                <a:ea typeface="+mn-ea"/>
              </a:rPr>
              <a:t> </a:t>
            </a:r>
            <a:r>
              <a:rPr lang="uk-UA" altLang="ru-RU" sz="2400" b="1" kern="0" dirty="0" err="1">
                <a:latin typeface="+mn-lt"/>
                <a:ea typeface="+mn-ea"/>
              </a:rPr>
              <a:t>формой</a:t>
            </a:r>
            <a:r>
              <a:rPr lang="uk-UA" altLang="ru-RU" sz="2400" b="1" kern="0" dirty="0">
                <a:latin typeface="+mn-lt"/>
                <a:ea typeface="+mn-ea"/>
              </a:rPr>
              <a:t> </a:t>
            </a:r>
            <a:r>
              <a:rPr lang="uk-UA" altLang="ru-RU" sz="2400" b="1" kern="0" dirty="0" err="1">
                <a:latin typeface="+mn-lt"/>
                <a:ea typeface="+mn-ea"/>
              </a:rPr>
              <a:t>туберкулёза</a:t>
            </a:r>
            <a:r>
              <a:rPr lang="uk-UA" altLang="ru-RU" sz="2400" b="1" kern="0" dirty="0">
                <a:latin typeface="+mn-lt"/>
                <a:ea typeface="+mn-ea"/>
              </a:rPr>
              <a:t> </a:t>
            </a:r>
            <a:r>
              <a:rPr lang="uk-UA" altLang="ru-RU" sz="2400" b="1" kern="0" dirty="0" err="1">
                <a:latin typeface="+mn-lt"/>
                <a:ea typeface="+mn-ea"/>
              </a:rPr>
              <a:t>инфицирует</a:t>
            </a:r>
            <a:r>
              <a:rPr lang="uk-UA" altLang="ru-RU" sz="2400" b="1" kern="0" dirty="0">
                <a:latin typeface="+mn-lt"/>
                <a:ea typeface="+mn-ea"/>
              </a:rPr>
              <a:t> 10-20 </a:t>
            </a:r>
            <a:r>
              <a:rPr lang="uk-UA" altLang="ru-RU" sz="2400" b="1" kern="0" dirty="0" err="1">
                <a:latin typeface="+mn-lt"/>
                <a:ea typeface="+mn-ea"/>
              </a:rPr>
              <a:t>человек</a:t>
            </a:r>
            <a:r>
              <a:rPr lang="uk-UA" altLang="ru-RU" sz="2400" b="1" kern="0" dirty="0">
                <a:latin typeface="+mn-lt"/>
                <a:ea typeface="+mn-ea"/>
              </a:rPr>
              <a:t> в </a:t>
            </a:r>
            <a:r>
              <a:rPr lang="uk-UA" altLang="ru-RU" sz="2400" b="1" kern="0" dirty="0" err="1">
                <a:latin typeface="+mn-lt"/>
                <a:ea typeface="+mn-ea"/>
              </a:rPr>
              <a:t>год</a:t>
            </a:r>
            <a:r>
              <a:rPr lang="uk-UA" altLang="ru-RU" sz="2400" b="1" kern="0" dirty="0">
                <a:latin typeface="+mn-lt"/>
                <a:ea typeface="+mn-ea"/>
              </a:rPr>
              <a:t>;</a:t>
            </a:r>
          </a:p>
          <a:p>
            <a:pPr marL="342900" indent="-342900" defTabSz="9144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uk-UA" altLang="ru-RU" sz="2400" b="1" kern="0" dirty="0" err="1">
                <a:latin typeface="+mn-lt"/>
                <a:ea typeface="+mn-ea"/>
              </a:rPr>
              <a:t>Из-за</a:t>
            </a:r>
            <a:r>
              <a:rPr lang="uk-UA" altLang="ru-RU" sz="2400" b="1" kern="0" dirty="0">
                <a:latin typeface="+mn-lt"/>
                <a:ea typeface="+mn-ea"/>
              </a:rPr>
              <a:t> </a:t>
            </a:r>
            <a:r>
              <a:rPr lang="uk-UA" altLang="ru-RU" sz="2400" b="1" kern="0" dirty="0" err="1">
                <a:latin typeface="+mn-lt"/>
                <a:ea typeface="+mn-ea"/>
              </a:rPr>
              <a:t>туберкулёза</a:t>
            </a:r>
            <a:r>
              <a:rPr lang="uk-UA" altLang="ru-RU" sz="2400" b="1" kern="0" dirty="0">
                <a:latin typeface="+mn-lt"/>
                <a:ea typeface="+mn-ea"/>
              </a:rPr>
              <a:t> </a:t>
            </a:r>
            <a:r>
              <a:rPr lang="uk-UA" altLang="ru-RU" sz="2400" b="1" kern="0" dirty="0" err="1">
                <a:latin typeface="+mn-lt"/>
                <a:ea typeface="+mn-ea"/>
              </a:rPr>
              <a:t>умирает</a:t>
            </a:r>
            <a:r>
              <a:rPr lang="uk-UA" altLang="ru-RU" sz="2400" b="1" kern="0" dirty="0">
                <a:latin typeface="+mn-lt"/>
                <a:ea typeface="+mn-ea"/>
              </a:rPr>
              <a:t> </a:t>
            </a:r>
            <a:r>
              <a:rPr lang="uk-UA" altLang="ru-RU" sz="2400" b="1" kern="0" dirty="0" err="1">
                <a:latin typeface="+mn-lt"/>
                <a:ea typeface="+mn-ea"/>
              </a:rPr>
              <a:t>больше</a:t>
            </a:r>
            <a:r>
              <a:rPr lang="uk-UA" altLang="ru-RU" sz="2400" b="1" kern="0" dirty="0">
                <a:latin typeface="+mn-lt"/>
                <a:ea typeface="+mn-ea"/>
              </a:rPr>
              <a:t> </a:t>
            </a:r>
            <a:r>
              <a:rPr lang="uk-UA" altLang="ru-RU" sz="2400" b="1" kern="0" dirty="0" err="1">
                <a:latin typeface="+mn-lt"/>
                <a:ea typeface="+mn-ea"/>
              </a:rPr>
              <a:t>женщин</a:t>
            </a:r>
            <a:r>
              <a:rPr lang="uk-UA" altLang="ru-RU" sz="2400" b="1" kern="0" dirty="0">
                <a:latin typeface="+mn-lt"/>
                <a:ea typeface="+mn-ea"/>
              </a:rPr>
              <a:t>, </a:t>
            </a:r>
            <a:r>
              <a:rPr lang="uk-UA" altLang="ru-RU" sz="2400" b="1" kern="0" dirty="0" err="1">
                <a:latin typeface="+mn-lt"/>
                <a:ea typeface="+mn-ea"/>
              </a:rPr>
              <a:t>чем</a:t>
            </a:r>
            <a:r>
              <a:rPr lang="uk-UA" altLang="ru-RU" sz="2400" b="1" kern="0" dirty="0">
                <a:latin typeface="+mn-lt"/>
                <a:ea typeface="+mn-ea"/>
              </a:rPr>
              <a:t> от </a:t>
            </a:r>
            <a:r>
              <a:rPr lang="uk-UA" altLang="ru-RU" sz="2400" b="1" kern="0" dirty="0" err="1">
                <a:latin typeface="+mn-lt"/>
                <a:ea typeface="+mn-ea"/>
              </a:rPr>
              <a:t>материнской</a:t>
            </a:r>
            <a:r>
              <a:rPr lang="uk-UA" altLang="ru-RU" sz="2400" b="1" kern="0" dirty="0">
                <a:latin typeface="+mn-lt"/>
                <a:ea typeface="+mn-ea"/>
              </a:rPr>
              <a:t> </a:t>
            </a:r>
            <a:r>
              <a:rPr lang="uk-UA" altLang="ru-RU" sz="2400" b="1" kern="0" dirty="0" err="1">
                <a:latin typeface="+mn-lt"/>
                <a:ea typeface="+mn-ea"/>
              </a:rPr>
              <a:t>смертности</a:t>
            </a:r>
            <a:r>
              <a:rPr lang="ru-RU" altLang="ru-RU" sz="2400" b="1" kern="0" dirty="0">
                <a:latin typeface="+mn-lt"/>
                <a:ea typeface="+mn-ea"/>
              </a:rPr>
              <a:t>;</a:t>
            </a:r>
          </a:p>
          <a:p>
            <a:pPr marL="342900" indent="-342900" defTabSz="9144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uk-UA" altLang="ru-RU" sz="2400" b="1" kern="0" dirty="0">
                <a:latin typeface="+mn-lt"/>
                <a:ea typeface="+mn-ea"/>
              </a:rPr>
              <a:t>9% </a:t>
            </a:r>
            <a:r>
              <a:rPr lang="uk-UA" altLang="ru-RU" sz="2400" b="1" kern="0" dirty="0" err="1">
                <a:latin typeface="+mn-lt"/>
                <a:ea typeface="+mn-ea"/>
              </a:rPr>
              <a:t>летальных</a:t>
            </a:r>
            <a:r>
              <a:rPr lang="uk-UA" altLang="ru-RU" sz="2400" b="1" kern="0" dirty="0">
                <a:latin typeface="+mn-lt"/>
                <a:ea typeface="+mn-ea"/>
              </a:rPr>
              <a:t> </a:t>
            </a:r>
            <a:r>
              <a:rPr lang="uk-UA" altLang="ru-RU" sz="2400" b="1" kern="0" dirty="0" err="1">
                <a:latin typeface="+mn-lt"/>
                <a:ea typeface="+mn-ea"/>
              </a:rPr>
              <a:t>случаев</a:t>
            </a:r>
            <a:r>
              <a:rPr lang="uk-UA" altLang="ru-RU" sz="2400" b="1" kern="0" dirty="0">
                <a:latin typeface="+mn-lt"/>
                <a:ea typeface="+mn-ea"/>
              </a:rPr>
              <a:t> </a:t>
            </a:r>
            <a:r>
              <a:rPr lang="uk-UA" altLang="ru-RU" sz="2400" b="1" kern="0" dirty="0" err="1">
                <a:latin typeface="+mn-lt"/>
                <a:ea typeface="+mn-ea"/>
              </a:rPr>
              <a:t>среди</a:t>
            </a:r>
            <a:r>
              <a:rPr lang="uk-UA" altLang="ru-RU" sz="2400" b="1" kern="0" dirty="0">
                <a:latin typeface="+mn-lt"/>
                <a:ea typeface="+mn-ea"/>
              </a:rPr>
              <a:t> </a:t>
            </a:r>
            <a:r>
              <a:rPr lang="uk-UA" altLang="ru-RU" sz="2400" b="1" kern="0" dirty="0" err="1">
                <a:latin typeface="+mn-lt"/>
                <a:ea typeface="+mn-ea"/>
              </a:rPr>
              <a:t>женщин</a:t>
            </a:r>
            <a:r>
              <a:rPr lang="uk-UA" altLang="ru-RU" sz="2400" b="1" kern="0" dirty="0">
                <a:latin typeface="+mn-lt"/>
                <a:ea typeface="+mn-ea"/>
              </a:rPr>
              <a:t> </a:t>
            </a:r>
            <a:r>
              <a:rPr lang="uk-UA" altLang="ru-RU" sz="2400" b="1" kern="0" dirty="0" err="1">
                <a:latin typeface="+mn-lt"/>
                <a:ea typeface="+mn-ea"/>
              </a:rPr>
              <a:t>возрастом</a:t>
            </a:r>
            <a:r>
              <a:rPr lang="uk-UA" altLang="ru-RU" sz="2400" b="1" kern="0" dirty="0">
                <a:latin typeface="+mn-lt"/>
                <a:ea typeface="+mn-ea"/>
              </a:rPr>
              <a:t> от 15 до 44 лет </a:t>
            </a:r>
            <a:r>
              <a:rPr lang="uk-UA" altLang="ru-RU" sz="2400" b="1" kern="0" dirty="0" err="1">
                <a:latin typeface="+mn-lt"/>
                <a:ea typeface="+mn-ea"/>
              </a:rPr>
              <a:t>происходят</a:t>
            </a:r>
            <a:r>
              <a:rPr lang="uk-UA" altLang="ru-RU" sz="2400" b="1" kern="0" dirty="0">
                <a:latin typeface="+mn-lt"/>
                <a:ea typeface="+mn-ea"/>
              </a:rPr>
              <a:t> </a:t>
            </a:r>
            <a:r>
              <a:rPr lang="uk-UA" altLang="ru-RU" sz="2400" b="1" kern="0" dirty="0" err="1">
                <a:latin typeface="+mn-lt"/>
                <a:ea typeface="+mn-ea"/>
              </a:rPr>
              <a:t>из-за</a:t>
            </a:r>
            <a:r>
              <a:rPr lang="uk-UA" altLang="ru-RU" sz="2400" b="1" kern="0" dirty="0">
                <a:latin typeface="+mn-lt"/>
                <a:ea typeface="+mn-ea"/>
              </a:rPr>
              <a:t> </a:t>
            </a:r>
            <a:r>
              <a:rPr lang="uk-UA" altLang="ru-RU" sz="2400" b="1" kern="0" dirty="0" err="1">
                <a:latin typeface="+mn-lt"/>
                <a:ea typeface="+mn-ea"/>
              </a:rPr>
              <a:t>туберкулёза</a:t>
            </a:r>
            <a:r>
              <a:rPr lang="uk-UA" altLang="ru-RU" sz="2400" b="1" kern="0" dirty="0">
                <a:latin typeface="+mn-lt"/>
                <a:ea typeface="+mn-ea"/>
              </a:rPr>
              <a:t>;</a:t>
            </a:r>
          </a:p>
          <a:p>
            <a:pPr marL="342900" indent="-342900" defTabSz="9144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uk-UA" altLang="ru-RU" sz="2400" b="1" kern="0" dirty="0" err="1">
                <a:latin typeface="+mn-lt"/>
                <a:ea typeface="+mn-ea"/>
              </a:rPr>
              <a:t>Каждые</a:t>
            </a:r>
            <a:r>
              <a:rPr lang="uk-UA" altLang="ru-RU" sz="2400" b="1" kern="0" dirty="0">
                <a:latin typeface="+mn-lt"/>
                <a:ea typeface="+mn-ea"/>
              </a:rPr>
              <a:t> 10 </a:t>
            </a:r>
            <a:r>
              <a:rPr lang="uk-UA" altLang="ru-RU" sz="2400" b="1" kern="0" dirty="0" err="1">
                <a:latin typeface="+mn-lt"/>
                <a:ea typeface="+mn-ea"/>
              </a:rPr>
              <a:t>сек</a:t>
            </a:r>
            <a:r>
              <a:rPr lang="uk-UA" altLang="ru-RU" sz="2400" b="1" kern="0" dirty="0">
                <a:latin typeface="+mn-lt"/>
                <a:ea typeface="+mn-ea"/>
              </a:rPr>
              <a:t>. от </a:t>
            </a:r>
            <a:r>
              <a:rPr lang="uk-UA" altLang="ru-RU" sz="2400" b="1" kern="0" dirty="0" err="1">
                <a:latin typeface="+mn-lt"/>
                <a:ea typeface="+mn-ea"/>
              </a:rPr>
              <a:t>туберкулёза</a:t>
            </a:r>
            <a:r>
              <a:rPr lang="uk-UA" altLang="ru-RU" sz="2400" b="1" kern="0" dirty="0">
                <a:latin typeface="+mn-lt"/>
                <a:ea typeface="+mn-ea"/>
              </a:rPr>
              <a:t> </a:t>
            </a:r>
            <a:r>
              <a:rPr lang="uk-UA" altLang="ru-RU" sz="2400" b="1" kern="0" dirty="0" err="1">
                <a:latin typeface="+mn-lt"/>
                <a:ea typeface="+mn-ea"/>
              </a:rPr>
              <a:t>умирает</a:t>
            </a:r>
            <a:r>
              <a:rPr lang="uk-UA" altLang="ru-RU" sz="2400" b="1" kern="0" dirty="0">
                <a:latin typeface="+mn-lt"/>
                <a:ea typeface="+mn-ea"/>
              </a:rPr>
              <a:t> 1 </a:t>
            </a:r>
            <a:r>
              <a:rPr lang="uk-UA" altLang="ru-RU" sz="2400" b="1" kern="0" dirty="0" err="1">
                <a:latin typeface="+mn-lt"/>
                <a:ea typeface="+mn-ea"/>
              </a:rPr>
              <a:t>человек</a:t>
            </a:r>
            <a:r>
              <a:rPr lang="uk-UA" altLang="ru-RU" sz="2400" b="1" kern="0" dirty="0">
                <a:latin typeface="+mn-lt"/>
                <a:ea typeface="+mn-ea"/>
              </a:rPr>
              <a:t> в мире </a:t>
            </a:r>
            <a:r>
              <a:rPr lang="ru-RU" altLang="ru-RU" sz="2400" b="1" kern="0" dirty="0">
                <a:latin typeface="+mn-lt"/>
                <a:ea typeface="+mn-ea"/>
              </a:rPr>
              <a:t>;</a:t>
            </a:r>
          </a:p>
          <a:p>
            <a:pPr marL="342900" indent="-342900" defTabSz="9144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uk-UA" altLang="ru-RU" sz="2400" b="1" kern="0" dirty="0" err="1">
                <a:latin typeface="+mn-lt"/>
                <a:ea typeface="+mn-ea"/>
              </a:rPr>
              <a:t>Каждые</a:t>
            </a:r>
            <a:r>
              <a:rPr lang="uk-UA" altLang="ru-RU" sz="2400" b="1" kern="0" dirty="0">
                <a:latin typeface="+mn-lt"/>
                <a:ea typeface="+mn-ea"/>
              </a:rPr>
              <a:t> 4 </a:t>
            </a:r>
            <a:r>
              <a:rPr lang="uk-UA" altLang="ru-RU" sz="2400" b="1" kern="0" dirty="0" err="1">
                <a:latin typeface="+mn-lt"/>
                <a:ea typeface="+mn-ea"/>
              </a:rPr>
              <a:t>секунды</a:t>
            </a:r>
            <a:r>
              <a:rPr lang="uk-UA" altLang="ru-RU" sz="2400" b="1" kern="0" dirty="0">
                <a:latin typeface="+mn-lt"/>
                <a:ea typeface="+mn-ea"/>
              </a:rPr>
              <a:t> – 1 </a:t>
            </a:r>
            <a:r>
              <a:rPr lang="uk-UA" altLang="ru-RU" sz="2400" b="1" kern="0" dirty="0" err="1">
                <a:latin typeface="+mn-lt"/>
                <a:ea typeface="+mn-ea"/>
              </a:rPr>
              <a:t>человек</a:t>
            </a:r>
            <a:r>
              <a:rPr lang="uk-UA" altLang="ru-RU" sz="2400" b="1" kern="0" dirty="0">
                <a:latin typeface="+mn-lt"/>
                <a:ea typeface="+mn-ea"/>
              </a:rPr>
              <a:t> </a:t>
            </a:r>
            <a:r>
              <a:rPr lang="uk-UA" altLang="ru-RU" sz="2400" b="1" kern="0" dirty="0" err="1">
                <a:latin typeface="+mn-lt"/>
                <a:ea typeface="+mn-ea"/>
              </a:rPr>
              <a:t>заболевает</a:t>
            </a:r>
            <a:r>
              <a:rPr lang="ru-RU" altLang="ru-RU" sz="2400" b="1" kern="0" dirty="0">
                <a:latin typeface="+mn-lt"/>
                <a:ea typeface="+mn-ea"/>
              </a:rPr>
              <a:t>;</a:t>
            </a:r>
          </a:p>
          <a:p>
            <a:pPr marL="342900" indent="-342900" defTabSz="9144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uk-UA" altLang="ru-RU" sz="2400" b="1" kern="0" dirty="0" err="1">
                <a:latin typeface="+mn-lt"/>
                <a:ea typeface="+mn-ea"/>
              </a:rPr>
              <a:t>Как</a:t>
            </a:r>
            <a:r>
              <a:rPr lang="uk-UA" altLang="ru-RU" sz="2400" b="1" kern="0" dirty="0">
                <a:latin typeface="+mn-lt"/>
                <a:ea typeface="+mn-ea"/>
              </a:rPr>
              <a:t> </a:t>
            </a:r>
            <a:r>
              <a:rPr lang="uk-UA" altLang="ru-RU" sz="2400" b="1" kern="0" dirty="0" err="1">
                <a:latin typeface="+mn-lt"/>
                <a:ea typeface="+mn-ea"/>
              </a:rPr>
              <a:t>минимум</a:t>
            </a:r>
            <a:r>
              <a:rPr lang="uk-UA" altLang="ru-RU" sz="2400" b="1" kern="0" dirty="0">
                <a:latin typeface="+mn-lt"/>
                <a:ea typeface="+mn-ea"/>
              </a:rPr>
              <a:t> 60 млн. </a:t>
            </a:r>
            <a:r>
              <a:rPr lang="uk-UA" altLang="ru-RU" sz="2400" b="1" kern="0" dirty="0" err="1">
                <a:latin typeface="+mn-lt"/>
                <a:ea typeface="+mn-ea"/>
              </a:rPr>
              <a:t>человек</a:t>
            </a:r>
            <a:r>
              <a:rPr lang="uk-UA" altLang="ru-RU" sz="2400" b="1" kern="0" dirty="0">
                <a:latin typeface="+mn-lt"/>
                <a:ea typeface="+mn-ea"/>
              </a:rPr>
              <a:t> в </a:t>
            </a:r>
            <a:r>
              <a:rPr lang="uk-UA" altLang="ru-RU" sz="2400" b="1" kern="0" dirty="0" err="1">
                <a:latin typeface="+mn-lt"/>
                <a:ea typeface="+mn-ea"/>
              </a:rPr>
              <a:t>мире</a:t>
            </a:r>
            <a:r>
              <a:rPr lang="uk-UA" altLang="ru-RU" sz="2400" b="1" kern="0" dirty="0">
                <a:latin typeface="+mn-lt"/>
                <a:ea typeface="+mn-ea"/>
              </a:rPr>
              <a:t> </a:t>
            </a:r>
            <a:r>
              <a:rPr lang="uk-UA" altLang="ru-RU" sz="2400" b="1" kern="0" dirty="0" err="1">
                <a:latin typeface="+mn-lt"/>
                <a:ea typeface="+mn-ea"/>
              </a:rPr>
              <a:t>больны</a:t>
            </a:r>
            <a:r>
              <a:rPr lang="uk-UA" altLang="ru-RU" sz="2400" b="1" kern="0" dirty="0">
                <a:latin typeface="+mn-lt"/>
                <a:ea typeface="+mn-ea"/>
              </a:rPr>
              <a:t> </a:t>
            </a:r>
            <a:r>
              <a:rPr lang="uk-UA" altLang="ru-RU" sz="2400" b="1" kern="0" dirty="0" err="1">
                <a:latin typeface="+mn-lt"/>
                <a:ea typeface="+mn-ea"/>
              </a:rPr>
              <a:t>туберкулёзом</a:t>
            </a:r>
            <a:r>
              <a:rPr lang="ru-RU" altLang="ru-RU" sz="2400" b="1" kern="0" dirty="0">
                <a:latin typeface="+mn-lt"/>
                <a:ea typeface="+mn-ea"/>
              </a:rPr>
              <a:t>;</a:t>
            </a:r>
          </a:p>
          <a:p>
            <a:pPr marL="342900" indent="-342900" defTabSz="914400" eaLnBrk="1" hangingPunct="1">
              <a:spcBef>
                <a:spcPct val="20000"/>
              </a:spcBef>
              <a:buFontTx/>
              <a:buChar char="•"/>
              <a:defRPr/>
            </a:pPr>
            <a:endParaRPr lang="ru-RU" altLang="ru-RU" b="1" kern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>
            <a:extLst>
              <a:ext uri="{FF2B5EF4-FFF2-40B4-BE49-F238E27FC236}">
                <a16:creationId xmlns:a16="http://schemas.microsoft.com/office/drawing/2014/main" id="{D66358B4-14FD-48F1-BBBF-D4A600E9E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6323" name="Объект 2">
            <a:extLst>
              <a:ext uri="{FF2B5EF4-FFF2-40B4-BE49-F238E27FC236}">
                <a16:creationId xmlns:a16="http://schemas.microsoft.com/office/drawing/2014/main" id="{9051477C-A7A2-4716-97C2-C157D1BB4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6600">
                <a:solidFill>
                  <a:srgbClr val="FF0000"/>
                </a:solidFill>
              </a:rPr>
              <a:t>Эпидемиологический       процесс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8">
            <a:extLst>
              <a:ext uri="{FF2B5EF4-FFF2-40B4-BE49-F238E27FC236}">
                <a16:creationId xmlns:a16="http://schemas.microsoft.com/office/drawing/2014/main" id="{BFF5A59A-7879-4188-9689-160FACA0E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F1D006-DD9D-4222-90CF-A36630E6B67E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8B07845-6FF8-4AA2-ABE1-E71C16CFD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496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ru-RU" sz="4000" b="1" kern="0" dirty="0">
                <a:solidFill>
                  <a:srgbClr val="76BD22"/>
                </a:solidFill>
              </a:rPr>
              <a:t>При </a:t>
            </a:r>
            <a:r>
              <a:rPr lang="uk-UA" altLang="ru-RU" sz="4000" b="1" kern="0" dirty="0" err="1">
                <a:solidFill>
                  <a:srgbClr val="76BD22"/>
                </a:solidFill>
              </a:rPr>
              <a:t>отсутствии</a:t>
            </a:r>
            <a:r>
              <a:rPr lang="uk-UA" altLang="ru-RU" sz="4000" b="1" kern="0" dirty="0">
                <a:solidFill>
                  <a:srgbClr val="76BD22"/>
                </a:solidFill>
              </a:rPr>
              <a:t> </a:t>
            </a:r>
            <a:r>
              <a:rPr lang="uk-UA" altLang="ru-RU" sz="4000" b="1" kern="0" dirty="0" err="1">
                <a:solidFill>
                  <a:srgbClr val="76BD22"/>
                </a:solidFill>
              </a:rPr>
              <a:t>изменений</a:t>
            </a:r>
            <a:r>
              <a:rPr lang="uk-UA" altLang="ru-RU" sz="4000" b="1" kern="0" dirty="0">
                <a:solidFill>
                  <a:srgbClr val="76BD22"/>
                </a:solidFill>
              </a:rPr>
              <a:t> в </a:t>
            </a:r>
            <a:r>
              <a:rPr lang="uk-UA" altLang="ru-RU" sz="4000" b="1" kern="0" dirty="0" err="1">
                <a:solidFill>
                  <a:srgbClr val="76BD22"/>
                </a:solidFill>
              </a:rPr>
              <a:t>борьбе</a:t>
            </a:r>
            <a:r>
              <a:rPr lang="uk-UA" altLang="ru-RU" sz="4000" b="1" kern="0" dirty="0">
                <a:solidFill>
                  <a:srgbClr val="76BD22"/>
                </a:solidFill>
              </a:rPr>
              <a:t> с </a:t>
            </a:r>
            <a:r>
              <a:rPr lang="uk-UA" altLang="ru-RU" sz="4000" b="1" kern="0" dirty="0" err="1">
                <a:solidFill>
                  <a:srgbClr val="76BD22"/>
                </a:solidFill>
              </a:rPr>
              <a:t>туберкулёзом</a:t>
            </a:r>
            <a:endParaRPr lang="ru-RU" altLang="ru-RU" sz="4000" b="1" kern="0" dirty="0">
              <a:solidFill>
                <a:srgbClr val="76BD22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91F7B28-713C-4A1B-BCD2-D5567A171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163" y="1668463"/>
            <a:ext cx="6497637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uk-UA" altLang="ru-RU" sz="2400" dirty="0">
                <a:latin typeface="+mn-lt"/>
              </a:rPr>
              <a:t>     В </a:t>
            </a:r>
            <a:r>
              <a:rPr lang="uk-UA" altLang="ru-RU" sz="2400" dirty="0" err="1">
                <a:latin typeface="+mn-lt"/>
              </a:rPr>
              <a:t>период</a:t>
            </a:r>
            <a:r>
              <a:rPr lang="uk-UA" altLang="ru-RU" sz="2400" dirty="0">
                <a:latin typeface="+mn-lt"/>
              </a:rPr>
              <a:t> до 2020 </a:t>
            </a:r>
            <a:r>
              <a:rPr lang="uk-UA" altLang="ru-RU" sz="2400" dirty="0" err="1">
                <a:latin typeface="+mn-lt"/>
              </a:rPr>
              <a:t>г.г</a:t>
            </a:r>
            <a:r>
              <a:rPr lang="uk-UA" altLang="ru-RU" sz="2400" dirty="0">
                <a:latin typeface="+mn-lt"/>
              </a:rPr>
              <a:t>. </a:t>
            </a:r>
            <a:r>
              <a:rPr lang="uk-UA" altLang="ru-RU" sz="2400" dirty="0" err="1">
                <a:latin typeface="+mn-lt"/>
              </a:rPr>
              <a:t>будет</a:t>
            </a:r>
            <a:r>
              <a:rPr lang="uk-UA" altLang="ru-RU" sz="2400" dirty="0">
                <a:latin typeface="+mn-lt"/>
              </a:rPr>
              <a:t> </a:t>
            </a:r>
            <a:r>
              <a:rPr lang="uk-UA" altLang="ru-RU" sz="2400" dirty="0" err="1">
                <a:latin typeface="+mn-lt"/>
              </a:rPr>
              <a:t>зарегистрировано</a:t>
            </a:r>
            <a:r>
              <a:rPr lang="uk-UA" altLang="ru-RU" sz="2400" dirty="0">
                <a:latin typeface="+mn-lt"/>
              </a:rPr>
              <a:t> почти 1 млрд. </a:t>
            </a:r>
            <a:r>
              <a:rPr lang="uk-UA" altLang="ru-RU" sz="2400" dirty="0" err="1">
                <a:latin typeface="+mn-lt"/>
              </a:rPr>
              <a:t>инфицированных</a:t>
            </a:r>
            <a:r>
              <a:rPr lang="uk-UA" altLang="ru-RU" sz="2400" dirty="0">
                <a:latin typeface="+mn-lt"/>
              </a:rPr>
              <a:t>;</a:t>
            </a:r>
            <a:r>
              <a:rPr lang="ru-RU" altLang="ru-RU" sz="2400" dirty="0">
                <a:latin typeface="+mn-lt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uk-UA" altLang="ru-RU" sz="2400" dirty="0">
                <a:latin typeface="+mn-lt"/>
              </a:rPr>
              <a:t>200 млн. </a:t>
            </a:r>
            <a:r>
              <a:rPr lang="uk-UA" altLang="ru-RU" sz="2400" dirty="0" err="1">
                <a:latin typeface="+mn-lt"/>
              </a:rPr>
              <a:t>человек</a:t>
            </a:r>
            <a:r>
              <a:rPr lang="uk-UA" altLang="ru-RU" sz="2400" dirty="0">
                <a:latin typeface="+mn-lt"/>
              </a:rPr>
              <a:t> </a:t>
            </a:r>
            <a:r>
              <a:rPr lang="uk-UA" altLang="ru-RU" sz="2400" dirty="0" err="1">
                <a:latin typeface="+mn-lt"/>
              </a:rPr>
              <a:t>заболеют</a:t>
            </a:r>
            <a:r>
              <a:rPr lang="uk-UA" altLang="ru-RU" sz="2400" dirty="0">
                <a:latin typeface="+mn-lt"/>
              </a:rPr>
              <a:t> </a:t>
            </a:r>
            <a:r>
              <a:rPr lang="uk-UA" altLang="ru-RU" sz="2400" dirty="0" err="1">
                <a:latin typeface="+mn-lt"/>
              </a:rPr>
              <a:t>туберкулёзом</a:t>
            </a:r>
            <a:r>
              <a:rPr lang="uk-UA" altLang="ru-RU" sz="2400" dirty="0">
                <a:latin typeface="+mn-lt"/>
              </a:rPr>
              <a:t>, </a:t>
            </a:r>
            <a:r>
              <a:rPr lang="uk-UA" altLang="ru-RU" sz="2400" dirty="0" err="1">
                <a:latin typeface="+mn-lt"/>
              </a:rPr>
              <a:t>из</a:t>
            </a:r>
            <a:r>
              <a:rPr lang="uk-UA" altLang="ru-RU" sz="2400" dirty="0">
                <a:latin typeface="+mn-lt"/>
              </a:rPr>
              <a:t> них 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uk-UA" altLang="ru-RU" sz="2400" dirty="0">
                <a:latin typeface="+mn-lt"/>
              </a:rPr>
              <a:t>     </a:t>
            </a:r>
            <a:r>
              <a:rPr lang="uk-UA" altLang="ru-RU" sz="2400" dirty="0" err="1">
                <a:latin typeface="+mn-lt"/>
              </a:rPr>
              <a:t>около</a:t>
            </a:r>
            <a:r>
              <a:rPr lang="uk-UA" altLang="ru-RU" sz="2400" dirty="0">
                <a:latin typeface="+mn-lt"/>
              </a:rPr>
              <a:t> 40 млн. – </a:t>
            </a:r>
            <a:r>
              <a:rPr lang="uk-UA" altLang="ru-RU" sz="2400" dirty="0" err="1">
                <a:latin typeface="+mn-lt"/>
              </a:rPr>
              <a:t>со</a:t>
            </a:r>
            <a:r>
              <a:rPr lang="uk-UA" altLang="ru-RU" sz="2400" dirty="0">
                <a:latin typeface="+mn-lt"/>
              </a:rPr>
              <a:t> </a:t>
            </a:r>
            <a:r>
              <a:rPr lang="uk-UA" altLang="ru-RU" sz="2400" dirty="0" err="1">
                <a:latin typeface="+mn-lt"/>
              </a:rPr>
              <a:t>смертельным</a:t>
            </a:r>
            <a:r>
              <a:rPr lang="uk-UA" altLang="ru-RU" sz="2400" dirty="0">
                <a:latin typeface="+mn-lt"/>
              </a:rPr>
              <a:t> </a:t>
            </a:r>
            <a:r>
              <a:rPr lang="uk-UA" altLang="ru-RU" sz="2400" dirty="0" err="1">
                <a:latin typeface="+mn-lt"/>
              </a:rPr>
              <a:t>исходом</a:t>
            </a:r>
            <a:r>
              <a:rPr lang="ru-RU" altLang="ru-RU" sz="2400" dirty="0">
                <a:latin typeface="+mn-lt"/>
              </a:rPr>
              <a:t>;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uk-UA" altLang="ru-RU" sz="2400" b="1" dirty="0">
                <a:latin typeface="+mn-lt"/>
              </a:rPr>
              <a:t>В </a:t>
            </a:r>
            <a:r>
              <a:rPr lang="uk-UA" altLang="ru-RU" sz="2400" b="1" dirty="0" err="1">
                <a:latin typeface="+mn-lt"/>
              </a:rPr>
              <a:t>этом</a:t>
            </a:r>
            <a:r>
              <a:rPr lang="uk-UA" altLang="ru-RU" sz="2400" b="1" dirty="0">
                <a:latin typeface="+mn-lt"/>
              </a:rPr>
              <a:t> </a:t>
            </a:r>
            <a:r>
              <a:rPr lang="uk-UA" altLang="ru-RU" sz="2400" b="1" dirty="0" err="1">
                <a:latin typeface="+mn-lt"/>
              </a:rPr>
              <a:t>году</a:t>
            </a:r>
            <a:r>
              <a:rPr lang="uk-UA" altLang="ru-RU" sz="2400" b="1" dirty="0">
                <a:latin typeface="+mn-lt"/>
              </a:rPr>
              <a:t> </a:t>
            </a:r>
            <a:r>
              <a:rPr lang="uk-UA" altLang="ru-RU" sz="2400" b="1" dirty="0" err="1">
                <a:latin typeface="+mn-lt"/>
              </a:rPr>
              <a:t>смертность</a:t>
            </a:r>
            <a:r>
              <a:rPr lang="uk-UA" altLang="ru-RU" sz="2400" b="1" dirty="0">
                <a:latin typeface="+mn-lt"/>
              </a:rPr>
              <a:t> </a:t>
            </a:r>
            <a:r>
              <a:rPr lang="uk-UA" altLang="ru-RU" sz="2400" b="1" dirty="0" err="1">
                <a:latin typeface="+mn-lt"/>
              </a:rPr>
              <a:t>из-за</a:t>
            </a:r>
            <a:r>
              <a:rPr lang="uk-UA" altLang="ru-RU" sz="2400" b="1" dirty="0">
                <a:latin typeface="+mn-lt"/>
              </a:rPr>
              <a:t> </a:t>
            </a:r>
            <a:r>
              <a:rPr lang="uk-UA" altLang="ru-RU" sz="2400" b="1" dirty="0" err="1">
                <a:latin typeface="+mn-lt"/>
              </a:rPr>
              <a:t>туберкулёза</a:t>
            </a:r>
            <a:r>
              <a:rPr lang="uk-UA" altLang="ru-RU" sz="2400" b="1" dirty="0">
                <a:latin typeface="+mn-lt"/>
              </a:rPr>
              <a:t> </a:t>
            </a:r>
            <a:r>
              <a:rPr lang="uk-UA" altLang="ru-RU" sz="2400" b="1" dirty="0" err="1">
                <a:latin typeface="+mn-lt"/>
              </a:rPr>
              <a:t>вырастет</a:t>
            </a:r>
            <a:r>
              <a:rPr lang="uk-UA" altLang="ru-RU" sz="2400" b="1" dirty="0">
                <a:latin typeface="+mn-lt"/>
              </a:rPr>
              <a:t> по </a:t>
            </a:r>
            <a:r>
              <a:rPr lang="uk-UA" altLang="ru-RU" sz="2400" b="1" dirty="0" err="1">
                <a:latin typeface="+mn-lt"/>
              </a:rPr>
              <a:t>сравнению</a:t>
            </a:r>
            <a:r>
              <a:rPr lang="uk-UA" altLang="ru-RU" sz="2400" b="1" dirty="0">
                <a:latin typeface="+mn-lt"/>
              </a:rPr>
              <a:t>  с </a:t>
            </a:r>
            <a:r>
              <a:rPr lang="uk-UA" altLang="ru-RU" sz="2400" b="1" dirty="0" err="1">
                <a:latin typeface="+mn-lt"/>
              </a:rPr>
              <a:t>прошлым</a:t>
            </a:r>
            <a:r>
              <a:rPr lang="uk-UA" altLang="ru-RU" sz="2400" b="1" dirty="0">
                <a:latin typeface="+mn-lt"/>
              </a:rPr>
              <a:t> </a:t>
            </a:r>
            <a:r>
              <a:rPr lang="uk-UA" altLang="ru-RU" sz="2400" b="1" dirty="0" err="1">
                <a:latin typeface="+mn-lt"/>
              </a:rPr>
              <a:t>годом</a:t>
            </a:r>
            <a:r>
              <a:rPr lang="ru-RU" altLang="ru-RU" sz="2400" b="1" dirty="0">
                <a:latin typeface="+mn-lt"/>
              </a:rPr>
              <a:t>;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ru-RU" sz="2400" b="1" dirty="0">
              <a:solidFill>
                <a:srgbClr val="FF0000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7350" name="Рисунок 5" descr="8633___1.jpg">
            <a:extLst>
              <a:ext uri="{FF2B5EF4-FFF2-40B4-BE49-F238E27FC236}">
                <a16:creationId xmlns:a16="http://schemas.microsoft.com/office/drawing/2014/main" id="{AA7D208D-7387-4869-B338-56A0B323C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754188"/>
            <a:ext cx="1844675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8">
            <a:extLst>
              <a:ext uri="{FF2B5EF4-FFF2-40B4-BE49-F238E27FC236}">
                <a16:creationId xmlns:a16="http://schemas.microsoft.com/office/drawing/2014/main" id="{9C7FC2DE-A9E5-4898-AAFE-8922D22BE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33C9C4-BC42-485F-994A-7F133BE396AE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A353B1D-F3DA-4FCF-A36D-44D82486BAB1}"/>
              </a:ext>
            </a:extLst>
          </p:cNvPr>
          <p:cNvSpPr/>
          <p:nvPr/>
        </p:nvSpPr>
        <p:spPr>
          <a:xfrm>
            <a:off x="457200" y="722313"/>
            <a:ext cx="8199438" cy="12303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sz="2600" b="1" dirty="0">
                <a:solidFill>
                  <a:srgbClr val="76BD22"/>
                </a:solidFill>
                <a:latin typeface="+mn-lt"/>
              </a:rPr>
              <a:t>Туберкулез</a:t>
            </a:r>
            <a:r>
              <a:rPr lang="ru-RU" altLang="ru-RU" sz="2400" b="1" dirty="0">
                <a:latin typeface="+mn-lt"/>
              </a:rPr>
              <a:t> </a:t>
            </a:r>
            <a:r>
              <a:rPr lang="ru-RU" altLang="ru-RU" sz="2400" dirty="0">
                <a:latin typeface="+mn-lt"/>
              </a:rPr>
              <a:t>– инфекционная бактериальная болезнь, вызываемая микобактерией туберкулеза, которая наиболее часто поражает легкие.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E76A1B26-6D6E-4E98-9D00-0BDA7A9C0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84388"/>
            <a:ext cx="8199438" cy="3375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b="1" i="1" dirty="0"/>
              <a:t>Воспаление (воспалительный ответ, </a:t>
            </a:r>
            <a:r>
              <a:rPr lang="ru-RU" altLang="ru-RU" sz="2400" b="1" i="1" dirty="0" err="1"/>
              <a:t>inflammatio</a:t>
            </a:r>
            <a:r>
              <a:rPr lang="ru-RU" altLang="ru-RU" sz="2400" b="1" i="1" dirty="0"/>
              <a:t>, </a:t>
            </a:r>
            <a:r>
              <a:rPr lang="ru-RU" altLang="ru-RU" sz="2400" b="1" i="1" dirty="0" err="1"/>
              <a:t>flogosis</a:t>
            </a:r>
            <a:r>
              <a:rPr lang="ru-RU" altLang="ru-RU" sz="2400" b="1" i="1" dirty="0"/>
              <a:t>) </a:t>
            </a:r>
            <a:r>
              <a:rPr lang="ru-RU" altLang="ru-RU" sz="2400" dirty="0"/>
              <a:t>— защитно-приспособительный механизм, обеспечивающий необходимые условия для восстановления повреждённой ткани.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altLang="ru-RU" sz="1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b="1" i="1" dirty="0"/>
              <a:t>Воспалительный ответ </a:t>
            </a:r>
            <a:r>
              <a:rPr lang="ru-RU" altLang="ru-RU" sz="2400" dirty="0"/>
              <a:t>— </a:t>
            </a:r>
            <a:r>
              <a:rPr lang="ru-RU" altLang="ru-RU" sz="2400" b="1" dirty="0">
                <a:solidFill>
                  <a:srgbClr val="FF0000"/>
                </a:solidFill>
              </a:rPr>
              <a:t>тканевая реакция на повреждение и обязательное промежуточное звено между повреждением ткани и её восстановлением.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alt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>
            <a:extLst>
              <a:ext uri="{FF2B5EF4-FFF2-40B4-BE49-F238E27FC236}">
                <a16:creationId xmlns:a16="http://schemas.microsoft.com/office/drawing/2014/main" id="{CF5A6DFE-58A8-4852-8965-3BF4E9529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59395" name="Объект 3">
            <a:extLst>
              <a:ext uri="{FF2B5EF4-FFF2-40B4-BE49-F238E27FC236}">
                <a16:creationId xmlns:a16="http://schemas.microsoft.com/office/drawing/2014/main" id="{2E2255F1-3478-4853-8D1C-BCB586B45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ъект 2">
            <a:extLst>
              <a:ext uri="{FF2B5EF4-FFF2-40B4-BE49-F238E27FC236}">
                <a16:creationId xmlns:a16="http://schemas.microsoft.com/office/drawing/2014/main" id="{D9BB349B-ED0C-4701-9204-BF52FE05A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447675"/>
            <a:ext cx="7693025" cy="50482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4000" u="sng"/>
              <a:t>Возбудителями туберкулеза у человека являются: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800"/>
              <a:t>М. tuberculosis (более 90% всех случаев туберкулезной инфекции),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800"/>
              <a:t>М. bovis (5%)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800"/>
              <a:t>М. africanum (около 3%, главным образом среди населения стран тропической Африки).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800"/>
              <a:t>М. tuberculosis открыт Р. Кохом в 1882 г.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ъект 2">
            <a:extLst>
              <a:ext uri="{FF2B5EF4-FFF2-40B4-BE49-F238E27FC236}">
                <a16:creationId xmlns:a16="http://schemas.microsoft.com/office/drawing/2014/main" id="{1C2F6908-15C9-4BAB-A6AA-09DD1CABD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350" y="517525"/>
            <a:ext cx="8299450" cy="515778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000" dirty="0"/>
              <a:t>В зоне проникновения и размножения микобактерии возникает специфический воспалительный очаг – инфекционная гранулема </a:t>
            </a:r>
            <a:r>
              <a:rPr lang="ru-RU" altLang="ru-RU" sz="2000" b="1" dirty="0">
                <a:solidFill>
                  <a:srgbClr val="FF0000"/>
                </a:solidFill>
              </a:rPr>
              <a:t>(первичный эффект). Затем развивается специфический воспалительный процесс в региональных лимфатических узлах и наблюдается сенсибилизация организма.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000" b="1" dirty="0"/>
              <a:t>Формируется так называемый первичный туберкулезный комплекс</a:t>
            </a:r>
            <a:r>
              <a:rPr lang="ru-RU" altLang="ru-RU" sz="2000" dirty="0"/>
              <a:t>. В  большинстве случаев первичный очаг имеет доброкачественное течение.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000" dirty="0"/>
              <a:t>Он рассасывается, пораженный участок </a:t>
            </a:r>
            <a:r>
              <a:rPr lang="ru-RU" altLang="ru-RU" sz="2000" b="1" dirty="0">
                <a:solidFill>
                  <a:srgbClr val="FF0000"/>
                </a:solidFill>
              </a:rPr>
              <a:t>кальцинируется и рубцуется</a:t>
            </a:r>
            <a:r>
              <a:rPr lang="ru-RU" altLang="ru-RU" sz="2000" b="1" dirty="0"/>
              <a:t>. </a:t>
            </a:r>
            <a:r>
              <a:rPr lang="ru-RU" altLang="ru-RU" sz="2000" dirty="0"/>
              <a:t>Однако этот процесс не завершается полным освобождением организма от возбудителя.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000" b="1" dirty="0"/>
              <a:t>В первичном очаге и лимфатических узлах туберкулезные бактерии могут сохраняться многие годы, </a:t>
            </a:r>
            <a:r>
              <a:rPr lang="ru-RU" altLang="ru-RU" sz="2000" dirty="0"/>
              <a:t>иногда в течение всей жизни.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000" dirty="0"/>
              <a:t> Такие люди, оставаясь инфицированными, приобретают иммунитет к туберкулезу.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ъект 2">
            <a:extLst>
              <a:ext uri="{FF2B5EF4-FFF2-40B4-BE49-F238E27FC236}">
                <a16:creationId xmlns:a16="http://schemas.microsoft.com/office/drawing/2014/main" id="{82B26190-A783-4811-B084-80062E9DF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13" y="498475"/>
            <a:ext cx="8220075" cy="51371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600"/>
              <a:t>При неблагоприятных заболеваниях, особенно на фоне плохих социальных </a:t>
            </a:r>
            <a:r>
              <a:rPr lang="ru-RU" altLang="ru-RU" sz="2600">
                <a:solidFill>
                  <a:srgbClr val="FF0000"/>
                </a:solidFill>
              </a:rPr>
              <a:t>факторов (</a:t>
            </a:r>
            <a:r>
              <a:rPr lang="ru-RU" altLang="ru-RU" sz="2600" b="1">
                <a:solidFill>
                  <a:srgbClr val="FF0000"/>
                </a:solidFill>
              </a:rPr>
              <a:t>недостаточное и неполноценное питание, неудовлетворительные жилищные условия, сопутствующие заболевания</a:t>
            </a:r>
            <a:r>
              <a:rPr lang="ru-RU" altLang="ru-RU" sz="2600">
                <a:solidFill>
                  <a:srgbClr val="FF0000"/>
                </a:solidFill>
              </a:rPr>
              <a:t>) может наступить </a:t>
            </a:r>
            <a:r>
              <a:rPr lang="ru-RU" altLang="ru-RU" sz="2600" b="1" u="sng">
                <a:solidFill>
                  <a:srgbClr val="FF0000"/>
                </a:solidFill>
              </a:rPr>
              <a:t>активация возбудителя и генерализация процесса.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600"/>
              <a:t>Наиболее часто встречается туберкулез легких. Генерализация инфекции приводит к развитию внелегочных форм туберкулеза: кожи, костей и суставов, почек и других органов.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600"/>
              <a:t> </a:t>
            </a:r>
            <a:r>
              <a:rPr lang="ru-RU" altLang="ru-RU" sz="2600" b="1"/>
              <a:t>Локализация процесса в определенной степени зависит от путей проникновения микобактерии в организм человека и вида возбудителя.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74C64DCA-31F0-4686-A3BB-1EAA36662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88" y="274638"/>
            <a:ext cx="7265987" cy="85883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kern="0" dirty="0">
                <a:solidFill>
                  <a:srgbClr val="76BD22"/>
                </a:solidFill>
              </a:rPr>
              <a:t>Типичное поражение легкого</a:t>
            </a:r>
          </a:p>
        </p:txBody>
      </p:sp>
      <p:pic>
        <p:nvPicPr>
          <p:cNvPr id="63491" name="Объект 3">
            <a:extLst>
              <a:ext uri="{FF2B5EF4-FFF2-40B4-BE49-F238E27FC236}">
                <a16:creationId xmlns:a16="http://schemas.microsoft.com/office/drawing/2014/main" id="{B803E31D-4AFA-4BD8-97AB-E7759CD98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0513" y="1281113"/>
            <a:ext cx="5864225" cy="4397375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Объект 3">
            <a:extLst>
              <a:ext uri="{FF2B5EF4-FFF2-40B4-BE49-F238E27FC236}">
                <a16:creationId xmlns:a16="http://schemas.microsoft.com/office/drawing/2014/main" id="{582B3D43-7190-42AE-8297-C6E4C3547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225" y="549275"/>
            <a:ext cx="6580188" cy="5054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>
            <a:extLst>
              <a:ext uri="{FF2B5EF4-FFF2-40B4-BE49-F238E27FC236}">
                <a16:creationId xmlns:a16="http://schemas.microsoft.com/office/drawing/2014/main" id="{87DB9524-97EF-473A-A950-0C82CA99E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96EE31-EDC4-481E-B693-C6F7A910FA15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D9C62724-8F08-429D-9336-21CE8615C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488" y="1165225"/>
            <a:ext cx="5105400" cy="3802063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altLang="ru-RU" sz="4000" b="1" dirty="0">
                <a:solidFill>
                  <a:srgbClr val="76BD22"/>
                </a:solidFill>
                <a:latin typeface="+mj-lt"/>
                <a:ea typeface="+mj-ea"/>
                <a:cs typeface="+mj-cs"/>
              </a:rPr>
              <a:t>Состояние СОД </a:t>
            </a:r>
            <a:r>
              <a:rPr lang="en-US" altLang="ru-RU" sz="4000" b="1" dirty="0">
                <a:solidFill>
                  <a:srgbClr val="76BD22"/>
                </a:solidFill>
                <a:latin typeface="+mj-lt"/>
                <a:ea typeface="+mj-ea"/>
                <a:cs typeface="+mj-cs"/>
              </a:rPr>
              <a:t>(</a:t>
            </a:r>
            <a:r>
              <a:rPr lang="ru-RU" altLang="ru-RU" sz="4000" b="1" dirty="0">
                <a:solidFill>
                  <a:srgbClr val="76BD22"/>
                </a:solidFill>
                <a:latin typeface="+mj-lt"/>
                <a:ea typeface="+mj-ea"/>
                <a:cs typeface="+mj-cs"/>
              </a:rPr>
              <a:t>система органов дыхания) – </a:t>
            </a:r>
            <a:r>
              <a:rPr lang="ru-RU" altLang="ru-RU" sz="4000" b="1" u="sng" dirty="0">
                <a:solidFill>
                  <a:srgbClr val="76BD22"/>
                </a:solidFill>
                <a:latin typeface="+mj-lt"/>
                <a:ea typeface="+mj-ea"/>
                <a:cs typeface="+mj-cs"/>
              </a:rPr>
              <a:t>главный маркер состояния иммунной системы</a:t>
            </a:r>
            <a:r>
              <a:rPr lang="ru-RU" altLang="ru-RU" sz="4000" b="1" dirty="0">
                <a:solidFill>
                  <a:srgbClr val="76BD22"/>
                </a:solidFill>
                <a:latin typeface="+mj-lt"/>
                <a:ea typeface="+mj-ea"/>
                <a:cs typeface="+mj-cs"/>
              </a:rPr>
              <a:t> в целом.</a:t>
            </a:r>
          </a:p>
        </p:txBody>
      </p:sp>
      <p:pic>
        <p:nvPicPr>
          <p:cNvPr id="9221" name="Рисунок 4" descr="Дыхат сист.jpg">
            <a:extLst>
              <a:ext uri="{FF2B5EF4-FFF2-40B4-BE49-F238E27FC236}">
                <a16:creationId xmlns:a16="http://schemas.microsoft.com/office/drawing/2014/main" id="{34E69DE9-8DB1-404D-B387-82A2FB556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984250"/>
            <a:ext cx="3673475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7D4780EA-906D-4ADC-8E92-89764C7FD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79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kern="0" dirty="0">
                <a:solidFill>
                  <a:srgbClr val="76BD22"/>
                </a:solidFill>
              </a:rPr>
              <a:t>Рентген легких</a:t>
            </a:r>
          </a:p>
        </p:txBody>
      </p:sp>
      <p:pic>
        <p:nvPicPr>
          <p:cNvPr id="65539" name="Объект 3">
            <a:extLst>
              <a:ext uri="{FF2B5EF4-FFF2-40B4-BE49-F238E27FC236}">
                <a16:creationId xmlns:a16="http://schemas.microsoft.com/office/drawing/2014/main" id="{19141699-97D0-4477-86F9-C26C5E9CF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9725" y="1108075"/>
            <a:ext cx="6223000" cy="4667250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1B850F61-A3FB-4837-96CD-AF9371E85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803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kern="0" dirty="0">
                <a:solidFill>
                  <a:srgbClr val="76BD22"/>
                </a:solidFill>
              </a:rPr>
              <a:t>Компьютерная томография</a:t>
            </a:r>
          </a:p>
        </p:txBody>
      </p:sp>
      <p:pic>
        <p:nvPicPr>
          <p:cNvPr id="66563" name="Объект 3">
            <a:extLst>
              <a:ext uri="{FF2B5EF4-FFF2-40B4-BE49-F238E27FC236}">
                <a16:creationId xmlns:a16="http://schemas.microsoft.com/office/drawing/2014/main" id="{8281836F-F49B-44E4-B561-EA62B07F5B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9738" y="1158875"/>
            <a:ext cx="5734050" cy="4467225"/>
          </a:xfr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Объект 3">
            <a:extLst>
              <a:ext uri="{FF2B5EF4-FFF2-40B4-BE49-F238E27FC236}">
                <a16:creationId xmlns:a16="http://schemas.microsoft.com/office/drawing/2014/main" id="{C286F6C2-C91B-495C-827B-71B8F0426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638" y="1776413"/>
            <a:ext cx="7872412" cy="3817937"/>
          </a:xfr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A6BC1CA-B8E9-40F7-9F49-96119DB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b="1" kern="0" dirty="0">
                <a:solidFill>
                  <a:srgbClr val="76BD22"/>
                </a:solidFill>
              </a:rPr>
              <a:t>Снимок на компьютерной томографии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8">
            <a:extLst>
              <a:ext uri="{FF2B5EF4-FFF2-40B4-BE49-F238E27FC236}">
                <a16:creationId xmlns:a16="http://schemas.microsoft.com/office/drawing/2014/main" id="{9524F34E-CE0A-4D17-A944-E7120FCC3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3A1750-BB56-4F36-AD3A-DBC8A40EBB16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9636" name="Объект 2">
            <a:extLst>
              <a:ext uri="{FF2B5EF4-FFF2-40B4-BE49-F238E27FC236}">
                <a16:creationId xmlns:a16="http://schemas.microsoft.com/office/drawing/2014/main" id="{4425567B-8B55-4F56-B617-FEB5E0A71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63" y="639763"/>
            <a:ext cx="8375650" cy="484663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400" b="1" i="1"/>
              <a:t>Продукти́вное (пролиферати́вное) воспаление </a:t>
            </a:r>
            <a:r>
              <a:rPr lang="ru-RU" altLang="ru-RU" sz="2400"/>
              <a:t>— воспаление, при котором преобладает фаза пролиферации. Фаза пролиферации при воспалении характеризуется формированием клеточной воспалительной инфильтрации.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sz="120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400"/>
              <a:t>Характерным морфологическим признаком продуктивного воспаления при туберкулёзе является образование </a:t>
            </a:r>
            <a:r>
              <a:rPr lang="ru-RU" altLang="ru-RU" sz="2400" b="1"/>
              <a:t>туберкулов (</a:t>
            </a:r>
            <a:r>
              <a:rPr lang="ru-RU" altLang="ru-RU" sz="2400" b="1" i="1"/>
              <a:t>туберкулы</a:t>
            </a:r>
            <a:r>
              <a:rPr lang="ru-RU" altLang="ru-RU" sz="2400" b="1"/>
              <a:t> – бугорки или  шишки) </a:t>
            </a:r>
            <a:r>
              <a:rPr lang="ru-RU" altLang="ru-RU" sz="2400"/>
              <a:t>образующиеся в тканях живого организма; </a:t>
            </a:r>
            <a:r>
              <a:rPr lang="ru-RU" altLang="ru-RU" sz="2400">
                <a:solidFill>
                  <a:srgbClr val="FF0000"/>
                </a:solidFill>
              </a:rPr>
              <a:t>они размягчаются, выделяют гной и принимают вид раны; имеют свойство зара-жать соседние места, так что от появления одной туберкулы опасность грозит целому органу.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sz="240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sz="240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8">
            <a:extLst>
              <a:ext uri="{FF2B5EF4-FFF2-40B4-BE49-F238E27FC236}">
                <a16:creationId xmlns:a16="http://schemas.microsoft.com/office/drawing/2014/main" id="{A04BBD60-04DB-4BE2-AC8A-B02011800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0FD676-C406-4D54-B280-2DA6EDA0480A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C3177C7-7F51-4834-A551-93D0EB487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4963"/>
            <a:ext cx="8229600" cy="7477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 kern="0" dirty="0">
                <a:solidFill>
                  <a:srgbClr val="76BD22"/>
                </a:solidFill>
              </a:rPr>
              <a:t>Медицинские факторы риска</a:t>
            </a:r>
          </a:p>
        </p:txBody>
      </p:sp>
      <p:sp>
        <p:nvSpPr>
          <p:cNvPr id="71685" name="Объект 2">
            <a:extLst>
              <a:ext uri="{FF2B5EF4-FFF2-40B4-BE49-F238E27FC236}">
                <a16:creationId xmlns:a16="http://schemas.microsoft.com/office/drawing/2014/main" id="{4E29310A-B997-4D11-A038-842472DA3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2675"/>
            <a:ext cx="8229600" cy="4632325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ru-RU" altLang="ru-RU" sz="2400" b="1"/>
              <a:t>хронические воспалительные заболевания</a:t>
            </a:r>
          </a:p>
          <a:p>
            <a:pPr eaLnBrk="1" hangingPunct="1">
              <a:buFontTx/>
              <a:buChar char="-"/>
            </a:pPr>
            <a:r>
              <a:rPr lang="ru-RU" altLang="ru-RU" sz="2400" b="1"/>
              <a:t>длительный стресс</a:t>
            </a:r>
          </a:p>
          <a:p>
            <a:pPr eaLnBrk="1" hangingPunct="1">
              <a:buFontTx/>
              <a:buChar char="-"/>
            </a:pPr>
            <a:r>
              <a:rPr lang="ru-RU" altLang="ru-RU" sz="2400" b="1"/>
              <a:t>повторные пневмонии </a:t>
            </a:r>
          </a:p>
          <a:p>
            <a:pPr eaLnBrk="1" hangingPunct="1">
              <a:buFontTx/>
              <a:buChar char="-"/>
            </a:pPr>
            <a:r>
              <a:rPr lang="ru-RU" altLang="ru-RU" sz="2400" b="1"/>
              <a:t>заболевания верхних дыхательных путей</a:t>
            </a:r>
          </a:p>
          <a:p>
            <a:pPr eaLnBrk="1" hangingPunct="1">
              <a:buFontTx/>
              <a:buChar char="-"/>
            </a:pPr>
            <a:r>
              <a:rPr lang="ru-RU" altLang="ru-RU" sz="2400" b="1"/>
              <a:t>профессиональные заболевания легких</a:t>
            </a:r>
          </a:p>
          <a:p>
            <a:pPr eaLnBrk="1" hangingPunct="1">
              <a:buFontTx/>
              <a:buChar char="-"/>
            </a:pPr>
            <a:r>
              <a:rPr lang="ru-RU" altLang="ru-RU" sz="2400" b="1"/>
              <a:t>язвенная болезнь желудка и двенадцатиперстной кишки</a:t>
            </a:r>
          </a:p>
          <a:p>
            <a:pPr eaLnBrk="1" hangingPunct="1">
              <a:buFontTx/>
              <a:buChar char="-"/>
            </a:pPr>
            <a:r>
              <a:rPr lang="ru-RU" altLang="ru-RU" sz="2400" b="1"/>
              <a:t>оперированный желудок </a:t>
            </a:r>
          </a:p>
          <a:p>
            <a:pPr eaLnBrk="1" hangingPunct="1">
              <a:buFontTx/>
              <a:buChar char="-"/>
            </a:pPr>
            <a:r>
              <a:rPr lang="ru-RU" altLang="ru-RU" sz="2400" b="1"/>
              <a:t>сахарный диабет </a:t>
            </a:r>
          </a:p>
          <a:p>
            <a:pPr eaLnBrk="1" hangingPunct="1">
              <a:buFontTx/>
              <a:buChar char="-"/>
            </a:pPr>
            <a:r>
              <a:rPr lang="ru-RU" altLang="ru-RU" sz="2400" b="1"/>
              <a:t>длительное лечение гормональными препаратами </a:t>
            </a:r>
          </a:p>
          <a:p>
            <a:pPr eaLnBrk="1" hangingPunct="1">
              <a:buFontTx/>
              <a:buChar char="-"/>
            </a:pPr>
            <a:r>
              <a:rPr lang="ru-RU" altLang="ru-RU" sz="2400" b="1"/>
              <a:t>лица после перенесенного туберкулеза. </a:t>
            </a:r>
            <a:endParaRPr lang="ru-RU" altLang="ru-RU" b="1"/>
          </a:p>
        </p:txBody>
      </p:sp>
      <p:pic>
        <p:nvPicPr>
          <p:cNvPr id="71686" name="Рисунок 5" descr="The-risky-business-of-investing.jpg">
            <a:extLst>
              <a:ext uri="{FF2B5EF4-FFF2-40B4-BE49-F238E27FC236}">
                <a16:creationId xmlns:a16="http://schemas.microsoft.com/office/drawing/2014/main" id="{DEAFC89C-70B6-459D-AFB8-AB7A90608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1509713"/>
            <a:ext cx="2055813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Рисунок 5" descr="factor-riska.jpg">
            <a:extLst>
              <a:ext uri="{FF2B5EF4-FFF2-40B4-BE49-F238E27FC236}">
                <a16:creationId xmlns:a16="http://schemas.microsoft.com/office/drawing/2014/main" id="{B8B9EBA3-82BB-4912-9902-1640849D2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457200"/>
            <a:ext cx="2452688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8">
            <a:extLst>
              <a:ext uri="{FF2B5EF4-FFF2-40B4-BE49-F238E27FC236}">
                <a16:creationId xmlns:a16="http://schemas.microsoft.com/office/drawing/2014/main" id="{EF405F5F-28F0-467E-8D18-CCE19A2C0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58EF5B-7996-4DCD-94E0-975B26A85BFC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7412" name="Объект 2">
            <a:extLst>
              <a:ext uri="{FF2B5EF4-FFF2-40B4-BE49-F238E27FC236}">
                <a16:creationId xmlns:a16="http://schemas.microsoft.com/office/drawing/2014/main" id="{CBDC99D9-D5DC-47A4-912F-3EE898CA6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" y="457200"/>
            <a:ext cx="8229600" cy="476091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400" dirty="0"/>
              <a:t>						</a:t>
            </a:r>
            <a:r>
              <a:rPr lang="ru-RU" altLang="ru-RU" sz="2400" i="1" u="sng" dirty="0">
                <a:solidFill>
                  <a:srgbClr val="FF0000"/>
                </a:solidFill>
              </a:rPr>
              <a:t>Эпидемиологическая 						группа риска – 							лица,  проживающие 						вместе с больными 						открытой формой 						туберкулеза.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altLang="ru-RU" sz="2400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400" b="1" dirty="0"/>
              <a:t>Часто туберкулез развивается  в </a:t>
            </a:r>
            <a:r>
              <a:rPr lang="ru-RU" altLang="ru-RU" sz="2400" b="1" dirty="0">
                <a:solidFill>
                  <a:srgbClr val="FF0000"/>
                </a:solidFill>
              </a:rPr>
              <a:t>результате эндогенной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400" b="1" dirty="0">
                <a:solidFill>
                  <a:srgbClr val="FF0000"/>
                </a:solidFill>
              </a:rPr>
              <a:t>реактивации </a:t>
            </a:r>
            <a:r>
              <a:rPr lang="ru-RU" altLang="ru-RU" sz="2400" b="1" dirty="0" err="1"/>
              <a:t>посттуберкулезных</a:t>
            </a:r>
            <a:r>
              <a:rPr lang="ru-RU" altLang="ru-RU" sz="2400" b="1" dirty="0"/>
              <a:t> изменений.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600" b="1" u="sng" dirty="0">
                <a:solidFill>
                  <a:srgbClr val="FF0000"/>
                </a:solidFill>
              </a:rPr>
              <a:t>Резервуар эндогенной инфекции и число инфицированных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600" b="1" u="sng" dirty="0">
                <a:solidFill>
                  <a:srgbClr val="FF0000"/>
                </a:solidFill>
              </a:rPr>
              <a:t>среди населения остаются значительными</a:t>
            </a:r>
            <a:r>
              <a:rPr lang="ru-RU" altLang="ru-RU" sz="2400" b="1" dirty="0">
                <a:solidFill>
                  <a:srgbClr val="FF0000"/>
                </a:solidFill>
              </a:rPr>
              <a:t>,</a:t>
            </a:r>
            <a:r>
              <a:rPr lang="ru-RU" altLang="ru-RU" sz="2400" dirty="0">
                <a:solidFill>
                  <a:srgbClr val="FF0000"/>
                </a:solidFill>
              </a:rPr>
              <a:t> </a:t>
            </a:r>
            <a:r>
              <a:rPr lang="ru-RU" altLang="ru-RU" sz="2400" b="1" i="1" u="sng" dirty="0">
                <a:solidFill>
                  <a:srgbClr val="FF0000"/>
                </a:solidFill>
              </a:rPr>
              <a:t>поэтому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400" b="1" i="1" u="sng" dirty="0">
                <a:solidFill>
                  <a:srgbClr val="FF0000"/>
                </a:solidFill>
              </a:rPr>
              <a:t>туберкулез еще долгое время будет распространенным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400" b="1" i="1" u="sng" dirty="0">
                <a:solidFill>
                  <a:srgbClr val="FF0000"/>
                </a:solidFill>
              </a:rPr>
              <a:t>заболеванием.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altLang="ru-RU" sz="2400" dirty="0"/>
          </a:p>
        </p:txBody>
      </p:sp>
      <p:pic>
        <p:nvPicPr>
          <p:cNvPr id="72710" name="Рисунок 5" descr="factor-riska.jpg">
            <a:extLst>
              <a:ext uri="{FF2B5EF4-FFF2-40B4-BE49-F238E27FC236}">
                <a16:creationId xmlns:a16="http://schemas.microsoft.com/office/drawing/2014/main" id="{F8B6BA93-F9E7-4C4A-925A-DAD3483B9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609600"/>
            <a:ext cx="2452688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8">
            <a:extLst>
              <a:ext uri="{FF2B5EF4-FFF2-40B4-BE49-F238E27FC236}">
                <a16:creationId xmlns:a16="http://schemas.microsoft.com/office/drawing/2014/main" id="{D510A745-AD78-4251-9690-DDC3AC9BA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DCC6DB-047F-470F-846B-0F5E3C7F39EE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4543D2C-8AB9-4CE5-9265-B4CDB30B5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00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 kern="0" dirty="0">
                <a:solidFill>
                  <a:srgbClr val="76BD22"/>
                </a:solidFill>
              </a:rPr>
              <a:t>Формы туберкулёза легких</a:t>
            </a:r>
            <a:endParaRPr lang="ru-RU" altLang="ru-RU" dirty="0"/>
          </a:p>
        </p:txBody>
      </p:sp>
      <p:sp>
        <p:nvSpPr>
          <p:cNvPr id="73733" name="Объект 2">
            <a:extLst>
              <a:ext uri="{FF2B5EF4-FFF2-40B4-BE49-F238E27FC236}">
                <a16:creationId xmlns:a16="http://schemas.microsoft.com/office/drawing/2014/main" id="{8F4A9DF2-5CA7-4590-A675-FC74C7A70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3733800"/>
          </a:xfrm>
        </p:spPr>
        <p:txBody>
          <a:bodyPr/>
          <a:lstStyle/>
          <a:p>
            <a:pPr eaLnBrk="1" hangingPunct="1"/>
            <a:r>
              <a:rPr lang="ru-RU" altLang="ru-RU" sz="2600" b="1">
                <a:solidFill>
                  <a:srgbClr val="76BD22"/>
                </a:solidFill>
              </a:rPr>
              <a:t>Открытая</a:t>
            </a:r>
            <a:r>
              <a:rPr lang="ru-RU" altLang="ru-RU" sz="2600"/>
              <a:t> – больной выделяет в окружающую среду  возбудителей туберкулеза.</a:t>
            </a:r>
          </a:p>
          <a:p>
            <a:pPr eaLnBrk="1" hangingPunct="1"/>
            <a:r>
              <a:rPr lang="ru-RU" altLang="ru-RU" sz="2600" b="1">
                <a:solidFill>
                  <a:srgbClr val="76BD22"/>
                </a:solidFill>
              </a:rPr>
              <a:t>Закрытая </a:t>
            </a:r>
            <a:r>
              <a:rPr lang="ru-RU" altLang="ru-RU" sz="2600"/>
              <a:t>– больной не выделяет в окружающую среду  возбудителей и не может заражать других людей.</a:t>
            </a:r>
          </a:p>
          <a:p>
            <a:pPr eaLnBrk="1" hangingPunct="1"/>
            <a:r>
              <a:rPr lang="ru-RU" altLang="ru-RU" sz="2600" b="1">
                <a:solidFill>
                  <a:srgbClr val="76BD22"/>
                </a:solidFill>
              </a:rPr>
              <a:t>Первично-резистентный туберкулез </a:t>
            </a:r>
            <a:r>
              <a:rPr lang="ru-RU" altLang="ru-RU" sz="2600"/>
              <a:t>– </a:t>
            </a:r>
            <a:r>
              <a:rPr lang="ru-RU" altLang="ru-RU" sz="2600">
                <a:solidFill>
                  <a:srgbClr val="FF0000"/>
                </a:solidFill>
              </a:rPr>
              <a:t>наличие у больного  </a:t>
            </a:r>
            <a:r>
              <a:rPr lang="ru-RU" altLang="ru-RU" sz="2600" b="1">
                <a:solidFill>
                  <a:srgbClr val="FF0000"/>
                </a:solidFill>
              </a:rPr>
              <a:t>устойчивого штамма  </a:t>
            </a:r>
            <a:r>
              <a:rPr lang="ru-RU" altLang="ru-RU" sz="2600">
                <a:solidFill>
                  <a:srgbClr val="FF0000"/>
                </a:solidFill>
              </a:rPr>
              <a:t>ранее не принимавшего противотуберкулезных средств.</a:t>
            </a:r>
          </a:p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8">
            <a:extLst>
              <a:ext uri="{FF2B5EF4-FFF2-40B4-BE49-F238E27FC236}">
                <a16:creationId xmlns:a16="http://schemas.microsoft.com/office/drawing/2014/main" id="{570E90C7-C675-43DB-A898-E6616CFDD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1A8224-D8ED-41B7-91C4-BFD3E728E53F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796CB07-B85B-4DFE-AF62-6C72E947B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00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 kern="0" dirty="0">
                <a:solidFill>
                  <a:srgbClr val="76BD22"/>
                </a:solidFill>
              </a:rPr>
              <a:t>Формы туберкулёза легких</a:t>
            </a:r>
            <a:endParaRPr lang="ru-RU" alt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35D8AC24-2CA4-4111-8B26-D3AC9434E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0763"/>
            <a:ext cx="8229600" cy="50688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600" b="1" dirty="0">
                <a:solidFill>
                  <a:srgbClr val="76BD22"/>
                </a:solidFill>
              </a:rPr>
              <a:t>Вторично-резистентный туберкулез</a:t>
            </a:r>
            <a:r>
              <a:rPr lang="ru-RU" altLang="ru-RU" sz="2600" dirty="0"/>
              <a:t> – </a:t>
            </a:r>
            <a:r>
              <a:rPr lang="ru-RU" altLang="ru-RU" sz="2600" dirty="0">
                <a:solidFill>
                  <a:srgbClr val="FF0000"/>
                </a:solidFill>
              </a:rPr>
              <a:t>устойчивость появляется в ходе </a:t>
            </a:r>
            <a:r>
              <a:rPr lang="ru-RU" altLang="ru-RU" sz="2600" b="1" dirty="0">
                <a:solidFill>
                  <a:srgbClr val="FF0000"/>
                </a:solidFill>
              </a:rPr>
              <a:t>неправильно спланированного </a:t>
            </a:r>
            <a:r>
              <a:rPr lang="ru-RU" altLang="ru-RU" sz="2600" dirty="0">
                <a:solidFill>
                  <a:srgbClr val="FF0000"/>
                </a:solidFill>
              </a:rPr>
              <a:t>курса противотуберкулезной терапии.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600" b="1" dirty="0">
                <a:solidFill>
                  <a:srgbClr val="76BD22"/>
                </a:solidFill>
              </a:rPr>
              <a:t>Первичный туберкулез </a:t>
            </a:r>
            <a:r>
              <a:rPr lang="ru-RU" altLang="ru-RU" sz="2600" dirty="0"/>
              <a:t>– попадание микобактерий туберкулеза в неинфицированный организм.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ru-RU" altLang="ru-RU" sz="2600" dirty="0"/>
              <a:t>   </a:t>
            </a:r>
            <a:r>
              <a:rPr lang="ru-RU" altLang="ru-RU" sz="2600" b="1" dirty="0">
                <a:solidFill>
                  <a:srgbClr val="76BD22"/>
                </a:solidFill>
              </a:rPr>
              <a:t>Вторичный туберкулез </a:t>
            </a:r>
            <a:r>
              <a:rPr lang="ru-RU" altLang="ru-RU" sz="2600" dirty="0"/>
              <a:t>– возникает в условиях     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600" dirty="0"/>
              <a:t>    существующего противотуберкулёзного   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600" dirty="0"/>
              <a:t>    иммунитета и возникает у ранее  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600" dirty="0"/>
              <a:t>    инфицированных людей.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altLang="ru-RU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8">
            <a:extLst>
              <a:ext uri="{FF2B5EF4-FFF2-40B4-BE49-F238E27FC236}">
                <a16:creationId xmlns:a16="http://schemas.microsoft.com/office/drawing/2014/main" id="{19317254-CF02-43A0-A6E6-91F968269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E2586D-67E7-4F6D-8D3B-C5D1614F9DBE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ED1E728-8EF3-4E2E-B07A-407A1C273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00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 kern="0" dirty="0">
                <a:solidFill>
                  <a:srgbClr val="76BD22"/>
                </a:solidFill>
              </a:rPr>
              <a:t>Формы туберкулёза легких</a:t>
            </a:r>
            <a:endParaRPr lang="ru-RU" alt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E391604A-3EB4-467A-A0B2-20F9DBB58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2675"/>
            <a:ext cx="8229600" cy="43957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800" dirty="0"/>
              <a:t>Первичный туберкулезный комплекс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800" dirty="0"/>
              <a:t>характеризуется наличием в </a:t>
            </a:r>
            <a:r>
              <a:rPr lang="ru-RU" altLang="ru-RU" sz="2800" b="1" dirty="0"/>
              <a:t>легких первичного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800" b="1" dirty="0"/>
              <a:t>туберкулезного очага(</a:t>
            </a:r>
            <a:r>
              <a:rPr lang="ru-RU" altLang="ru-RU" sz="2800" dirty="0"/>
              <a:t>очаг туберкулёзной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800" dirty="0"/>
              <a:t>пневмонии, аффекта), </a:t>
            </a:r>
            <a:r>
              <a:rPr lang="ru-RU" altLang="ru-RU" sz="2800" b="1" dirty="0">
                <a:solidFill>
                  <a:srgbClr val="FF0000"/>
                </a:solidFill>
              </a:rPr>
              <a:t>лимфангита и лимфаденита.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800" dirty="0"/>
              <a:t>    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800" dirty="0"/>
              <a:t>				Чаще очаг    						локализуется в </a:t>
            </a:r>
            <a:r>
              <a:rPr lang="ru-RU" altLang="ru-RU" sz="2800" b="1" dirty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ru-RU" altLang="ru-RU" sz="2800" dirty="0"/>
              <a:t> и </a:t>
            </a:r>
            <a:r>
              <a:rPr lang="ru-RU" altLang="ru-RU" sz="2800" b="1" dirty="0">
                <a:solidFill>
                  <a:srgbClr val="0070C0"/>
                </a:solidFill>
              </a:rPr>
              <a:t>III</a:t>
            </a:r>
            <a:r>
              <a:rPr lang="ru-RU" altLang="ru-RU" sz="2800" dirty="0"/>
              <a:t> 					сегментах правого  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800" dirty="0"/>
              <a:t> 				легкого.</a:t>
            </a:r>
          </a:p>
        </p:txBody>
      </p:sp>
      <p:pic>
        <p:nvPicPr>
          <p:cNvPr id="75782" name="Рисунок 5" descr="lung.gif">
            <a:extLst>
              <a:ext uri="{FF2B5EF4-FFF2-40B4-BE49-F238E27FC236}">
                <a16:creationId xmlns:a16="http://schemas.microsoft.com/office/drawing/2014/main" id="{3883E9F3-F732-4B76-AEC0-C2516C8FB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3071813"/>
            <a:ext cx="21780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8">
            <a:extLst>
              <a:ext uri="{FF2B5EF4-FFF2-40B4-BE49-F238E27FC236}">
                <a16:creationId xmlns:a16="http://schemas.microsoft.com/office/drawing/2014/main" id="{87E8C808-AE12-480D-A346-8CF08A6DA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CD3A07-EDE9-438E-ADAF-4B405B1D7992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6804" name="Заголовок 1">
            <a:extLst>
              <a:ext uri="{FF2B5EF4-FFF2-40B4-BE49-F238E27FC236}">
                <a16:creationId xmlns:a16="http://schemas.microsoft.com/office/drawing/2014/main" id="{49572E63-F207-4985-B0AD-88F53AD8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274638"/>
            <a:ext cx="8451850" cy="1143000"/>
          </a:xfrm>
        </p:spPr>
        <p:txBody>
          <a:bodyPr/>
          <a:lstStyle/>
          <a:p>
            <a:pPr algn="l" eaLnBrk="1" hangingPunct="1"/>
            <a:r>
              <a:rPr lang="ru-RU" altLang="ru-RU" sz="3200" b="1">
                <a:solidFill>
                  <a:srgbClr val="76BD22"/>
                </a:solidFill>
              </a:rPr>
              <a:t>В зависимости от степени и формы поражения легких различают:</a:t>
            </a:r>
          </a:p>
        </p:txBody>
      </p:sp>
      <p:sp>
        <p:nvSpPr>
          <p:cNvPr id="76805" name="Объект 2">
            <a:extLst>
              <a:ext uri="{FF2B5EF4-FFF2-40B4-BE49-F238E27FC236}">
                <a16:creationId xmlns:a16="http://schemas.microsoft.com/office/drawing/2014/main" id="{A6F59082-1167-4620-A20C-0BA5C720B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3878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600"/>
              <a:t>диссеминированный туберкулез;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600"/>
              <a:t>милиарный туберкулез;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600"/>
              <a:t>очаговый туберкулез;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600"/>
              <a:t>инфильтративный туберкулез;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600"/>
              <a:t>казеозная пневмония;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600"/>
              <a:t>туберкулема;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600"/>
              <a:t>кавернозный туберкулез;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600"/>
              <a:t>фиброзно-кавернозный туберкулез;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600"/>
              <a:t>цирротический туберкулез.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7180CFE7-C717-45C0-A5AF-61A29895A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0243" name="Объект 3">
            <a:extLst>
              <a:ext uri="{FF2B5EF4-FFF2-40B4-BE49-F238E27FC236}">
                <a16:creationId xmlns:a16="http://schemas.microsoft.com/office/drawing/2014/main" id="{90A93438-159F-4DE8-89F1-94CFCE368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88" y="9525"/>
            <a:ext cx="9144000" cy="6848475"/>
          </a:xfr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8">
            <a:extLst>
              <a:ext uri="{FF2B5EF4-FFF2-40B4-BE49-F238E27FC236}">
                <a16:creationId xmlns:a16="http://schemas.microsoft.com/office/drawing/2014/main" id="{9A4E6D78-A819-4F1A-B5D2-319679C68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344B5B-B95D-4A45-8018-EAF43D319F55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AD08820-7A86-48D9-9B00-AF117AA4D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88925"/>
            <a:ext cx="8691563" cy="7778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 kern="0" dirty="0">
                <a:solidFill>
                  <a:srgbClr val="76BD22"/>
                </a:solidFill>
              </a:rPr>
              <a:t>Формы </a:t>
            </a:r>
            <a:r>
              <a:rPr lang="ru-RU" altLang="ru-RU" sz="4000" b="1" kern="0" dirty="0" err="1">
                <a:solidFill>
                  <a:srgbClr val="76BD22"/>
                </a:solidFill>
              </a:rPr>
              <a:t>внелёгочного</a:t>
            </a:r>
            <a:r>
              <a:rPr lang="ru-RU" altLang="ru-RU" sz="4000" b="1" kern="0" dirty="0">
                <a:solidFill>
                  <a:srgbClr val="76BD22"/>
                </a:solidFill>
              </a:rPr>
              <a:t> туберкулёза</a:t>
            </a:r>
            <a:endParaRPr lang="ru-RU" altLang="ru-RU" dirty="0"/>
          </a:p>
        </p:txBody>
      </p:sp>
      <p:sp>
        <p:nvSpPr>
          <p:cNvPr id="78853" name="Объект 2">
            <a:extLst>
              <a:ext uri="{FF2B5EF4-FFF2-40B4-BE49-F238E27FC236}">
                <a16:creationId xmlns:a16="http://schemas.microsoft.com/office/drawing/2014/main" id="{EAD95E8C-9224-48C9-83CD-80A204615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38" y="1360488"/>
            <a:ext cx="8385175" cy="4141787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Char char="ü"/>
            </a:pPr>
            <a:r>
              <a:rPr lang="ru-RU" altLang="ru-RU" sz="2400"/>
              <a:t> </a:t>
            </a:r>
            <a:r>
              <a:rPr lang="ru-RU" altLang="ru-RU" sz="2400" b="1"/>
              <a:t>Туберкулёз органов пищеварительной системы, брюшины </a:t>
            </a:r>
          </a:p>
          <a:p>
            <a:pPr marL="0" indent="0" eaLnBrk="1" hangingPunct="1">
              <a:buFont typeface="Wingdings" panose="05000000000000000000" pitchFamily="2" charset="2"/>
              <a:buChar char="ü"/>
            </a:pPr>
            <a:r>
              <a:rPr lang="ru-RU" altLang="ru-RU" sz="2400" b="1"/>
              <a:t> Туберкулёз органов мочеполовой системы </a:t>
            </a:r>
          </a:p>
          <a:p>
            <a:pPr marL="0" indent="0" eaLnBrk="1" hangingPunct="1">
              <a:buFont typeface="Wingdings" panose="05000000000000000000" pitchFamily="2" charset="2"/>
              <a:buChar char="ü"/>
            </a:pPr>
            <a:r>
              <a:rPr lang="ru-RU" altLang="ru-RU" sz="2400" b="1"/>
              <a:t> Туберкулёз ЦНС и мозговых  оболочек </a:t>
            </a:r>
          </a:p>
          <a:p>
            <a:pPr marL="0" indent="0" eaLnBrk="1" hangingPunct="1">
              <a:buFont typeface="Wingdings" panose="05000000000000000000" pitchFamily="2" charset="2"/>
              <a:buChar char="ü"/>
            </a:pPr>
            <a:r>
              <a:rPr lang="ru-RU" altLang="ru-RU" sz="2400" b="1"/>
              <a:t> Туберкулёз костей, суставов, кожи</a:t>
            </a:r>
          </a:p>
          <a:p>
            <a:pPr marL="0" indent="0" eaLnBrk="1" hangingPunct="1">
              <a:buFont typeface="Wingdings" panose="05000000000000000000" pitchFamily="2" charset="2"/>
              <a:buChar char="ü"/>
            </a:pPr>
            <a:r>
              <a:rPr lang="ru-RU" altLang="ru-RU" sz="2400" b="1"/>
              <a:t> Туберкулёз глаз </a:t>
            </a:r>
          </a:p>
          <a:p>
            <a:pPr marL="0" indent="0" eaLnBrk="1" hangingPunct="1">
              <a:buFont typeface="Wingdings" panose="05000000000000000000" pitchFamily="2" charset="2"/>
              <a:buChar char="ü"/>
            </a:pPr>
            <a:r>
              <a:rPr lang="ru-RU" altLang="ru-RU" sz="2400" b="1"/>
              <a:t> Туберкулез гортани</a:t>
            </a:r>
          </a:p>
          <a:p>
            <a:pPr marL="0" indent="0" eaLnBrk="1" hangingPunct="1">
              <a:buFont typeface="Wingdings" panose="05000000000000000000" pitchFamily="2" charset="2"/>
              <a:buChar char="ü"/>
            </a:pPr>
            <a:r>
              <a:rPr lang="ru-RU" altLang="ru-RU" sz="2400" b="1"/>
              <a:t> Туберкулезный перикардит</a:t>
            </a:r>
          </a:p>
          <a:p>
            <a:pPr marL="0" indent="0" eaLnBrk="1" hangingPunct="1">
              <a:buFont typeface="Wingdings" panose="05000000000000000000" pitchFamily="2" charset="2"/>
              <a:buChar char="ü"/>
            </a:pPr>
            <a:r>
              <a:rPr lang="ru-RU" altLang="ru-RU" sz="2400" b="1"/>
              <a:t> Туберкулез периферических лимфоузлов</a:t>
            </a:r>
          </a:p>
          <a:p>
            <a:pPr marL="0" indent="0" eaLnBrk="1" hangingPunct="1">
              <a:buFontTx/>
              <a:buNone/>
            </a:pPr>
            <a:endParaRPr lang="ru-RU" altLang="ru-RU" sz="2400"/>
          </a:p>
          <a:p>
            <a:pPr marL="0" indent="0" eaLnBrk="1" hangingPunct="1">
              <a:buFontTx/>
              <a:buNone/>
            </a:pPr>
            <a:endParaRPr lang="ru-RU" altLang="ru-RU" sz="2400"/>
          </a:p>
          <a:p>
            <a:pPr marL="0" indent="0" eaLnBrk="1" hangingPunct="1">
              <a:buFontTx/>
              <a:buNone/>
            </a:pPr>
            <a:r>
              <a:rPr lang="ru-RU" altLang="ru-RU" sz="2400"/>
              <a:t> </a:t>
            </a:r>
          </a:p>
          <a:p>
            <a:pPr marL="0" indent="0" eaLnBrk="1" hangingPunct="1"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8">
            <a:extLst>
              <a:ext uri="{FF2B5EF4-FFF2-40B4-BE49-F238E27FC236}">
                <a16:creationId xmlns:a16="http://schemas.microsoft.com/office/drawing/2014/main" id="{9441AD10-4019-459F-A65F-BEAC43205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6F44AD-D6A3-49C1-AA60-697343AE6559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38DDC14-FD42-4BA5-8A99-451A0EA60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63" y="334963"/>
            <a:ext cx="8169275" cy="11017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b="1" kern="0" dirty="0">
                <a:solidFill>
                  <a:srgbClr val="76BD22"/>
                </a:solidFill>
              </a:rPr>
              <a:t>Первые симптомы – неспецифические проявления интоксикации</a:t>
            </a:r>
            <a:r>
              <a:rPr lang="ru-RU" altLang="ru-RU" sz="3600" dirty="0"/>
              <a:t> </a:t>
            </a:r>
          </a:p>
        </p:txBody>
      </p:sp>
      <p:sp>
        <p:nvSpPr>
          <p:cNvPr id="79877" name="Объект 2">
            <a:extLst>
              <a:ext uri="{FF2B5EF4-FFF2-40B4-BE49-F238E27FC236}">
                <a16:creationId xmlns:a16="http://schemas.microsoft.com/office/drawing/2014/main" id="{F1F2B8B7-DE60-415C-9DD1-47A9627C3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363" y="1452563"/>
            <a:ext cx="7986712" cy="4322762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Char char="ü"/>
            </a:pPr>
            <a:r>
              <a:rPr lang="ru-RU" altLang="ru-RU" sz="2600"/>
              <a:t> </a:t>
            </a:r>
            <a:r>
              <a:rPr lang="ru-RU" altLang="ru-RU" sz="2500" b="1"/>
              <a:t>Слабость</a:t>
            </a:r>
          </a:p>
          <a:p>
            <a:pPr marL="0" indent="0" eaLnBrk="1" hangingPunct="1">
              <a:buFont typeface="Wingdings" panose="05000000000000000000" pitchFamily="2" charset="2"/>
              <a:buChar char="ü"/>
            </a:pPr>
            <a:r>
              <a:rPr lang="ru-RU" altLang="ru-RU" sz="2500" b="1"/>
              <a:t> Бледность кожных покровов</a:t>
            </a:r>
          </a:p>
          <a:p>
            <a:pPr marL="0" indent="0" eaLnBrk="1" hangingPunct="1">
              <a:buFont typeface="Wingdings" panose="05000000000000000000" pitchFamily="2" charset="2"/>
              <a:buChar char="ü"/>
            </a:pPr>
            <a:r>
              <a:rPr lang="ru-RU" altLang="ru-RU" sz="2500" b="1"/>
              <a:t> Повышенная утомляемость</a:t>
            </a:r>
          </a:p>
          <a:p>
            <a:pPr marL="0" indent="0" eaLnBrk="1" hangingPunct="1">
              <a:buFont typeface="Wingdings" panose="05000000000000000000" pitchFamily="2" charset="2"/>
              <a:buChar char="ü"/>
            </a:pPr>
            <a:r>
              <a:rPr lang="ru-RU" altLang="ru-RU" sz="2500" b="1"/>
              <a:t> Вялость, апатия</a:t>
            </a:r>
          </a:p>
          <a:p>
            <a:pPr marL="0" indent="0" eaLnBrk="1" hangingPunct="1">
              <a:buFont typeface="Wingdings" panose="05000000000000000000" pitchFamily="2" charset="2"/>
              <a:buChar char="ü"/>
            </a:pPr>
            <a:r>
              <a:rPr lang="ru-RU" altLang="ru-RU" sz="2500" b="1"/>
              <a:t> Субфебрильная температура </a:t>
            </a:r>
          </a:p>
          <a:p>
            <a:pPr marL="0" indent="0" eaLnBrk="1" hangingPunct="1">
              <a:buFont typeface="Wingdings" panose="05000000000000000000" pitchFamily="2" charset="2"/>
              <a:buChar char="ü"/>
            </a:pPr>
            <a:r>
              <a:rPr lang="ru-RU" altLang="ru-RU" sz="2500" b="1"/>
              <a:t> Потливость (ночная), похудение</a:t>
            </a:r>
          </a:p>
          <a:p>
            <a:pPr marL="0" indent="0" eaLnBrk="1" hangingPunct="1">
              <a:buFont typeface="Wingdings" panose="05000000000000000000" pitchFamily="2" charset="2"/>
              <a:buChar char="ü"/>
            </a:pPr>
            <a:r>
              <a:rPr lang="ru-RU" altLang="ru-RU" sz="2500" b="1"/>
              <a:t> Генерализованная или одиночная  лимфаденопатия  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500" b="1"/>
              <a:t>    – увеличение размеров лимфатических узлов</a:t>
            </a:r>
          </a:p>
          <a:p>
            <a:pPr marL="0" indent="0" eaLnBrk="1" hangingPunct="1">
              <a:buFont typeface="Wingdings" panose="05000000000000000000" pitchFamily="2" charset="2"/>
              <a:buChar char="ü"/>
            </a:pPr>
            <a:r>
              <a:rPr lang="ru-RU" altLang="ru-RU" sz="2500" b="1"/>
              <a:t> </a:t>
            </a:r>
            <a:r>
              <a:rPr lang="ru-RU" altLang="ru-RU" sz="2500" b="1">
                <a:solidFill>
                  <a:srgbClr val="FF0000"/>
                </a:solidFill>
              </a:rPr>
              <a:t>Кровохарканье, легочное кровотечение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8">
            <a:extLst>
              <a:ext uri="{FF2B5EF4-FFF2-40B4-BE49-F238E27FC236}">
                <a16:creationId xmlns:a16="http://schemas.microsoft.com/office/drawing/2014/main" id="{10441E23-125A-416E-AD55-72D481A85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A9ED59-054D-4500-9CFF-7745BD294745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0900" name="Rectangle 2">
            <a:extLst>
              <a:ext uri="{FF2B5EF4-FFF2-40B4-BE49-F238E27FC236}">
                <a16:creationId xmlns:a16="http://schemas.microsoft.com/office/drawing/2014/main" id="{B80FC6F1-EB7C-4F1E-92C1-93A5B9AA6E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uk-UA" altLang="ru-RU" sz="4000" b="1">
                <a:solidFill>
                  <a:srgbClr val="76BD22"/>
                </a:solidFill>
              </a:rPr>
              <a:t>Пути заражения туберкулезом</a:t>
            </a:r>
            <a:endParaRPr lang="ru-RU" altLang="ru-RU" sz="4000" b="1">
              <a:solidFill>
                <a:srgbClr val="76BD22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A9A4209-D34E-4CBC-B649-619B41F0A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738" y="1379538"/>
            <a:ext cx="4564062" cy="402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uk-UA" altLang="ru-RU" sz="2800" dirty="0" err="1">
                <a:latin typeface="+mn-lt"/>
              </a:rPr>
              <a:t>Воздушно-пылевой</a:t>
            </a:r>
            <a:endParaRPr lang="uk-UA" altLang="ru-RU" sz="2800" dirty="0"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uk-UA" altLang="ru-RU" sz="2800" dirty="0" err="1">
                <a:latin typeface="+mn-lt"/>
              </a:rPr>
              <a:t>Воздушно-капельный</a:t>
            </a:r>
            <a:r>
              <a:rPr lang="uk-UA" altLang="ru-RU" sz="2800" dirty="0">
                <a:latin typeface="+mn-lt"/>
              </a:rPr>
              <a:t>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uk-UA" altLang="ru-RU" sz="2800" dirty="0" err="1">
                <a:latin typeface="+mn-lt"/>
              </a:rPr>
              <a:t>Контактный</a:t>
            </a:r>
            <a:endParaRPr lang="uk-UA" altLang="ru-RU" sz="2800" dirty="0"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uk-UA" altLang="ru-RU" sz="2800" dirty="0" err="1">
                <a:latin typeface="+mn-lt"/>
              </a:rPr>
              <a:t>Контактно-бытовой</a:t>
            </a:r>
            <a:endParaRPr lang="uk-UA" altLang="ru-RU" sz="2800" dirty="0"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uk-UA" altLang="ru-RU" sz="2800" dirty="0" err="1">
                <a:latin typeface="+mn-lt"/>
              </a:rPr>
              <a:t>Пищевой</a:t>
            </a:r>
            <a:endParaRPr lang="uk-UA" altLang="ru-RU" sz="2800" dirty="0"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uk-UA" altLang="ru-RU" sz="2800" dirty="0" err="1">
                <a:latin typeface="+mn-lt"/>
              </a:rPr>
              <a:t>Трансплацентарный</a:t>
            </a:r>
            <a:endParaRPr lang="uk-UA" altLang="ru-RU" sz="2800" dirty="0"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uk-UA" altLang="ru-RU" sz="2800" b="1" dirty="0">
                <a:latin typeface="+mn-lt"/>
              </a:rPr>
              <a:t> </a:t>
            </a:r>
            <a:endParaRPr lang="ru-RU" altLang="ru-RU" sz="2800" b="1" dirty="0">
              <a:latin typeface="+mn-lt"/>
            </a:endParaRPr>
          </a:p>
        </p:txBody>
      </p:sp>
      <p:pic>
        <p:nvPicPr>
          <p:cNvPr id="80902" name="Рисунок 5" descr="иммунитет.jpg">
            <a:extLst>
              <a:ext uri="{FF2B5EF4-FFF2-40B4-BE49-F238E27FC236}">
                <a16:creationId xmlns:a16="http://schemas.microsoft.com/office/drawing/2014/main" id="{29E96A4E-A859-4FB3-84D9-233768CE7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316038"/>
            <a:ext cx="3443288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8">
            <a:extLst>
              <a:ext uri="{FF2B5EF4-FFF2-40B4-BE49-F238E27FC236}">
                <a16:creationId xmlns:a16="http://schemas.microsoft.com/office/drawing/2014/main" id="{AB8BB65D-C7F8-4033-B25C-3E445B6DC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7087ED-8A62-4E20-B42B-F3262EA9F869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40D6EF10-1937-4735-9252-11871D6D75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000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ru-RU" sz="4000" b="1">
                <a:solidFill>
                  <a:srgbClr val="76BD22"/>
                </a:solidFill>
              </a:rPr>
              <a:t>Главные причины заболевания  туберкулёзом</a:t>
            </a:r>
            <a:endParaRPr lang="ru-RU" altLang="ru-RU" sz="4000" b="1">
              <a:solidFill>
                <a:srgbClr val="76BD22"/>
              </a:solidFill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3675E785-350F-416F-9BB6-39D4AAE95294}"/>
              </a:ext>
            </a:extLst>
          </p:cNvPr>
          <p:cNvGraphicFramePr/>
          <p:nvPr/>
        </p:nvGraphicFramePr>
        <p:xfrm>
          <a:off x="431801" y="1665563"/>
          <a:ext cx="8266112" cy="4079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8">
            <a:extLst>
              <a:ext uri="{FF2B5EF4-FFF2-40B4-BE49-F238E27FC236}">
                <a16:creationId xmlns:a16="http://schemas.microsoft.com/office/drawing/2014/main" id="{CE0C3EAD-4F36-4419-BAF1-78779B334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5C2F45-BD85-4EA9-9AE6-709F5E7CF906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2948" name="Rectangle 2">
            <a:extLst>
              <a:ext uri="{FF2B5EF4-FFF2-40B4-BE49-F238E27FC236}">
                <a16:creationId xmlns:a16="http://schemas.microsoft.com/office/drawing/2014/main" id="{0A8340C7-A9DA-411F-82D4-43718D9BE0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6263" y="354013"/>
            <a:ext cx="7931150" cy="1208087"/>
          </a:xfrm>
        </p:spPr>
        <p:txBody>
          <a:bodyPr/>
          <a:lstStyle/>
          <a:p>
            <a:pPr eaLnBrk="1" hangingPunct="1"/>
            <a:r>
              <a:rPr lang="uk-UA" altLang="ru-RU" sz="3200" b="1">
                <a:solidFill>
                  <a:srgbClr val="76BD22"/>
                </a:solidFill>
              </a:rPr>
              <a:t>Общие принципы сопроводительной терапии продукцией </a:t>
            </a:r>
            <a:r>
              <a:rPr lang="en-US" altLang="ru-RU" sz="3200" b="1">
                <a:solidFill>
                  <a:srgbClr val="76BD22"/>
                </a:solidFill>
              </a:rPr>
              <a:t>NSP</a:t>
            </a:r>
            <a:r>
              <a:rPr lang="ru-RU" altLang="ru-RU" sz="3200" b="1">
                <a:solidFill>
                  <a:srgbClr val="76BD22"/>
                </a:solidFill>
              </a:rPr>
              <a:t>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14B06F1-5A41-4FA6-833C-441BB6DD4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385888"/>
            <a:ext cx="7921625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uk-UA" altLang="ru-RU" sz="2400" b="1" dirty="0">
                <a:latin typeface="+mn-lt"/>
              </a:rPr>
              <a:t>1. </a:t>
            </a:r>
            <a:r>
              <a:rPr lang="uk-UA" altLang="ru-RU" sz="2400" b="1" dirty="0" err="1">
                <a:latin typeface="+mn-lt"/>
              </a:rPr>
              <a:t>Детоксикация</a:t>
            </a:r>
            <a:endParaRPr lang="uk-UA" altLang="ru-RU" sz="2400" b="1" dirty="0"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uk-UA" altLang="ru-RU" sz="2400" b="1" dirty="0">
                <a:latin typeface="+mn-lt"/>
              </a:rPr>
              <a:t>2. </a:t>
            </a:r>
            <a:r>
              <a:rPr lang="uk-UA" altLang="ru-RU" sz="2400" b="1" dirty="0" err="1">
                <a:latin typeface="+mn-lt"/>
              </a:rPr>
              <a:t>Протекция</a:t>
            </a:r>
            <a:r>
              <a:rPr lang="uk-UA" altLang="ru-RU" sz="2400" b="1" dirty="0">
                <a:latin typeface="+mn-lt"/>
              </a:rPr>
              <a:t> (</a:t>
            </a:r>
            <a:r>
              <a:rPr lang="uk-UA" altLang="ru-RU" sz="2400" b="1" dirty="0" err="1">
                <a:latin typeface="+mn-lt"/>
              </a:rPr>
              <a:t>защита</a:t>
            </a:r>
            <a:r>
              <a:rPr lang="uk-UA" altLang="ru-RU" sz="2400" b="1" dirty="0">
                <a:latin typeface="+mn-lt"/>
              </a:rPr>
              <a:t>) </a:t>
            </a:r>
            <a:r>
              <a:rPr lang="uk-UA" altLang="ru-RU" sz="2400" b="1" dirty="0" err="1">
                <a:latin typeface="+mn-lt"/>
              </a:rPr>
              <a:t>органов-мишеней</a:t>
            </a:r>
            <a:endParaRPr lang="uk-UA" altLang="ru-RU" sz="2400" b="1" dirty="0">
              <a:latin typeface="+mn-lt"/>
            </a:endParaRPr>
          </a:p>
          <a:p>
            <a:pPr marL="268288" indent="-268288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uk-UA" altLang="ru-RU" sz="2400" b="1" dirty="0">
                <a:latin typeface="+mn-lt"/>
              </a:rPr>
              <a:t>3. </a:t>
            </a:r>
            <a:r>
              <a:rPr lang="uk-UA" altLang="ru-RU" sz="2400" b="1" dirty="0" err="1">
                <a:latin typeface="+mn-lt"/>
              </a:rPr>
              <a:t>Борьба</a:t>
            </a:r>
            <a:r>
              <a:rPr lang="uk-UA" altLang="ru-RU" sz="2400" b="1" dirty="0">
                <a:latin typeface="+mn-lt"/>
              </a:rPr>
              <a:t> с </a:t>
            </a:r>
            <a:r>
              <a:rPr lang="uk-UA" altLang="ru-RU" sz="2400" b="1" dirty="0" err="1">
                <a:latin typeface="+mn-lt"/>
              </a:rPr>
              <a:t>минералодефицитами</a:t>
            </a:r>
            <a:r>
              <a:rPr lang="uk-UA" altLang="ru-RU" sz="2400" b="1" dirty="0">
                <a:latin typeface="+mn-lt"/>
              </a:rPr>
              <a:t> ( </a:t>
            </a:r>
            <a:r>
              <a:rPr lang="uk-UA" altLang="ru-RU" sz="2400" b="1" dirty="0" err="1">
                <a:latin typeface="+mn-lt"/>
              </a:rPr>
              <a:t>внимание</a:t>
            </a:r>
            <a:r>
              <a:rPr lang="uk-UA" altLang="ru-RU" sz="2400" b="1" dirty="0">
                <a:latin typeface="+mn-lt"/>
              </a:rPr>
              <a:t> на </a:t>
            </a:r>
            <a:r>
              <a:rPr lang="uk-UA" altLang="ru-RU" sz="2400" b="1" dirty="0" err="1">
                <a:latin typeface="+mn-lt"/>
              </a:rPr>
              <a:t>продукты</a:t>
            </a:r>
            <a:r>
              <a:rPr lang="uk-UA" altLang="ru-RU" sz="2400" b="1" dirty="0">
                <a:latin typeface="+mn-lt"/>
              </a:rPr>
              <a:t>, </a:t>
            </a:r>
            <a:r>
              <a:rPr lang="uk-UA" altLang="ru-RU" sz="2400" b="1" dirty="0" err="1">
                <a:latin typeface="+mn-lt"/>
              </a:rPr>
              <a:t>содержащие</a:t>
            </a:r>
            <a:r>
              <a:rPr lang="uk-UA" altLang="ru-RU" sz="2400" b="1" dirty="0">
                <a:latin typeface="+mn-lt"/>
              </a:rPr>
              <a:t> </a:t>
            </a:r>
            <a:r>
              <a:rPr lang="uk-UA" altLang="ru-RU" sz="2400" b="1" dirty="0" err="1">
                <a:solidFill>
                  <a:srgbClr val="FF0000"/>
                </a:solidFill>
                <a:latin typeface="+mn-lt"/>
              </a:rPr>
              <a:t>кальций</a:t>
            </a:r>
            <a:r>
              <a:rPr lang="uk-UA" altLang="ru-RU" sz="2400" b="1" dirty="0">
                <a:latin typeface="+mn-lt"/>
              </a:rPr>
              <a:t>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uk-UA" altLang="ru-RU" sz="2400" b="1" dirty="0">
                <a:latin typeface="+mn-lt"/>
              </a:rPr>
              <a:t>4. </a:t>
            </a:r>
            <a:r>
              <a:rPr lang="uk-UA" altLang="ru-RU" sz="2400" b="1" dirty="0" err="1">
                <a:latin typeface="+mn-lt"/>
              </a:rPr>
              <a:t>Обогащение</a:t>
            </a:r>
            <a:r>
              <a:rPr lang="uk-UA" altLang="ru-RU" sz="2400" b="1" dirty="0">
                <a:latin typeface="+mn-lt"/>
              </a:rPr>
              <a:t> </a:t>
            </a:r>
            <a:r>
              <a:rPr lang="uk-UA" altLang="ru-RU" sz="2400" b="1" dirty="0" err="1">
                <a:latin typeface="+mn-lt"/>
              </a:rPr>
              <a:t>рациона</a:t>
            </a:r>
            <a:r>
              <a:rPr lang="uk-UA" altLang="ru-RU" sz="2400" b="1" dirty="0">
                <a:latin typeface="+mn-lt"/>
              </a:rPr>
              <a:t> </a:t>
            </a:r>
            <a:r>
              <a:rPr lang="uk-UA" altLang="ru-RU" sz="2400" b="1" dirty="0" err="1">
                <a:latin typeface="+mn-lt"/>
              </a:rPr>
              <a:t>питания</a:t>
            </a:r>
            <a:r>
              <a:rPr lang="uk-UA" altLang="ru-RU" sz="2400" b="1" dirty="0">
                <a:latin typeface="+mn-lt"/>
              </a:rPr>
              <a:t> </a:t>
            </a:r>
            <a:r>
              <a:rPr lang="uk-UA" altLang="ru-RU" sz="2400" b="1" dirty="0" err="1">
                <a:solidFill>
                  <a:srgbClr val="FF0000"/>
                </a:solidFill>
                <a:latin typeface="+mn-lt"/>
              </a:rPr>
              <a:t>поливитаминными</a:t>
            </a:r>
            <a:r>
              <a:rPr lang="uk-UA" altLang="ru-RU" sz="2400" b="1" dirty="0">
                <a:solidFill>
                  <a:srgbClr val="FF0000"/>
                </a:solidFill>
                <a:latin typeface="+mn-lt"/>
              </a:rPr>
              <a:t> продуктами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uk-UA" altLang="ru-RU" sz="2400" b="1" dirty="0">
                <a:latin typeface="+mn-lt"/>
              </a:rPr>
              <a:t>5. </a:t>
            </a:r>
            <a:r>
              <a:rPr lang="uk-UA" altLang="ru-RU" sz="2400" b="1" dirty="0">
                <a:solidFill>
                  <a:srgbClr val="FF0000"/>
                </a:solidFill>
                <a:latin typeface="+mn-lt"/>
              </a:rPr>
              <a:t>Белки и </a:t>
            </a:r>
            <a:r>
              <a:rPr lang="uk-UA" altLang="ru-RU" sz="2400" b="1" dirty="0" err="1">
                <a:solidFill>
                  <a:srgbClr val="FF0000"/>
                </a:solidFill>
                <a:latin typeface="+mn-lt"/>
              </a:rPr>
              <a:t>аминокислоты</a:t>
            </a:r>
            <a:endParaRPr lang="uk-UA" altLang="ru-RU" sz="2400" b="1" dirty="0">
              <a:solidFill>
                <a:srgbClr val="FF0000"/>
              </a:solidFill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uk-UA" altLang="ru-RU" sz="2400" b="1" dirty="0">
                <a:latin typeface="+mn-lt"/>
              </a:rPr>
              <a:t>6. </a:t>
            </a:r>
            <a:r>
              <a:rPr lang="uk-UA" altLang="ru-RU" sz="2400" b="1" dirty="0" err="1">
                <a:solidFill>
                  <a:srgbClr val="FF0000"/>
                </a:solidFill>
                <a:latin typeface="+mn-lt"/>
              </a:rPr>
              <a:t>Антиоксиданты</a:t>
            </a:r>
            <a:endParaRPr lang="uk-UA" altLang="ru-RU" sz="2400" b="1" dirty="0">
              <a:solidFill>
                <a:srgbClr val="FF0000"/>
              </a:solidFill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uk-UA" altLang="ru-RU" sz="2400" b="1" dirty="0">
                <a:latin typeface="+mn-lt"/>
              </a:rPr>
              <a:t>7. </a:t>
            </a:r>
            <a:r>
              <a:rPr lang="uk-UA" altLang="ru-RU" sz="2400" b="1" dirty="0" err="1">
                <a:solidFill>
                  <a:srgbClr val="FF0000"/>
                </a:solidFill>
                <a:latin typeface="+mn-lt"/>
              </a:rPr>
              <a:t>Антибактериальная</a:t>
            </a:r>
            <a:r>
              <a:rPr lang="uk-UA" altLang="ru-RU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uk-UA" altLang="ru-RU" sz="2400" b="1" dirty="0" err="1">
                <a:solidFill>
                  <a:srgbClr val="FF0000"/>
                </a:solidFill>
                <a:latin typeface="+mn-lt"/>
              </a:rPr>
              <a:t>поддержка</a:t>
            </a:r>
            <a:endParaRPr lang="uk-UA" altLang="ru-RU" sz="2400" b="1" dirty="0">
              <a:solidFill>
                <a:srgbClr val="FF0000"/>
              </a:solidFill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ru-RU" sz="2400" b="1" dirty="0">
                <a:latin typeface="+mn-lt"/>
              </a:rPr>
              <a:t>8.</a:t>
            </a:r>
            <a:r>
              <a:rPr lang="uk-UA" altLang="ru-RU" sz="2400" b="1" dirty="0">
                <a:latin typeface="+mn-lt"/>
              </a:rPr>
              <a:t> </a:t>
            </a:r>
            <a:r>
              <a:rPr lang="uk-UA" altLang="ru-RU" sz="2400" b="1" dirty="0" err="1">
                <a:solidFill>
                  <a:srgbClr val="FF0000"/>
                </a:solidFill>
                <a:latin typeface="+mn-lt"/>
              </a:rPr>
              <a:t>Фосфолипиды</a:t>
            </a:r>
            <a:r>
              <a:rPr lang="uk-UA" altLang="ru-RU" sz="2400" b="1" dirty="0">
                <a:solidFill>
                  <a:srgbClr val="FF0000"/>
                </a:solidFill>
                <a:latin typeface="+mn-lt"/>
              </a:rPr>
              <a:t>, ПНЖК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uk-UA" altLang="ru-RU" sz="2400" b="1" dirty="0">
                <a:latin typeface="+mn-lt"/>
              </a:rPr>
              <a:t>9. </a:t>
            </a:r>
            <a:r>
              <a:rPr lang="uk-UA" altLang="ru-RU" sz="2400" b="1" dirty="0" err="1">
                <a:latin typeface="+mn-lt"/>
              </a:rPr>
              <a:t>Иммуномодуляторы</a:t>
            </a:r>
            <a:endParaRPr lang="ru-RU" altLang="ru-RU" sz="2400" b="1" dirty="0">
              <a:latin typeface="+mn-lt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8">
            <a:extLst>
              <a:ext uri="{FF2B5EF4-FFF2-40B4-BE49-F238E27FC236}">
                <a16:creationId xmlns:a16="http://schemas.microsoft.com/office/drawing/2014/main" id="{43119E7C-BEBD-42E9-BA34-B815ED660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793ACF-B95D-4CF9-88A7-3E36F3DC61EB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3972" name="Rectangle 2">
            <a:extLst>
              <a:ext uri="{FF2B5EF4-FFF2-40B4-BE49-F238E27FC236}">
                <a16:creationId xmlns:a16="http://schemas.microsoft.com/office/drawing/2014/main" id="{452F1E10-A236-4119-B172-1C48E9AF75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rgbClr val="76BD22"/>
                </a:solidFill>
              </a:rPr>
              <a:t>Ситуации применения продукции </a:t>
            </a:r>
            <a:r>
              <a:rPr lang="en-US" altLang="ru-RU" sz="3200" b="1" dirty="0">
                <a:solidFill>
                  <a:srgbClr val="76BD22"/>
                </a:solidFill>
              </a:rPr>
              <a:t>NSP</a:t>
            </a:r>
            <a:r>
              <a:rPr lang="ru-RU" altLang="ru-RU" sz="3200" b="1" dirty="0">
                <a:solidFill>
                  <a:srgbClr val="76BD22"/>
                </a:solidFill>
              </a:rPr>
              <a:t> в </a:t>
            </a:r>
            <a:r>
              <a:rPr lang="ru-RU" altLang="ru-RU" sz="3200" b="1" dirty="0" smtClean="0">
                <a:solidFill>
                  <a:srgbClr val="76BD22"/>
                </a:solidFill>
              </a:rPr>
              <a:t>фтизиатрии</a:t>
            </a:r>
            <a:endParaRPr lang="ru-RU" altLang="ru-RU" sz="3200" b="1" dirty="0">
              <a:solidFill>
                <a:srgbClr val="76BD22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45C8764-5DCE-40DC-8233-BA2B53595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uk-UA" altLang="ru-RU" sz="2800" b="1" dirty="0">
                <a:latin typeface="+mn-lt"/>
              </a:rPr>
              <a:t>с </a:t>
            </a:r>
            <a:r>
              <a:rPr lang="uk-UA" altLang="ru-RU" sz="2800" b="1" dirty="0" err="1">
                <a:latin typeface="+mn-lt"/>
              </a:rPr>
              <a:t>целью</a:t>
            </a:r>
            <a:r>
              <a:rPr lang="uk-UA" altLang="ru-RU" sz="2800" b="1" dirty="0">
                <a:latin typeface="+mn-lt"/>
              </a:rPr>
              <a:t> </a:t>
            </a:r>
            <a:r>
              <a:rPr lang="uk-UA" altLang="ru-RU" sz="2800" b="1" dirty="0" err="1">
                <a:latin typeface="+mn-lt"/>
              </a:rPr>
              <a:t>профилактики</a:t>
            </a:r>
            <a:r>
              <a:rPr lang="uk-UA" altLang="ru-RU" sz="2800" b="1" dirty="0">
                <a:latin typeface="+mn-lt"/>
              </a:rPr>
              <a:t>;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uk-UA" altLang="ru-RU" sz="2800" b="1" dirty="0">
                <a:latin typeface="+mn-lt"/>
              </a:rPr>
              <a:t>на </a:t>
            </a:r>
            <a:r>
              <a:rPr lang="uk-UA" altLang="ru-RU" sz="2800" b="1" dirty="0" err="1">
                <a:latin typeface="+mn-lt"/>
              </a:rPr>
              <a:t>начальных</a:t>
            </a:r>
            <a:r>
              <a:rPr lang="uk-UA" altLang="ru-RU" sz="2800" b="1" dirty="0">
                <a:latin typeface="+mn-lt"/>
              </a:rPr>
              <a:t> </a:t>
            </a:r>
            <a:r>
              <a:rPr lang="uk-UA" altLang="ru-RU" sz="2800" b="1" dirty="0" err="1">
                <a:latin typeface="+mn-lt"/>
              </a:rPr>
              <a:t>стадиях</a:t>
            </a:r>
            <a:r>
              <a:rPr lang="uk-UA" altLang="ru-RU" sz="2800" b="1" dirty="0">
                <a:latin typeface="+mn-lt"/>
              </a:rPr>
              <a:t> </a:t>
            </a:r>
            <a:r>
              <a:rPr lang="uk-UA" altLang="ru-RU" sz="2800" b="1" dirty="0" err="1">
                <a:latin typeface="+mn-lt"/>
              </a:rPr>
              <a:t>разных</a:t>
            </a:r>
            <a:r>
              <a:rPr lang="uk-UA" altLang="ru-RU" sz="2800" b="1" dirty="0">
                <a:latin typeface="+mn-lt"/>
              </a:rPr>
              <a:t> форм </a:t>
            </a:r>
            <a:r>
              <a:rPr lang="uk-UA" altLang="ru-RU" sz="2800" b="1" dirty="0" err="1">
                <a:latin typeface="+mn-lt"/>
              </a:rPr>
              <a:t>туберкулёза</a:t>
            </a:r>
            <a:r>
              <a:rPr lang="uk-UA" altLang="ru-RU" sz="2800" b="1" dirty="0">
                <a:latin typeface="+mn-lt"/>
              </a:rPr>
              <a:t> (</a:t>
            </a:r>
            <a:r>
              <a:rPr lang="uk-UA" altLang="ru-RU" sz="2800" b="1" dirty="0" err="1">
                <a:latin typeface="+mn-lt"/>
              </a:rPr>
              <a:t>подтвержденных</a:t>
            </a:r>
            <a:r>
              <a:rPr lang="uk-UA" altLang="ru-RU" sz="2800" b="1" dirty="0">
                <a:latin typeface="+mn-lt"/>
              </a:rPr>
              <a:t> </a:t>
            </a:r>
            <a:r>
              <a:rPr lang="uk-UA" altLang="ru-RU" sz="2800" b="1" dirty="0" err="1">
                <a:latin typeface="+mn-lt"/>
              </a:rPr>
              <a:t>рентгенологически</a:t>
            </a:r>
            <a:r>
              <a:rPr lang="uk-UA" altLang="ru-RU" sz="2800" b="1" dirty="0">
                <a:latin typeface="+mn-lt"/>
              </a:rPr>
              <a:t> и </a:t>
            </a:r>
            <a:r>
              <a:rPr lang="uk-UA" altLang="ru-RU" sz="2800" b="1" dirty="0" err="1">
                <a:latin typeface="+mn-lt"/>
              </a:rPr>
              <a:t>микробиологически</a:t>
            </a:r>
            <a:r>
              <a:rPr lang="uk-UA" altLang="ru-RU" sz="2800" b="1" dirty="0">
                <a:latin typeface="+mn-lt"/>
              </a:rPr>
              <a:t>)</a:t>
            </a:r>
            <a:r>
              <a:rPr lang="ru-RU" altLang="ru-RU" sz="2800" b="1" dirty="0">
                <a:latin typeface="+mn-lt"/>
              </a:rPr>
              <a:t>;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uk-UA" altLang="ru-RU" sz="2800" b="1" dirty="0">
                <a:latin typeface="+mn-lt"/>
              </a:rPr>
              <a:t>в </a:t>
            </a:r>
            <a:r>
              <a:rPr lang="uk-UA" altLang="ru-RU" sz="2800" b="1" dirty="0" err="1">
                <a:latin typeface="+mn-lt"/>
              </a:rPr>
              <a:t>процессе</a:t>
            </a:r>
            <a:r>
              <a:rPr lang="uk-UA" altLang="ru-RU" sz="2800" b="1" dirty="0">
                <a:latin typeface="+mn-lt"/>
              </a:rPr>
              <a:t> </a:t>
            </a:r>
            <a:r>
              <a:rPr lang="uk-UA" altLang="ru-RU" sz="2800" b="1" dirty="0" err="1">
                <a:latin typeface="+mn-lt"/>
              </a:rPr>
              <a:t>лечения</a:t>
            </a:r>
            <a:r>
              <a:rPr lang="uk-UA" altLang="ru-RU" sz="2800" b="1" dirty="0">
                <a:latin typeface="+mn-lt"/>
              </a:rPr>
              <a:t> </a:t>
            </a:r>
            <a:r>
              <a:rPr lang="uk-UA" altLang="ru-RU" sz="2800" b="1" dirty="0" err="1">
                <a:latin typeface="+mn-lt"/>
              </a:rPr>
              <a:t>противотуберкулёзными</a:t>
            </a:r>
            <a:r>
              <a:rPr lang="uk-UA" altLang="ru-RU" sz="2800" b="1" dirty="0">
                <a:latin typeface="+mn-lt"/>
              </a:rPr>
              <a:t> препаратами</a:t>
            </a:r>
            <a:r>
              <a:rPr lang="ru-RU" altLang="ru-RU" sz="2800" b="1" dirty="0">
                <a:latin typeface="+mn-lt"/>
              </a:rPr>
              <a:t>;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uk-UA" altLang="ru-RU" sz="2800" b="1" dirty="0">
                <a:latin typeface="+mn-lt"/>
              </a:rPr>
              <a:t>в </a:t>
            </a:r>
            <a:r>
              <a:rPr lang="uk-UA" altLang="ru-RU" sz="2800" b="1" dirty="0" err="1">
                <a:latin typeface="+mn-lt"/>
              </a:rPr>
              <a:t>период</a:t>
            </a:r>
            <a:r>
              <a:rPr lang="uk-UA" altLang="ru-RU" sz="2800" b="1" dirty="0">
                <a:latin typeface="+mn-lt"/>
              </a:rPr>
              <a:t> </a:t>
            </a:r>
            <a:r>
              <a:rPr lang="uk-UA" altLang="ru-RU" sz="2800" b="1" dirty="0" err="1">
                <a:latin typeface="+mn-lt"/>
              </a:rPr>
              <a:t>выздоровления</a:t>
            </a:r>
            <a:r>
              <a:rPr lang="uk-UA" altLang="ru-RU" sz="2800" b="1" dirty="0">
                <a:latin typeface="+mn-lt"/>
              </a:rPr>
              <a:t>;</a:t>
            </a:r>
            <a:r>
              <a:rPr lang="ru-RU" altLang="ru-RU" sz="2800" b="1" dirty="0">
                <a:latin typeface="+mn-lt"/>
              </a:rPr>
              <a:t>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uk-UA" altLang="ru-RU" sz="2800" b="1" dirty="0">
                <a:latin typeface="+mn-lt"/>
              </a:rPr>
              <a:t>при рецидивах (</a:t>
            </a:r>
            <a:r>
              <a:rPr lang="uk-UA" altLang="ru-RU" sz="2800" b="1" dirty="0" err="1">
                <a:latin typeface="+mn-lt"/>
              </a:rPr>
              <a:t>повторном</a:t>
            </a:r>
            <a:r>
              <a:rPr lang="uk-UA" altLang="ru-RU" sz="2800" b="1" dirty="0">
                <a:latin typeface="+mn-lt"/>
              </a:rPr>
              <a:t> </a:t>
            </a:r>
            <a:r>
              <a:rPr lang="uk-UA" altLang="ru-RU" sz="2800" b="1" dirty="0" err="1">
                <a:latin typeface="+mn-lt"/>
              </a:rPr>
              <a:t>возобновлении</a:t>
            </a:r>
            <a:r>
              <a:rPr lang="uk-UA" altLang="ru-RU" sz="2800" b="1" dirty="0">
                <a:latin typeface="+mn-lt"/>
              </a:rPr>
              <a:t> </a:t>
            </a:r>
            <a:r>
              <a:rPr lang="uk-UA" altLang="ru-RU" sz="2800" b="1" dirty="0" err="1">
                <a:latin typeface="+mn-lt"/>
              </a:rPr>
              <a:t>болезни</a:t>
            </a:r>
            <a:r>
              <a:rPr lang="uk-UA" altLang="ru-RU" sz="2800" b="1" dirty="0">
                <a:latin typeface="+mn-lt"/>
              </a:rPr>
              <a:t>)</a:t>
            </a:r>
            <a:r>
              <a:rPr lang="ru-RU" altLang="ru-RU" sz="2400" b="1" dirty="0">
                <a:latin typeface="+mn-lt"/>
              </a:rPr>
              <a:t>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8">
            <a:extLst>
              <a:ext uri="{FF2B5EF4-FFF2-40B4-BE49-F238E27FC236}">
                <a16:creationId xmlns:a16="http://schemas.microsoft.com/office/drawing/2014/main" id="{97C17969-661C-4CAE-BFB3-69D669409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9CD0FC-8151-4C6A-AAA0-A99861CC83E5}"/>
              </a:ext>
            </a:extLst>
          </p:cNvPr>
          <p:cNvSpPr txBox="1"/>
          <p:nvPr/>
        </p:nvSpPr>
        <p:spPr>
          <a:xfrm>
            <a:off x="877888" y="1962150"/>
            <a:ext cx="7808912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4996" name="Rectangle 2">
            <a:extLst>
              <a:ext uri="{FF2B5EF4-FFF2-40B4-BE49-F238E27FC236}">
                <a16:creationId xmlns:a16="http://schemas.microsoft.com/office/drawing/2014/main" id="{3A84E23E-01DC-4562-B9F3-D620D7DD7D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813" y="471488"/>
            <a:ext cx="8534400" cy="706437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uk-UA" altLang="ru-RU" sz="2900" b="1">
                <a:solidFill>
                  <a:srgbClr val="76BD22"/>
                </a:solidFill>
              </a:rPr>
              <a:t>Некоторые данные по лечению туберкулёза с дополнительным применением продукции компании </a:t>
            </a:r>
            <a:r>
              <a:rPr lang="en-US" altLang="ru-RU" sz="2900" b="1">
                <a:solidFill>
                  <a:srgbClr val="76BD22"/>
                </a:solidFill>
              </a:rPr>
              <a:t>NSP</a:t>
            </a:r>
            <a:endParaRPr lang="ru-RU" altLang="ru-RU" sz="2900" b="1">
              <a:solidFill>
                <a:srgbClr val="76BD22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E842825-AF68-47CD-A0F3-616B55DDD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1246188"/>
            <a:ext cx="8424863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uk-UA" altLang="ru-RU" sz="2000" dirty="0"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uk-UA" altLang="ru-RU" sz="2800" dirty="0" err="1">
                <a:latin typeface="+mn-lt"/>
              </a:rPr>
              <a:t>Среди</a:t>
            </a:r>
            <a:r>
              <a:rPr lang="uk-UA" altLang="ru-RU" sz="2800" dirty="0">
                <a:latin typeface="+mn-lt"/>
              </a:rPr>
              <a:t> 32 </a:t>
            </a:r>
            <a:r>
              <a:rPr lang="uk-UA" altLang="ru-RU" sz="2800" dirty="0" err="1">
                <a:latin typeface="+mn-lt"/>
              </a:rPr>
              <a:t>пациентов</a:t>
            </a:r>
            <a:r>
              <a:rPr lang="uk-UA" altLang="ru-RU" sz="2800" dirty="0">
                <a:latin typeface="+mn-lt"/>
              </a:rPr>
              <a:t>, </a:t>
            </a:r>
            <a:r>
              <a:rPr lang="uk-UA" altLang="ru-RU" sz="2800" dirty="0" err="1">
                <a:latin typeface="+mn-lt"/>
              </a:rPr>
              <a:t>которые</a:t>
            </a:r>
            <a:r>
              <a:rPr lang="uk-UA" altLang="ru-RU" sz="2800" dirty="0">
                <a:latin typeface="+mn-lt"/>
              </a:rPr>
              <a:t> </a:t>
            </a:r>
            <a:r>
              <a:rPr lang="uk-UA" altLang="ru-RU" sz="2800" dirty="0" err="1">
                <a:latin typeface="+mn-lt"/>
              </a:rPr>
              <a:t>контактировали</a:t>
            </a:r>
            <a:r>
              <a:rPr lang="uk-UA" altLang="ru-RU" sz="2800" dirty="0">
                <a:latin typeface="+mn-lt"/>
              </a:rPr>
              <a:t> с </a:t>
            </a:r>
            <a:r>
              <a:rPr lang="uk-UA" altLang="ru-RU" sz="2800" dirty="0" err="1">
                <a:latin typeface="+mn-lt"/>
              </a:rPr>
              <a:t>больными</a:t>
            </a:r>
            <a:r>
              <a:rPr lang="uk-UA" altLang="ru-RU" sz="2800" dirty="0">
                <a:latin typeface="+mn-lt"/>
              </a:rPr>
              <a:t>, </a:t>
            </a:r>
            <a:r>
              <a:rPr lang="uk-UA" altLang="ru-RU" sz="2800" dirty="0" err="1">
                <a:latin typeface="+mn-lt"/>
              </a:rPr>
              <a:t>никто</a:t>
            </a:r>
            <a:r>
              <a:rPr lang="uk-UA" altLang="ru-RU" sz="2800" dirty="0">
                <a:latin typeface="+mn-lt"/>
              </a:rPr>
              <a:t> не </a:t>
            </a:r>
            <a:r>
              <a:rPr lang="uk-UA" altLang="ru-RU" sz="2800" dirty="0" err="1">
                <a:latin typeface="+mn-lt"/>
              </a:rPr>
              <a:t>заболел</a:t>
            </a:r>
            <a:r>
              <a:rPr lang="uk-UA" altLang="ru-RU" sz="2800" dirty="0">
                <a:latin typeface="+mn-lt"/>
              </a:rPr>
              <a:t> </a:t>
            </a:r>
            <a:r>
              <a:rPr lang="uk-UA" altLang="ru-RU" sz="2800" dirty="0" err="1">
                <a:latin typeface="+mn-lt"/>
              </a:rPr>
              <a:t>туберкулёзом</a:t>
            </a:r>
            <a:r>
              <a:rPr lang="ru-RU" altLang="ru-RU" sz="2800" dirty="0">
                <a:latin typeface="+mn-lt"/>
              </a:rPr>
              <a:t>;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ru-RU" sz="1000" dirty="0"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uk-UA" altLang="ru-RU" sz="2800" dirty="0" err="1">
                <a:latin typeface="+mn-lt"/>
              </a:rPr>
              <a:t>Стабилизация</a:t>
            </a:r>
            <a:r>
              <a:rPr lang="uk-UA" altLang="ru-RU" sz="2800" dirty="0">
                <a:latin typeface="+mn-lt"/>
              </a:rPr>
              <a:t> </a:t>
            </a:r>
            <a:r>
              <a:rPr lang="uk-UA" altLang="ru-RU" sz="2800" dirty="0" err="1">
                <a:latin typeface="+mn-lt"/>
              </a:rPr>
              <a:t>состояния</a:t>
            </a:r>
            <a:r>
              <a:rPr lang="uk-UA" altLang="ru-RU" sz="2800" dirty="0">
                <a:latin typeface="+mn-lt"/>
              </a:rPr>
              <a:t> при </a:t>
            </a:r>
            <a:r>
              <a:rPr lang="uk-UA" altLang="ru-RU" sz="2800" dirty="0" err="1">
                <a:latin typeface="+mn-lt"/>
              </a:rPr>
              <a:t>применении</a:t>
            </a:r>
            <a:r>
              <a:rPr lang="uk-UA" altLang="ru-RU" sz="2800" dirty="0">
                <a:latin typeface="+mn-lt"/>
              </a:rPr>
              <a:t> </a:t>
            </a:r>
            <a:r>
              <a:rPr lang="uk-UA" altLang="ru-RU" sz="2800" dirty="0" err="1">
                <a:latin typeface="+mn-lt"/>
              </a:rPr>
              <a:t>продукции</a:t>
            </a:r>
            <a:r>
              <a:rPr lang="uk-UA" altLang="ru-RU" sz="2800" dirty="0">
                <a:latin typeface="+mn-lt"/>
              </a:rPr>
              <a:t> </a:t>
            </a:r>
            <a:r>
              <a:rPr lang="en-US" altLang="ru-RU" sz="2800" dirty="0">
                <a:latin typeface="+mn-lt"/>
              </a:rPr>
              <a:t>NSP</a:t>
            </a:r>
            <a:r>
              <a:rPr lang="ru-RU" altLang="ru-RU" sz="2800" dirty="0">
                <a:latin typeface="+mn-lt"/>
              </a:rPr>
              <a:t> </a:t>
            </a:r>
            <a:r>
              <a:rPr lang="uk-UA" altLang="ru-RU" sz="2800" dirty="0">
                <a:latin typeface="+mn-lt"/>
              </a:rPr>
              <a:t>наступала в </a:t>
            </a:r>
            <a:r>
              <a:rPr lang="uk-UA" altLang="ru-RU" sz="2800" dirty="0" err="1">
                <a:latin typeface="+mn-lt"/>
              </a:rPr>
              <a:t>среднем</a:t>
            </a:r>
            <a:r>
              <a:rPr lang="uk-UA" altLang="ru-RU" sz="2800" dirty="0">
                <a:latin typeface="+mn-lt"/>
              </a:rPr>
              <a:t> </a:t>
            </a:r>
            <a:r>
              <a:rPr lang="uk-UA" altLang="ru-RU" sz="2800" b="1" dirty="0">
                <a:latin typeface="+mn-lt"/>
              </a:rPr>
              <a:t>на 46 </a:t>
            </a:r>
            <a:r>
              <a:rPr lang="uk-UA" altLang="ru-RU" sz="2800" b="1" dirty="0" err="1">
                <a:latin typeface="+mn-lt"/>
              </a:rPr>
              <a:t>дней</a:t>
            </a:r>
            <a:r>
              <a:rPr lang="uk-UA" altLang="ru-RU" sz="2800" b="1" dirty="0">
                <a:latin typeface="+mn-lt"/>
              </a:rPr>
              <a:t> </a:t>
            </a:r>
            <a:r>
              <a:rPr lang="uk-UA" altLang="ru-RU" sz="2800" b="1" dirty="0" err="1">
                <a:latin typeface="+mn-lt"/>
              </a:rPr>
              <a:t>быстрее</a:t>
            </a:r>
            <a:r>
              <a:rPr lang="uk-UA" altLang="ru-RU" sz="2800" b="1" dirty="0">
                <a:latin typeface="+mn-lt"/>
              </a:rPr>
              <a:t> </a:t>
            </a:r>
            <a:r>
              <a:rPr lang="uk-UA" altLang="ru-RU" sz="2800" dirty="0">
                <a:latin typeface="+mn-lt"/>
              </a:rPr>
              <a:t>при </a:t>
            </a:r>
            <a:r>
              <a:rPr lang="uk-UA" altLang="ru-RU" sz="2800" dirty="0" err="1">
                <a:latin typeface="+mn-lt"/>
              </a:rPr>
              <a:t>деструктивной</a:t>
            </a:r>
            <a:r>
              <a:rPr lang="uk-UA" altLang="ru-RU" sz="2800" dirty="0">
                <a:latin typeface="+mn-lt"/>
              </a:rPr>
              <a:t> </a:t>
            </a:r>
            <a:r>
              <a:rPr lang="uk-UA" altLang="ru-RU" sz="2800" dirty="0" err="1">
                <a:latin typeface="+mn-lt"/>
              </a:rPr>
              <a:t>форме</a:t>
            </a:r>
            <a:r>
              <a:rPr lang="uk-UA" altLang="ru-RU" sz="2800" dirty="0">
                <a:latin typeface="+mn-lt"/>
              </a:rPr>
              <a:t> </a:t>
            </a:r>
            <a:r>
              <a:rPr lang="uk-UA" altLang="ru-RU" sz="2800" dirty="0" err="1">
                <a:latin typeface="+mn-lt"/>
              </a:rPr>
              <a:t>туберкулёза</a:t>
            </a:r>
            <a:r>
              <a:rPr lang="uk-UA" altLang="ru-RU" sz="2800" dirty="0">
                <a:latin typeface="+mn-lt"/>
              </a:rPr>
              <a:t> (в </a:t>
            </a:r>
            <a:r>
              <a:rPr lang="uk-UA" altLang="ru-RU" sz="2800" dirty="0" err="1">
                <a:latin typeface="+mn-lt"/>
              </a:rPr>
              <a:t>среднем</a:t>
            </a:r>
            <a:r>
              <a:rPr lang="uk-UA" altLang="ru-RU" sz="2800" dirty="0">
                <a:latin typeface="+mn-lt"/>
              </a:rPr>
              <a:t> </a:t>
            </a:r>
            <a:r>
              <a:rPr lang="uk-UA" altLang="ru-RU" sz="2800" dirty="0" err="1">
                <a:latin typeface="+mn-lt"/>
              </a:rPr>
              <a:t>срок</a:t>
            </a:r>
            <a:r>
              <a:rPr lang="uk-UA" altLang="ru-RU" sz="2800" dirty="0">
                <a:latin typeface="+mn-lt"/>
              </a:rPr>
              <a:t> </a:t>
            </a:r>
            <a:r>
              <a:rPr lang="uk-UA" altLang="ru-RU" sz="2800" dirty="0" err="1">
                <a:latin typeface="+mn-lt"/>
              </a:rPr>
              <a:t>лечения</a:t>
            </a:r>
            <a:r>
              <a:rPr lang="uk-UA" altLang="ru-RU" sz="2800" dirty="0">
                <a:latin typeface="+mn-lt"/>
              </a:rPr>
              <a:t> – 9-12 мес.);</a:t>
            </a:r>
            <a:r>
              <a:rPr lang="ru-RU" altLang="ru-RU" sz="2800" dirty="0">
                <a:latin typeface="+mn-lt"/>
              </a:rPr>
              <a:t>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ru-RU" sz="700" dirty="0"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uk-UA" altLang="ru-RU" sz="2800" dirty="0" err="1">
                <a:latin typeface="+mn-lt"/>
              </a:rPr>
              <a:t>Стабилизация</a:t>
            </a:r>
            <a:r>
              <a:rPr lang="uk-UA" altLang="ru-RU" sz="2800" dirty="0">
                <a:latin typeface="+mn-lt"/>
              </a:rPr>
              <a:t> </a:t>
            </a:r>
            <a:r>
              <a:rPr lang="uk-UA" altLang="ru-RU" sz="2800" dirty="0" err="1">
                <a:latin typeface="+mn-lt"/>
              </a:rPr>
              <a:t>состояния</a:t>
            </a:r>
            <a:r>
              <a:rPr lang="uk-UA" altLang="ru-RU" sz="2800" dirty="0">
                <a:latin typeface="+mn-lt"/>
              </a:rPr>
              <a:t> при </a:t>
            </a:r>
            <a:r>
              <a:rPr lang="uk-UA" altLang="ru-RU" sz="2800" dirty="0" err="1">
                <a:latin typeface="+mn-lt"/>
              </a:rPr>
              <a:t>применении</a:t>
            </a:r>
            <a:r>
              <a:rPr lang="uk-UA" altLang="ru-RU" sz="2800" dirty="0">
                <a:latin typeface="+mn-lt"/>
              </a:rPr>
              <a:t> </a:t>
            </a:r>
            <a:r>
              <a:rPr lang="uk-UA" altLang="ru-RU" sz="2800" dirty="0" err="1">
                <a:latin typeface="+mn-lt"/>
              </a:rPr>
              <a:t>продукции</a:t>
            </a:r>
            <a:r>
              <a:rPr lang="uk-UA" altLang="ru-RU" sz="2800" dirty="0">
                <a:latin typeface="+mn-lt"/>
              </a:rPr>
              <a:t>  наступала в </a:t>
            </a:r>
            <a:r>
              <a:rPr lang="uk-UA" altLang="ru-RU" sz="2800" dirty="0" err="1">
                <a:latin typeface="+mn-lt"/>
              </a:rPr>
              <a:t>среднем</a:t>
            </a:r>
            <a:r>
              <a:rPr lang="uk-UA" altLang="ru-RU" sz="2800" dirty="0">
                <a:latin typeface="+mn-lt"/>
              </a:rPr>
              <a:t> </a:t>
            </a:r>
            <a:r>
              <a:rPr lang="uk-UA" altLang="ru-RU" sz="2800" b="1" dirty="0">
                <a:latin typeface="+mn-lt"/>
              </a:rPr>
              <a:t>на 37 </a:t>
            </a:r>
            <a:r>
              <a:rPr lang="uk-UA" altLang="ru-RU" sz="2800" b="1" dirty="0" err="1">
                <a:latin typeface="+mn-lt"/>
              </a:rPr>
              <a:t>дней</a:t>
            </a:r>
            <a:r>
              <a:rPr lang="uk-UA" altLang="ru-RU" sz="2800" b="1" dirty="0">
                <a:latin typeface="+mn-lt"/>
              </a:rPr>
              <a:t> </a:t>
            </a:r>
            <a:r>
              <a:rPr lang="uk-UA" altLang="ru-RU" sz="2800" b="1" dirty="0" err="1">
                <a:latin typeface="+mn-lt"/>
              </a:rPr>
              <a:t>быстрее</a:t>
            </a:r>
            <a:r>
              <a:rPr lang="uk-UA" altLang="ru-RU" sz="2800" b="1" dirty="0">
                <a:latin typeface="+mn-lt"/>
              </a:rPr>
              <a:t> </a:t>
            </a:r>
            <a:r>
              <a:rPr lang="uk-UA" altLang="ru-RU" sz="2800" u="sng" dirty="0">
                <a:latin typeface="+mn-lt"/>
              </a:rPr>
              <a:t>без </a:t>
            </a:r>
            <a:r>
              <a:rPr lang="uk-UA" altLang="ru-RU" sz="2800" u="sng" dirty="0" err="1">
                <a:latin typeface="+mn-lt"/>
              </a:rPr>
              <a:t>распада</a:t>
            </a:r>
            <a:r>
              <a:rPr lang="uk-UA" altLang="ru-RU" sz="2800" u="sng" dirty="0">
                <a:latin typeface="+mn-lt"/>
              </a:rPr>
              <a:t> </a:t>
            </a:r>
            <a:r>
              <a:rPr lang="uk-UA" altLang="ru-RU" sz="2800" u="sng" dirty="0" err="1">
                <a:latin typeface="+mn-lt"/>
              </a:rPr>
              <a:t>легочной</a:t>
            </a:r>
            <a:r>
              <a:rPr lang="uk-UA" altLang="ru-RU" sz="2800" u="sng" dirty="0">
                <a:latin typeface="+mn-lt"/>
              </a:rPr>
              <a:t> </a:t>
            </a:r>
            <a:r>
              <a:rPr lang="uk-UA" altLang="ru-RU" sz="2800" u="sng" dirty="0" err="1">
                <a:latin typeface="+mn-lt"/>
              </a:rPr>
              <a:t>ткани</a:t>
            </a:r>
            <a:r>
              <a:rPr lang="uk-UA" altLang="ru-RU" sz="2800" dirty="0">
                <a:latin typeface="+mn-lt"/>
              </a:rPr>
              <a:t>. </a:t>
            </a:r>
            <a:r>
              <a:rPr lang="uk-UA" altLang="ru-RU" sz="2800" dirty="0" err="1">
                <a:latin typeface="+mn-lt"/>
              </a:rPr>
              <a:t>Время</a:t>
            </a:r>
            <a:r>
              <a:rPr lang="uk-UA" altLang="ru-RU" sz="2800" dirty="0">
                <a:latin typeface="+mn-lt"/>
              </a:rPr>
              <a:t> </a:t>
            </a:r>
            <a:r>
              <a:rPr lang="uk-UA" altLang="ru-RU" sz="2800" dirty="0" err="1">
                <a:latin typeface="+mn-lt"/>
              </a:rPr>
              <a:t>лечения</a:t>
            </a:r>
            <a:r>
              <a:rPr lang="uk-UA" altLang="ru-RU" sz="2800" dirty="0">
                <a:latin typeface="+mn-lt"/>
              </a:rPr>
              <a:t> – 8-9 мес.</a:t>
            </a:r>
            <a:r>
              <a:rPr lang="ru-RU" altLang="ru-RU" sz="2800" b="1" dirty="0"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8">
            <a:extLst>
              <a:ext uri="{FF2B5EF4-FFF2-40B4-BE49-F238E27FC236}">
                <a16:creationId xmlns:a16="http://schemas.microsoft.com/office/drawing/2014/main" id="{45CE8F84-1D8F-44B3-9C8B-423F44744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CE8D2B-69B3-4C0D-95AE-D548D1C3926D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99F35B32-D054-4524-8D8F-101B2B94A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27025"/>
            <a:ext cx="9144000" cy="1100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ru-RU" sz="3200" b="1" dirty="0" err="1">
                <a:solidFill>
                  <a:srgbClr val="76BD22"/>
                </a:solidFill>
              </a:rPr>
              <a:t>Применение</a:t>
            </a:r>
            <a:r>
              <a:rPr lang="uk-UA" altLang="ru-RU" sz="3200" b="1" dirty="0">
                <a:solidFill>
                  <a:srgbClr val="76BD22"/>
                </a:solidFill>
              </a:rPr>
              <a:t> </a:t>
            </a:r>
            <a:r>
              <a:rPr lang="uk-UA" altLang="ru-RU" sz="3200" b="1" dirty="0" err="1">
                <a:solidFill>
                  <a:srgbClr val="76BD22"/>
                </a:solidFill>
              </a:rPr>
              <a:t>продукции</a:t>
            </a:r>
            <a:r>
              <a:rPr lang="uk-UA" altLang="ru-RU" sz="3200" b="1" dirty="0">
                <a:solidFill>
                  <a:srgbClr val="76BD22"/>
                </a:solidFill>
              </a:rPr>
              <a:t> </a:t>
            </a:r>
            <a:r>
              <a:rPr lang="uk-UA" altLang="ru-RU" sz="3200" b="1" dirty="0" err="1">
                <a:solidFill>
                  <a:srgbClr val="76BD22"/>
                </a:solidFill>
              </a:rPr>
              <a:t>компани</a:t>
            </a:r>
            <a:r>
              <a:rPr lang="uk-UA" altLang="ru-RU" sz="3200" b="1" dirty="0">
                <a:solidFill>
                  <a:srgbClr val="76BD22"/>
                </a:solidFill>
              </a:rPr>
              <a:t> </a:t>
            </a:r>
            <a:r>
              <a:rPr lang="en-US" altLang="ru-RU" sz="3200" b="1" dirty="0">
                <a:solidFill>
                  <a:srgbClr val="76BD22"/>
                </a:solidFill>
              </a:rPr>
              <a:t>NSP</a:t>
            </a:r>
            <a:r>
              <a:rPr lang="uk-UA" altLang="ru-RU" sz="3200" b="1" dirty="0">
                <a:solidFill>
                  <a:srgbClr val="76BD22"/>
                </a:solidFill>
              </a:rPr>
              <a:t> в </a:t>
            </a:r>
            <a:r>
              <a:rPr lang="uk-UA" altLang="ru-RU" sz="3200" b="1" dirty="0" err="1">
                <a:solidFill>
                  <a:srgbClr val="76BD22"/>
                </a:solidFill>
              </a:rPr>
              <a:t>сопроводительной</a:t>
            </a:r>
            <a:r>
              <a:rPr lang="uk-UA" altLang="ru-RU" sz="3200" b="1" dirty="0">
                <a:solidFill>
                  <a:srgbClr val="76BD22"/>
                </a:solidFill>
              </a:rPr>
              <a:t> </a:t>
            </a:r>
            <a:r>
              <a:rPr lang="uk-UA" altLang="ru-RU" sz="3200" b="1" dirty="0" err="1">
                <a:solidFill>
                  <a:srgbClr val="76BD22"/>
                </a:solidFill>
              </a:rPr>
              <a:t>терапии</a:t>
            </a:r>
            <a:r>
              <a:rPr lang="uk-UA" altLang="ru-RU" sz="3200" b="1" dirty="0">
                <a:solidFill>
                  <a:srgbClr val="76BD22"/>
                </a:solidFill>
              </a:rPr>
              <a:t>  с </a:t>
            </a:r>
            <a:r>
              <a:rPr lang="uk-UA" altLang="ru-RU" sz="3200" b="1" dirty="0" err="1">
                <a:solidFill>
                  <a:srgbClr val="76BD22"/>
                </a:solidFill>
              </a:rPr>
              <a:t>подтвержденным</a:t>
            </a:r>
            <a:r>
              <a:rPr lang="uk-UA" altLang="ru-RU" sz="3200" b="1" dirty="0">
                <a:solidFill>
                  <a:srgbClr val="76BD22"/>
                </a:solidFill>
              </a:rPr>
              <a:t> </a:t>
            </a:r>
            <a:r>
              <a:rPr lang="uk-UA" altLang="ru-RU" sz="3200" b="1" dirty="0" err="1">
                <a:solidFill>
                  <a:srgbClr val="76BD22"/>
                </a:solidFill>
              </a:rPr>
              <a:t>диагнозом</a:t>
            </a:r>
            <a:r>
              <a:rPr lang="uk-UA" altLang="ru-RU" sz="3200" b="1" dirty="0">
                <a:solidFill>
                  <a:srgbClr val="76BD22"/>
                </a:solidFill>
              </a:rPr>
              <a:t> </a:t>
            </a:r>
            <a:r>
              <a:rPr lang="uk-UA" altLang="ru-RU" sz="3200" b="1" dirty="0" err="1">
                <a:solidFill>
                  <a:srgbClr val="76BD22"/>
                </a:solidFill>
              </a:rPr>
              <a:t>туберкулёз</a:t>
            </a:r>
            <a:endParaRPr lang="ru-RU" altLang="ru-RU" sz="3200" b="1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6FFAB86-87F7-4F6F-B867-13CECDA29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1550988"/>
            <a:ext cx="82296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ru-RU" sz="2400" b="1" dirty="0">
                <a:latin typeface="+mn-lt"/>
              </a:rPr>
              <a:t>1.   При употреблении противотуберкулёзных препаратов </a:t>
            </a:r>
            <a:r>
              <a:rPr lang="ru-RU" altLang="ru-RU" sz="2400" b="1" dirty="0" err="1">
                <a:latin typeface="+mn-lt"/>
              </a:rPr>
              <a:t>р</a:t>
            </a:r>
            <a:r>
              <a:rPr lang="uk-UA" altLang="ru-RU" sz="2400" b="1" dirty="0" err="1">
                <a:latin typeface="+mn-lt"/>
              </a:rPr>
              <a:t>асширяется</a:t>
            </a:r>
            <a:r>
              <a:rPr lang="uk-UA" altLang="ru-RU" sz="2400" b="1" dirty="0">
                <a:latin typeface="+mn-lt"/>
              </a:rPr>
              <a:t> спектр </a:t>
            </a:r>
            <a:r>
              <a:rPr lang="uk-UA" altLang="ru-RU" sz="2400" b="1" dirty="0" err="1">
                <a:latin typeface="+mn-lt"/>
              </a:rPr>
              <a:t>продукции</a:t>
            </a:r>
            <a:r>
              <a:rPr lang="uk-UA" altLang="ru-RU" sz="2400" b="1" dirty="0">
                <a:latin typeface="+mn-lt"/>
              </a:rPr>
              <a:t> </a:t>
            </a:r>
            <a:r>
              <a:rPr lang="en-US" altLang="ru-RU" sz="2400" b="1" dirty="0">
                <a:latin typeface="+mn-lt"/>
              </a:rPr>
              <a:t>NSP</a:t>
            </a:r>
            <a:r>
              <a:rPr lang="uk-UA" altLang="ru-RU" sz="2400" b="1" dirty="0">
                <a:latin typeface="+mn-lt"/>
              </a:rPr>
              <a:t>, </a:t>
            </a:r>
            <a:r>
              <a:rPr lang="uk-UA" altLang="ru-RU" sz="2400" b="1" dirty="0" err="1">
                <a:latin typeface="+mn-lt"/>
              </a:rPr>
              <a:t>применяемой</a:t>
            </a:r>
            <a:r>
              <a:rPr lang="uk-UA" altLang="ru-RU" sz="2400" b="1" dirty="0">
                <a:latin typeface="+mn-lt"/>
              </a:rPr>
              <a:t> в </a:t>
            </a:r>
            <a:r>
              <a:rPr lang="uk-UA" altLang="ru-RU" sz="2400" b="1" dirty="0" err="1">
                <a:latin typeface="+mn-lt"/>
              </a:rPr>
              <a:t>связи</a:t>
            </a:r>
            <a:r>
              <a:rPr lang="uk-UA" altLang="ru-RU" sz="2400" b="1" dirty="0">
                <a:latin typeface="+mn-lt"/>
              </a:rPr>
              <a:t> </a:t>
            </a:r>
            <a:r>
              <a:rPr lang="ru-RU" altLang="ru-RU" sz="2400" b="1" dirty="0">
                <a:latin typeface="+mn-lt"/>
              </a:rPr>
              <a:t>с поражением органов и систем органов</a:t>
            </a:r>
            <a:r>
              <a:rPr lang="uk-UA" altLang="ru-RU" sz="2400" b="1" dirty="0">
                <a:latin typeface="+mn-lt"/>
              </a:rPr>
              <a:t>: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uk-UA" altLang="ru-RU" sz="2400" dirty="0">
                <a:latin typeface="+mn-lt"/>
              </a:rPr>
              <a:t>а)   при </a:t>
            </a:r>
            <a:r>
              <a:rPr lang="uk-UA" altLang="ru-RU" sz="2400" dirty="0" err="1">
                <a:solidFill>
                  <a:srgbClr val="FF0000"/>
                </a:solidFill>
                <a:latin typeface="+mn-lt"/>
              </a:rPr>
              <a:t>поражении</a:t>
            </a:r>
            <a:r>
              <a:rPr lang="uk-UA" altLang="ru-RU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uk-UA" altLang="ru-RU" sz="2400" dirty="0" err="1">
                <a:solidFill>
                  <a:srgbClr val="FF0000"/>
                </a:solidFill>
                <a:latin typeface="+mn-lt"/>
              </a:rPr>
              <a:t>гепатобилиарной</a:t>
            </a:r>
            <a:r>
              <a:rPr lang="uk-UA" altLang="ru-RU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uk-UA" altLang="ru-RU" sz="2400" dirty="0" err="1">
                <a:solidFill>
                  <a:srgbClr val="FF0000"/>
                </a:solidFill>
                <a:latin typeface="+mn-lt"/>
              </a:rPr>
              <a:t>системы</a:t>
            </a:r>
            <a:r>
              <a:rPr lang="uk-UA" altLang="ru-RU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uk-UA" altLang="ru-RU" sz="2400" dirty="0">
                <a:latin typeface="+mn-lt"/>
              </a:rPr>
              <a:t>– </a:t>
            </a:r>
            <a:r>
              <a:rPr lang="ru-RU" altLang="ru-RU" sz="2400" b="1" dirty="0">
                <a:latin typeface="+mn-lt"/>
              </a:rPr>
              <a:t>Лив Гард</a:t>
            </a:r>
            <a:r>
              <a:rPr lang="uk-UA" altLang="ru-RU" sz="2400" b="1" dirty="0">
                <a:latin typeface="+mn-lt"/>
              </a:rPr>
              <a:t>, </a:t>
            </a:r>
            <a:r>
              <a:rPr lang="uk-UA" altLang="ru-RU" sz="2400" b="1" dirty="0" err="1">
                <a:latin typeface="+mn-lt"/>
              </a:rPr>
              <a:t>Молочный</a:t>
            </a:r>
            <a:r>
              <a:rPr lang="uk-UA" altLang="ru-RU" sz="2400" b="1" dirty="0">
                <a:latin typeface="+mn-lt"/>
              </a:rPr>
              <a:t> </a:t>
            </a:r>
            <a:r>
              <a:rPr lang="uk-UA" altLang="ru-RU" sz="2400" b="1" dirty="0" err="1">
                <a:latin typeface="+mn-lt"/>
              </a:rPr>
              <a:t>Чертополох</a:t>
            </a:r>
            <a:r>
              <a:rPr lang="uk-UA" altLang="ru-RU" sz="2400" b="1" dirty="0">
                <a:latin typeface="+mn-lt"/>
              </a:rPr>
              <a:t>, </a:t>
            </a:r>
            <a:r>
              <a:rPr lang="uk-UA" altLang="ru-RU" sz="2400" b="1" dirty="0" err="1">
                <a:latin typeface="+mn-lt"/>
              </a:rPr>
              <a:t>Репейник</a:t>
            </a:r>
            <a:r>
              <a:rPr lang="uk-UA" altLang="ru-RU" sz="2400" b="1" dirty="0">
                <a:latin typeface="+mn-lt"/>
              </a:rPr>
              <a:t>, </a:t>
            </a:r>
            <a:r>
              <a:rPr lang="uk-UA" altLang="ru-RU" sz="2400" b="1" dirty="0" err="1">
                <a:latin typeface="+mn-lt"/>
              </a:rPr>
              <a:t>Буплерум</a:t>
            </a:r>
            <a:r>
              <a:rPr lang="uk-UA" altLang="ru-RU" sz="2400" b="1" dirty="0">
                <a:latin typeface="+mn-lt"/>
              </a:rPr>
              <a:t> Плюс</a:t>
            </a:r>
            <a:r>
              <a:rPr lang="uk-UA" altLang="ru-RU" sz="2400" dirty="0">
                <a:latin typeface="+mn-lt"/>
              </a:rPr>
              <a:t>. </a:t>
            </a:r>
            <a:r>
              <a:rPr lang="uk-UA" altLang="ru-RU" sz="2400" dirty="0" err="1">
                <a:latin typeface="+mn-lt"/>
              </a:rPr>
              <a:t>Эта</a:t>
            </a:r>
            <a:r>
              <a:rPr lang="uk-UA" altLang="ru-RU" sz="2400" dirty="0">
                <a:latin typeface="+mn-lt"/>
              </a:rPr>
              <a:t> </a:t>
            </a:r>
            <a:r>
              <a:rPr lang="uk-UA" altLang="ru-RU" sz="2400" dirty="0" err="1">
                <a:latin typeface="+mn-lt"/>
              </a:rPr>
              <a:t>продукция</a:t>
            </a:r>
            <a:r>
              <a:rPr lang="uk-UA" altLang="ru-RU" sz="2400" dirty="0">
                <a:latin typeface="+mn-lt"/>
              </a:rPr>
              <a:t> </a:t>
            </a:r>
            <a:r>
              <a:rPr lang="uk-UA" altLang="ru-RU" sz="2400" dirty="0" err="1">
                <a:latin typeface="+mn-lt"/>
              </a:rPr>
              <a:t>имеет</a:t>
            </a:r>
            <a:r>
              <a:rPr lang="uk-UA" altLang="ru-RU" sz="2400" dirty="0">
                <a:latin typeface="+mn-lt"/>
              </a:rPr>
              <a:t> </a:t>
            </a:r>
            <a:r>
              <a:rPr lang="uk-UA" altLang="ru-RU" sz="2400" dirty="0" err="1">
                <a:latin typeface="+mn-lt"/>
              </a:rPr>
              <a:t>гепатопротекторное</a:t>
            </a:r>
            <a:r>
              <a:rPr lang="uk-UA" altLang="ru-RU" sz="2400" dirty="0">
                <a:latin typeface="+mn-lt"/>
              </a:rPr>
              <a:t>, </a:t>
            </a:r>
            <a:r>
              <a:rPr lang="uk-UA" altLang="ru-RU" sz="2400" dirty="0" err="1">
                <a:latin typeface="+mn-lt"/>
              </a:rPr>
              <a:t>желчегонное</a:t>
            </a:r>
            <a:r>
              <a:rPr lang="uk-UA" altLang="ru-RU" sz="2400" dirty="0">
                <a:latin typeface="+mn-lt"/>
              </a:rPr>
              <a:t>, </a:t>
            </a:r>
            <a:r>
              <a:rPr lang="uk-UA" altLang="ru-RU" sz="2400" dirty="0" err="1">
                <a:latin typeface="+mn-lt"/>
              </a:rPr>
              <a:t>регенеративное</a:t>
            </a:r>
            <a:r>
              <a:rPr lang="uk-UA" altLang="ru-RU" sz="2400" dirty="0">
                <a:latin typeface="+mn-lt"/>
              </a:rPr>
              <a:t> </a:t>
            </a:r>
            <a:r>
              <a:rPr lang="uk-UA" altLang="ru-RU" sz="2400" dirty="0" err="1">
                <a:latin typeface="+mn-lt"/>
              </a:rPr>
              <a:t>действие</a:t>
            </a:r>
            <a:r>
              <a:rPr lang="uk-UA" altLang="ru-RU" sz="2400" dirty="0">
                <a:latin typeface="+mn-lt"/>
              </a:rPr>
              <a:t> на печень, </a:t>
            </a:r>
            <a:r>
              <a:rPr lang="uk-UA" altLang="ru-RU" sz="2400" dirty="0" err="1">
                <a:latin typeface="+mn-lt"/>
              </a:rPr>
              <a:t>желчный</a:t>
            </a:r>
            <a:r>
              <a:rPr lang="uk-UA" altLang="ru-RU" sz="2400" dirty="0">
                <a:latin typeface="+mn-lt"/>
              </a:rPr>
              <a:t> </a:t>
            </a:r>
            <a:r>
              <a:rPr lang="uk-UA" altLang="ru-RU" sz="2400" dirty="0" err="1">
                <a:latin typeface="+mn-lt"/>
              </a:rPr>
              <a:t>пузырь</a:t>
            </a:r>
            <a:r>
              <a:rPr lang="uk-UA" altLang="ru-RU" sz="2400" dirty="0">
                <a:latin typeface="+mn-lt"/>
              </a:rPr>
              <a:t> и </a:t>
            </a:r>
            <a:r>
              <a:rPr lang="uk-UA" altLang="ru-RU" sz="2400" dirty="0" err="1">
                <a:latin typeface="+mn-lt"/>
              </a:rPr>
              <a:t>желчевыводящие</a:t>
            </a:r>
            <a:r>
              <a:rPr lang="uk-UA" altLang="ru-RU" sz="2400" dirty="0">
                <a:latin typeface="+mn-lt"/>
              </a:rPr>
              <a:t> </a:t>
            </a:r>
            <a:r>
              <a:rPr lang="uk-UA" altLang="ru-RU" sz="2400" dirty="0" err="1">
                <a:latin typeface="+mn-lt"/>
              </a:rPr>
              <a:t>пути</a:t>
            </a:r>
            <a:r>
              <a:rPr lang="uk-UA" altLang="ru-RU" sz="2400" dirty="0">
                <a:latin typeface="+mn-lt"/>
              </a:rPr>
              <a:t>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uk-UA" altLang="ru-RU" sz="2400" dirty="0">
                <a:latin typeface="+mn-lt"/>
              </a:rPr>
              <a:t>б)  при </a:t>
            </a:r>
            <a:r>
              <a:rPr lang="uk-UA" altLang="ru-RU" sz="2400" dirty="0" err="1">
                <a:solidFill>
                  <a:srgbClr val="FF0000"/>
                </a:solidFill>
                <a:latin typeface="+mn-lt"/>
              </a:rPr>
              <a:t>поражении</a:t>
            </a:r>
            <a:r>
              <a:rPr lang="uk-UA" altLang="ru-RU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uk-UA" altLang="ru-RU" sz="2400" dirty="0" err="1">
                <a:solidFill>
                  <a:srgbClr val="FF0000"/>
                </a:solidFill>
                <a:latin typeface="+mn-lt"/>
              </a:rPr>
              <a:t>нервной</a:t>
            </a:r>
            <a:r>
              <a:rPr lang="uk-UA" altLang="ru-RU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uk-UA" altLang="ru-RU" sz="2400" dirty="0" err="1">
                <a:solidFill>
                  <a:srgbClr val="FF0000"/>
                </a:solidFill>
                <a:latin typeface="+mn-lt"/>
              </a:rPr>
              <a:t>системы</a:t>
            </a:r>
            <a:r>
              <a:rPr lang="uk-UA" altLang="ru-RU" sz="24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uk-UA" altLang="ru-RU" sz="2400" dirty="0" err="1">
                <a:solidFill>
                  <a:srgbClr val="FF0000"/>
                </a:solidFill>
                <a:latin typeface="+mn-lt"/>
              </a:rPr>
              <a:t>ухудшении</a:t>
            </a:r>
            <a:r>
              <a:rPr lang="uk-UA" altLang="ru-RU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uk-UA" altLang="ru-RU" sz="2400" dirty="0" err="1">
                <a:solidFill>
                  <a:srgbClr val="FF0000"/>
                </a:solidFill>
                <a:latin typeface="+mn-lt"/>
              </a:rPr>
              <a:t>зрения</a:t>
            </a:r>
            <a:r>
              <a:rPr lang="uk-UA" altLang="ru-RU" sz="24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uk-UA" altLang="ru-RU" sz="2400" dirty="0" err="1">
                <a:solidFill>
                  <a:srgbClr val="FF0000"/>
                </a:solidFill>
                <a:latin typeface="+mn-lt"/>
              </a:rPr>
              <a:t>слуха</a:t>
            </a:r>
            <a:r>
              <a:rPr lang="uk-UA" altLang="ru-RU" sz="24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uk-UA" altLang="ru-RU" sz="2400" dirty="0" err="1">
                <a:solidFill>
                  <a:srgbClr val="FF0000"/>
                </a:solidFill>
                <a:latin typeface="+mn-lt"/>
              </a:rPr>
              <a:t>возникновении</a:t>
            </a:r>
            <a:r>
              <a:rPr lang="uk-UA" altLang="ru-RU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uk-UA" altLang="ru-RU" sz="2400" dirty="0" err="1">
                <a:solidFill>
                  <a:srgbClr val="FF0000"/>
                </a:solidFill>
                <a:latin typeface="+mn-lt"/>
              </a:rPr>
              <a:t>полинейропатий</a:t>
            </a:r>
            <a:r>
              <a:rPr lang="uk-UA" altLang="ru-RU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uk-UA" altLang="ru-RU" sz="2400" dirty="0">
                <a:latin typeface="+mn-lt"/>
              </a:rPr>
              <a:t>– </a:t>
            </a:r>
            <a:r>
              <a:rPr lang="ru-RU" altLang="ru-RU" sz="2400" b="1" dirty="0" err="1">
                <a:latin typeface="+mn-lt"/>
              </a:rPr>
              <a:t>Нутри-Калм</a:t>
            </a:r>
            <a:r>
              <a:rPr lang="uk-UA" altLang="ru-RU" sz="2400" b="1" dirty="0">
                <a:latin typeface="+mn-lt"/>
              </a:rPr>
              <a:t>, </a:t>
            </a:r>
            <a:r>
              <a:rPr lang="ru-RU" altLang="ru-RU" sz="2400" b="1" dirty="0">
                <a:latin typeface="+mn-lt"/>
              </a:rPr>
              <a:t>Лецитин</a:t>
            </a:r>
            <a:r>
              <a:rPr lang="uk-UA" altLang="ru-RU" sz="2400" b="1" dirty="0">
                <a:latin typeface="+mn-lt"/>
              </a:rPr>
              <a:t>, </a:t>
            </a:r>
            <a:r>
              <a:rPr lang="ru-RU" altLang="ru-RU" sz="2400" b="1" dirty="0" err="1">
                <a:latin typeface="+mn-lt"/>
              </a:rPr>
              <a:t>Гинкго</a:t>
            </a:r>
            <a:r>
              <a:rPr lang="ru-RU" altLang="ru-RU" sz="2400" b="1" dirty="0">
                <a:latin typeface="+mn-lt"/>
              </a:rPr>
              <a:t>/Готу Кола</a:t>
            </a:r>
            <a:r>
              <a:rPr lang="uk-UA" altLang="ru-RU" sz="2400" b="1" dirty="0">
                <a:latin typeface="+mn-lt"/>
              </a:rPr>
              <a:t>, </a:t>
            </a:r>
            <a:r>
              <a:rPr lang="ru-RU" altLang="ru-RU" sz="2400" b="1" dirty="0">
                <a:latin typeface="+mn-lt"/>
              </a:rPr>
              <a:t>Перфект </a:t>
            </a:r>
            <a:r>
              <a:rPr lang="ru-RU" altLang="ru-RU" sz="2400" b="1" dirty="0" err="1">
                <a:latin typeface="+mn-lt"/>
              </a:rPr>
              <a:t>Айз</a:t>
            </a:r>
            <a:r>
              <a:rPr lang="ru-RU" altLang="ru-RU" sz="2400" b="1" dirty="0">
                <a:latin typeface="+mn-lt"/>
              </a:rPr>
              <a:t> НСП</a:t>
            </a:r>
            <a:r>
              <a:rPr lang="uk-UA" altLang="ru-RU" sz="2400" dirty="0">
                <a:latin typeface="+mn-lt"/>
              </a:rPr>
              <a:t>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uk-UA" altLang="ru-RU" sz="2400" dirty="0">
                <a:latin typeface="+mn-lt"/>
              </a:rPr>
              <a:t>в)  при </a:t>
            </a:r>
            <a:r>
              <a:rPr lang="uk-UA" altLang="ru-RU" sz="2400" dirty="0" err="1">
                <a:solidFill>
                  <a:srgbClr val="FF0000"/>
                </a:solidFill>
                <a:latin typeface="+mn-lt"/>
              </a:rPr>
              <a:t>ухудшении</a:t>
            </a:r>
            <a:r>
              <a:rPr lang="uk-UA" altLang="ru-RU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uk-UA" altLang="ru-RU" sz="2400" dirty="0" err="1">
                <a:solidFill>
                  <a:srgbClr val="FF0000"/>
                </a:solidFill>
                <a:latin typeface="+mn-lt"/>
              </a:rPr>
              <a:t>психо-эмоционального</a:t>
            </a:r>
            <a:r>
              <a:rPr lang="uk-UA" altLang="ru-RU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uk-UA" altLang="ru-RU" sz="2400" dirty="0" err="1">
                <a:solidFill>
                  <a:srgbClr val="FF0000"/>
                </a:solidFill>
                <a:latin typeface="+mn-lt"/>
              </a:rPr>
              <a:t>состояния</a:t>
            </a:r>
            <a:r>
              <a:rPr lang="uk-UA" altLang="ru-RU" sz="2400" dirty="0">
                <a:solidFill>
                  <a:srgbClr val="FF0000"/>
                </a:solidFill>
                <a:latin typeface="+mn-lt"/>
              </a:rPr>
              <a:t>,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uk-UA" altLang="ru-RU" sz="2400" dirty="0">
                <a:solidFill>
                  <a:srgbClr val="FF0000"/>
                </a:solidFill>
                <a:latin typeface="+mn-lt"/>
              </a:rPr>
              <a:t>     </a:t>
            </a:r>
            <a:r>
              <a:rPr lang="uk-UA" altLang="ru-RU" sz="2400" dirty="0" err="1">
                <a:solidFill>
                  <a:srgbClr val="FF0000"/>
                </a:solidFill>
                <a:latin typeface="+mn-lt"/>
              </a:rPr>
              <a:t>раздражительности</a:t>
            </a:r>
            <a:r>
              <a:rPr lang="uk-UA" altLang="ru-RU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uk-UA" altLang="ru-RU" sz="2400" dirty="0">
                <a:latin typeface="+mn-lt"/>
              </a:rPr>
              <a:t>– </a:t>
            </a:r>
            <a:r>
              <a:rPr lang="en-US" altLang="ru-RU" sz="2400" b="1" dirty="0">
                <a:latin typeface="+mn-lt"/>
              </a:rPr>
              <a:t>5-</a:t>
            </a:r>
            <a:r>
              <a:rPr lang="ru-RU" altLang="ru-RU" sz="2400" b="1" dirty="0" err="1">
                <a:latin typeface="+mn-lt"/>
              </a:rPr>
              <a:t>Эйч</a:t>
            </a:r>
            <a:r>
              <a:rPr lang="ru-RU" altLang="ru-RU" sz="2400" b="1" dirty="0">
                <a:latin typeface="+mn-lt"/>
              </a:rPr>
              <a:t> </a:t>
            </a:r>
            <a:r>
              <a:rPr lang="ru-RU" altLang="ru-RU" sz="2400" b="1" dirty="0" err="1">
                <a:latin typeface="+mn-lt"/>
              </a:rPr>
              <a:t>Ти</a:t>
            </a:r>
            <a:r>
              <a:rPr lang="ru-RU" altLang="ru-RU" sz="2400" b="1" dirty="0">
                <a:latin typeface="+mn-lt"/>
              </a:rPr>
              <a:t> Пи </a:t>
            </a:r>
            <a:r>
              <a:rPr lang="ru-RU" altLang="ru-RU" sz="2400" b="1" dirty="0" err="1">
                <a:latin typeface="+mn-lt"/>
              </a:rPr>
              <a:t>Пауер</a:t>
            </a:r>
            <a:r>
              <a:rPr lang="uk-UA" altLang="ru-RU" sz="2400" b="1" dirty="0">
                <a:latin typeface="+mn-lt"/>
              </a:rPr>
              <a:t>, </a:t>
            </a:r>
            <a:r>
              <a:rPr lang="uk-UA" altLang="ru-RU" sz="2400" b="1" dirty="0" err="1">
                <a:latin typeface="+mn-lt"/>
              </a:rPr>
              <a:t>Замброза</a:t>
            </a:r>
            <a:r>
              <a:rPr lang="uk-UA" altLang="ru-RU" sz="2400" dirty="0">
                <a:latin typeface="+mn-lt"/>
              </a:rPr>
              <a:t>.</a:t>
            </a:r>
            <a:endParaRPr lang="ru-RU" altLang="ru-RU" sz="2400" dirty="0">
              <a:latin typeface="+mn-lt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8">
            <a:extLst>
              <a:ext uri="{FF2B5EF4-FFF2-40B4-BE49-F238E27FC236}">
                <a16:creationId xmlns:a16="http://schemas.microsoft.com/office/drawing/2014/main" id="{7843CEB0-94EE-481C-8C9E-6ADD37776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F5A10D-72B3-4F99-AAB6-AB5CE90509AA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A066FC-7AC3-40D5-BC95-D316C9330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1233488"/>
            <a:ext cx="8455025" cy="40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ru-RU" altLang="ru-RU" b="1" dirty="0">
                <a:latin typeface="+mn-lt"/>
              </a:rPr>
              <a:t>2</a:t>
            </a:r>
            <a:r>
              <a:rPr lang="ru-RU" altLang="ru-RU" sz="2400" dirty="0">
                <a:latin typeface="+mn-lt"/>
              </a:rPr>
              <a:t>.   </a:t>
            </a:r>
            <a:r>
              <a:rPr lang="ru-RU" altLang="ru-RU" sz="2000" dirty="0">
                <a:latin typeface="+mn-lt"/>
              </a:rPr>
              <a:t>В</a:t>
            </a:r>
            <a:r>
              <a:rPr lang="uk-UA" altLang="ru-RU" sz="2000" dirty="0">
                <a:latin typeface="+mn-lt"/>
              </a:rPr>
              <a:t> </a:t>
            </a:r>
            <a:r>
              <a:rPr lang="uk-UA" altLang="ru-RU" sz="2000" dirty="0" err="1">
                <a:latin typeface="+mn-lt"/>
              </a:rPr>
              <a:t>связи</a:t>
            </a:r>
            <a:r>
              <a:rPr lang="uk-UA" altLang="ru-RU" sz="2000" dirty="0">
                <a:latin typeface="+mn-lt"/>
              </a:rPr>
              <a:t> </a:t>
            </a:r>
            <a:r>
              <a:rPr lang="uk-UA" altLang="ru-RU" sz="2000" dirty="0">
                <a:solidFill>
                  <a:srgbClr val="FF0000"/>
                </a:solidFill>
                <a:latin typeface="+mn-lt"/>
              </a:rPr>
              <a:t>с </a:t>
            </a:r>
            <a:r>
              <a:rPr lang="uk-UA" altLang="ru-RU" sz="2000" b="1" dirty="0" err="1">
                <a:solidFill>
                  <a:srgbClr val="FF0000"/>
                </a:solidFill>
                <a:latin typeface="+mn-lt"/>
              </a:rPr>
              <a:t>увеличением</a:t>
            </a:r>
            <a:r>
              <a:rPr lang="uk-UA" altLang="ru-RU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uk-UA" altLang="ru-RU" sz="2000" b="1" dirty="0" err="1">
                <a:solidFill>
                  <a:srgbClr val="FF0000"/>
                </a:solidFill>
                <a:latin typeface="+mn-lt"/>
              </a:rPr>
              <a:t>интоксикации</a:t>
            </a:r>
            <a:r>
              <a:rPr lang="uk-UA" altLang="ru-RU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uk-UA" altLang="ru-RU" sz="2000" b="1" dirty="0" err="1">
                <a:solidFill>
                  <a:srgbClr val="FF0000"/>
                </a:solidFill>
                <a:latin typeface="+mn-lt"/>
              </a:rPr>
              <a:t>организма</a:t>
            </a:r>
            <a:r>
              <a:rPr lang="uk-UA" altLang="ru-RU" sz="2000" b="1" dirty="0">
                <a:solidFill>
                  <a:srgbClr val="FF0000"/>
                </a:solidFill>
                <a:latin typeface="+mn-lt"/>
              </a:rPr>
              <a:t>, в </a:t>
            </a:r>
            <a:r>
              <a:rPr lang="uk-UA" altLang="ru-RU" sz="2000" b="1" dirty="0" err="1">
                <a:solidFill>
                  <a:srgbClr val="FF0000"/>
                </a:solidFill>
                <a:latin typeface="+mn-lt"/>
              </a:rPr>
              <a:t>следствии</a:t>
            </a:r>
            <a:r>
              <a:rPr lang="uk-UA" altLang="ru-RU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uk-UA" altLang="ru-RU" sz="2000" b="1" dirty="0" err="1">
                <a:solidFill>
                  <a:srgbClr val="FF0000"/>
                </a:solidFill>
                <a:latin typeface="+mn-lt"/>
              </a:rPr>
              <a:t>продуктов</a:t>
            </a:r>
            <a:r>
              <a:rPr lang="uk-UA" altLang="ru-RU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uk-UA" altLang="ru-RU" sz="2000" b="1" dirty="0" err="1">
                <a:solidFill>
                  <a:srgbClr val="FF0000"/>
                </a:solidFill>
                <a:latin typeface="+mn-lt"/>
              </a:rPr>
              <a:t>распада</a:t>
            </a:r>
            <a:r>
              <a:rPr lang="uk-UA" altLang="ru-RU" sz="2000" b="1" dirty="0">
                <a:solidFill>
                  <a:srgbClr val="FF0000"/>
                </a:solidFill>
                <a:latin typeface="+mn-lt"/>
              </a:rPr>
              <a:t> тканей и </a:t>
            </a:r>
            <a:r>
              <a:rPr lang="uk-UA" altLang="ru-RU" sz="2000" b="1" dirty="0" err="1">
                <a:solidFill>
                  <a:srgbClr val="FF0000"/>
                </a:solidFill>
                <a:latin typeface="+mn-lt"/>
              </a:rPr>
              <a:t>деятельности</a:t>
            </a:r>
            <a:r>
              <a:rPr lang="uk-UA" altLang="ru-RU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uk-UA" altLang="ru-RU" sz="2000" b="1" dirty="0" err="1">
                <a:solidFill>
                  <a:srgbClr val="FF0000"/>
                </a:solidFill>
                <a:latin typeface="+mn-lt"/>
              </a:rPr>
              <a:t>микробактерий</a:t>
            </a:r>
            <a:r>
              <a:rPr lang="uk-UA" altLang="ru-RU" sz="2000" dirty="0">
                <a:latin typeface="+mn-lt"/>
              </a:rPr>
              <a:t>,  </a:t>
            </a:r>
            <a:r>
              <a:rPr lang="uk-UA" altLang="ru-RU" sz="2000" dirty="0" err="1">
                <a:latin typeface="+mn-lt"/>
              </a:rPr>
              <a:t>необходимо</a:t>
            </a:r>
            <a:r>
              <a:rPr lang="uk-UA" altLang="ru-RU" sz="2000" dirty="0">
                <a:latin typeface="+mn-lt"/>
              </a:rPr>
              <a:t> </a:t>
            </a:r>
            <a:r>
              <a:rPr lang="uk-UA" altLang="ru-RU" sz="2000" dirty="0" err="1">
                <a:latin typeface="+mn-lt"/>
              </a:rPr>
              <a:t>увеличить</a:t>
            </a:r>
            <a:r>
              <a:rPr lang="uk-UA" altLang="ru-RU" sz="2000" dirty="0">
                <a:latin typeface="+mn-lt"/>
              </a:rPr>
              <a:t> </a:t>
            </a:r>
            <a:r>
              <a:rPr lang="uk-UA" altLang="ru-RU" sz="2000" dirty="0" err="1">
                <a:latin typeface="+mn-lt"/>
              </a:rPr>
              <a:t>кратность</a:t>
            </a:r>
            <a:r>
              <a:rPr lang="uk-UA" altLang="ru-RU" sz="2000" dirty="0">
                <a:latin typeface="+mn-lt"/>
              </a:rPr>
              <a:t> и </a:t>
            </a:r>
            <a:r>
              <a:rPr lang="uk-UA" altLang="ru-RU" sz="2000" dirty="0" err="1">
                <a:latin typeface="+mn-lt"/>
              </a:rPr>
              <a:t>дозы</a:t>
            </a:r>
            <a:r>
              <a:rPr lang="uk-UA" altLang="ru-RU" sz="2000" dirty="0">
                <a:latin typeface="+mn-lt"/>
              </a:rPr>
              <a:t> </a:t>
            </a:r>
            <a:r>
              <a:rPr lang="uk-UA" altLang="ru-RU" sz="2000" dirty="0" err="1">
                <a:latin typeface="+mn-lt"/>
              </a:rPr>
              <a:t>приёма</a:t>
            </a:r>
            <a:r>
              <a:rPr lang="uk-UA" altLang="ru-RU" sz="2000" dirty="0">
                <a:latin typeface="+mn-lt"/>
              </a:rPr>
              <a:t> </a:t>
            </a:r>
            <a:r>
              <a:rPr lang="ru-RU" altLang="ru-RU" sz="2000" b="1" dirty="0">
                <a:latin typeface="+mn-lt"/>
              </a:rPr>
              <a:t>Хлорофилла и Сока Нони</a:t>
            </a:r>
            <a:r>
              <a:rPr lang="uk-UA" altLang="ru-RU" sz="2000" dirty="0">
                <a:latin typeface="+mn-lt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uk-UA" altLang="ru-RU" sz="2000" b="1" dirty="0">
                <a:latin typeface="+mn-lt"/>
              </a:rPr>
              <a:t>3</a:t>
            </a:r>
            <a:r>
              <a:rPr lang="uk-UA" altLang="ru-RU" sz="2000" dirty="0">
                <a:latin typeface="+mn-lt"/>
              </a:rPr>
              <a:t>.   </a:t>
            </a:r>
            <a:r>
              <a:rPr lang="uk-UA" altLang="ru-RU" sz="2000" dirty="0" err="1">
                <a:latin typeface="+mn-lt"/>
              </a:rPr>
              <a:t>Противотуберкулёзные</a:t>
            </a:r>
            <a:r>
              <a:rPr lang="uk-UA" altLang="ru-RU" sz="2000" dirty="0">
                <a:latin typeface="+mn-lt"/>
              </a:rPr>
              <a:t> </a:t>
            </a:r>
            <a:r>
              <a:rPr lang="uk-UA" altLang="ru-RU" sz="2000" dirty="0" err="1">
                <a:latin typeface="+mn-lt"/>
              </a:rPr>
              <a:t>препараты</a:t>
            </a:r>
            <a:r>
              <a:rPr lang="uk-UA" altLang="ru-RU" sz="2000" dirty="0">
                <a:latin typeface="+mn-lt"/>
              </a:rPr>
              <a:t> – </a:t>
            </a:r>
            <a:r>
              <a:rPr lang="uk-UA" altLang="ru-RU" sz="2000" b="1" dirty="0" err="1">
                <a:solidFill>
                  <a:srgbClr val="FF0000"/>
                </a:solidFill>
                <a:latin typeface="+mn-lt"/>
              </a:rPr>
              <a:t>сильнодейсвующие</a:t>
            </a:r>
            <a:r>
              <a:rPr lang="uk-UA" altLang="ru-RU" sz="2000" b="1" dirty="0">
                <a:solidFill>
                  <a:srgbClr val="FF0000"/>
                </a:solidFill>
                <a:latin typeface="+mn-lt"/>
              </a:rPr>
              <a:t>  </a:t>
            </a:r>
            <a:r>
              <a:rPr lang="uk-UA" altLang="ru-RU" sz="2000" b="1" dirty="0" err="1">
                <a:solidFill>
                  <a:srgbClr val="FF0000"/>
                </a:solidFill>
                <a:latin typeface="+mn-lt"/>
              </a:rPr>
              <a:t>агрессивные</a:t>
            </a:r>
            <a:r>
              <a:rPr lang="uk-UA" altLang="ru-RU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uk-UA" altLang="ru-RU" sz="2000" b="1" dirty="0" err="1">
                <a:solidFill>
                  <a:srgbClr val="FF0000"/>
                </a:solidFill>
                <a:latin typeface="+mn-lt"/>
              </a:rPr>
              <a:t>вещества</a:t>
            </a:r>
            <a:r>
              <a:rPr lang="uk-UA" altLang="ru-RU" sz="2000" b="1" dirty="0">
                <a:solidFill>
                  <a:srgbClr val="FF0000"/>
                </a:solidFill>
                <a:latin typeface="+mn-lt"/>
              </a:rPr>
              <a:t>,</a:t>
            </a:r>
            <a:r>
              <a:rPr lang="uk-UA" altLang="ru-RU" sz="2000" dirty="0">
                <a:latin typeface="+mn-lt"/>
              </a:rPr>
              <a:t> </a:t>
            </a:r>
            <a:r>
              <a:rPr lang="uk-UA" altLang="ru-RU" sz="2000" dirty="0" err="1">
                <a:latin typeface="+mn-lt"/>
              </a:rPr>
              <a:t>поэтому</a:t>
            </a:r>
            <a:r>
              <a:rPr lang="uk-UA" altLang="ru-RU" sz="2000" dirty="0">
                <a:latin typeface="+mn-lt"/>
              </a:rPr>
              <a:t> </a:t>
            </a:r>
            <a:r>
              <a:rPr lang="ru-RU" altLang="ru-RU" sz="2000" dirty="0">
                <a:latin typeface="+mn-lt"/>
              </a:rPr>
              <a:t>применение антиоксидантов</a:t>
            </a:r>
            <a:r>
              <a:rPr lang="uk-UA" altLang="ru-RU" sz="2000" dirty="0">
                <a:latin typeface="+mn-lt"/>
              </a:rPr>
              <a:t> </a:t>
            </a:r>
            <a:r>
              <a:rPr lang="ru-RU" altLang="ru-RU" sz="2000" b="1" dirty="0">
                <a:latin typeface="+mn-lt"/>
              </a:rPr>
              <a:t>Защитная формула НСП</a:t>
            </a:r>
            <a:r>
              <a:rPr lang="uk-UA" altLang="ru-RU" sz="2000" b="1" dirty="0">
                <a:latin typeface="+mn-lt"/>
              </a:rPr>
              <a:t>, Антиоксидант НСП, </a:t>
            </a:r>
            <a:r>
              <a:rPr lang="uk-UA" altLang="ru-RU" sz="2000" b="1" dirty="0" err="1">
                <a:latin typeface="+mn-lt"/>
              </a:rPr>
              <a:t>Грэпайн</a:t>
            </a:r>
            <a:r>
              <a:rPr lang="uk-UA" altLang="ru-RU" sz="2000" b="1" dirty="0">
                <a:latin typeface="+mn-lt"/>
              </a:rPr>
              <a:t> с протекторами</a:t>
            </a:r>
            <a:r>
              <a:rPr lang="uk-UA" altLang="ru-RU" sz="2000" dirty="0">
                <a:latin typeface="+mn-lt"/>
              </a:rPr>
              <a:t>, </a:t>
            </a:r>
            <a:r>
              <a:rPr lang="uk-UA" altLang="ru-RU" sz="2000" dirty="0" err="1">
                <a:latin typeface="+mn-lt"/>
              </a:rPr>
              <a:t>является</a:t>
            </a:r>
            <a:r>
              <a:rPr lang="uk-UA" altLang="ru-RU" sz="2000" dirty="0">
                <a:latin typeface="+mn-lt"/>
              </a:rPr>
              <a:t> </a:t>
            </a:r>
            <a:r>
              <a:rPr lang="uk-UA" altLang="ru-RU" sz="2000" dirty="0" err="1">
                <a:latin typeface="+mn-lt"/>
              </a:rPr>
              <a:t>обязательным</a:t>
            </a:r>
            <a:r>
              <a:rPr lang="uk-UA" altLang="ru-RU" sz="2000" dirty="0">
                <a:latin typeface="+mn-lt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uk-UA" altLang="ru-RU" sz="2000" b="1" dirty="0">
                <a:latin typeface="+mn-lt"/>
              </a:rPr>
              <a:t>4</a:t>
            </a:r>
            <a:r>
              <a:rPr lang="uk-UA" altLang="ru-RU" sz="2000" dirty="0">
                <a:latin typeface="+mn-lt"/>
              </a:rPr>
              <a:t>.   </a:t>
            </a:r>
            <a:r>
              <a:rPr lang="uk-UA" altLang="ru-RU" sz="2000" dirty="0" err="1">
                <a:latin typeface="+mn-lt"/>
              </a:rPr>
              <a:t>Из</a:t>
            </a:r>
            <a:r>
              <a:rPr lang="uk-UA" altLang="ru-RU" sz="2000" dirty="0">
                <a:latin typeface="+mn-lt"/>
              </a:rPr>
              <a:t>-за </a:t>
            </a:r>
            <a:r>
              <a:rPr lang="uk-UA" altLang="ru-RU" sz="2000" b="1" dirty="0" err="1">
                <a:solidFill>
                  <a:srgbClr val="FF0000"/>
                </a:solidFill>
                <a:latin typeface="+mn-lt"/>
              </a:rPr>
              <a:t>токсической</a:t>
            </a:r>
            <a:r>
              <a:rPr lang="uk-UA" altLang="ru-RU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uk-UA" altLang="ru-RU" sz="2000" b="1" dirty="0" err="1">
                <a:solidFill>
                  <a:srgbClr val="FF0000"/>
                </a:solidFill>
                <a:latin typeface="+mn-lt"/>
              </a:rPr>
              <a:t>нагрузки</a:t>
            </a:r>
            <a:r>
              <a:rPr lang="uk-UA" altLang="ru-RU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uk-UA" altLang="ru-RU" sz="2000" dirty="0">
                <a:latin typeface="+mn-lt"/>
              </a:rPr>
              <a:t>у </a:t>
            </a:r>
            <a:r>
              <a:rPr lang="uk-UA" altLang="ru-RU" sz="2000" dirty="0" err="1">
                <a:latin typeface="+mn-lt"/>
              </a:rPr>
              <a:t>пациентов</a:t>
            </a:r>
            <a:r>
              <a:rPr lang="uk-UA" altLang="ru-RU" sz="2000" dirty="0">
                <a:latin typeface="+mn-lt"/>
              </a:rPr>
              <a:t> </a:t>
            </a:r>
            <a:r>
              <a:rPr lang="uk-UA" altLang="ru-RU" sz="2000" dirty="0" err="1">
                <a:latin typeface="+mn-lt"/>
              </a:rPr>
              <a:t>происходит</a:t>
            </a:r>
            <a:r>
              <a:rPr lang="uk-UA" altLang="ru-RU" sz="2000" dirty="0">
                <a:latin typeface="+mn-lt"/>
              </a:rPr>
              <a:t> </a:t>
            </a:r>
            <a:r>
              <a:rPr lang="uk-UA" altLang="ru-RU" sz="2000" b="1" dirty="0" err="1">
                <a:latin typeface="+mn-lt"/>
              </a:rPr>
              <a:t>нарушение</a:t>
            </a:r>
            <a:r>
              <a:rPr lang="uk-UA" altLang="ru-RU" sz="2000" b="1" dirty="0">
                <a:latin typeface="+mn-lt"/>
              </a:rPr>
              <a:t> </a:t>
            </a:r>
            <a:r>
              <a:rPr lang="uk-UA" altLang="ru-RU" sz="2000" b="1" dirty="0" err="1">
                <a:latin typeface="+mn-lt"/>
              </a:rPr>
              <a:t>деятельности</a:t>
            </a:r>
            <a:r>
              <a:rPr lang="uk-UA" altLang="ru-RU" sz="2000" b="1" dirty="0">
                <a:latin typeface="+mn-lt"/>
              </a:rPr>
              <a:t> </a:t>
            </a:r>
            <a:r>
              <a:rPr lang="uk-UA" altLang="ru-RU" sz="2000" b="1" dirty="0" err="1">
                <a:latin typeface="+mn-lt"/>
              </a:rPr>
              <a:t>кишечной</a:t>
            </a:r>
            <a:r>
              <a:rPr lang="uk-UA" altLang="ru-RU" sz="2000" b="1" dirty="0">
                <a:latin typeface="+mn-lt"/>
              </a:rPr>
              <a:t> </a:t>
            </a:r>
            <a:r>
              <a:rPr lang="uk-UA" altLang="ru-RU" sz="2000" b="1" dirty="0" err="1">
                <a:latin typeface="+mn-lt"/>
              </a:rPr>
              <a:t>флоры</a:t>
            </a:r>
            <a:r>
              <a:rPr lang="uk-UA" altLang="ru-RU" sz="2000" dirty="0">
                <a:latin typeface="+mn-lt"/>
              </a:rPr>
              <a:t>. При </a:t>
            </a:r>
            <a:r>
              <a:rPr lang="uk-UA" altLang="ru-RU" sz="2000" dirty="0" err="1">
                <a:latin typeface="+mn-lt"/>
              </a:rPr>
              <a:t>дисбактериозе</a:t>
            </a:r>
            <a:r>
              <a:rPr lang="uk-UA" altLang="ru-RU" sz="2000" dirty="0">
                <a:latin typeface="+mn-lt"/>
              </a:rPr>
              <a:t>, а так же с </a:t>
            </a:r>
            <a:r>
              <a:rPr lang="uk-UA" altLang="ru-RU" sz="2000" dirty="0" err="1">
                <a:latin typeface="+mn-lt"/>
              </a:rPr>
              <a:t>профилактической</a:t>
            </a:r>
            <a:r>
              <a:rPr lang="uk-UA" altLang="ru-RU" sz="2000" dirty="0">
                <a:latin typeface="+mn-lt"/>
              </a:rPr>
              <a:t> </a:t>
            </a:r>
            <a:r>
              <a:rPr lang="uk-UA" altLang="ru-RU" sz="2000" dirty="0" err="1">
                <a:latin typeface="+mn-lt"/>
              </a:rPr>
              <a:t>целью</a:t>
            </a:r>
            <a:r>
              <a:rPr lang="uk-UA" altLang="ru-RU" sz="2000" dirty="0">
                <a:latin typeface="+mn-lt"/>
              </a:rPr>
              <a:t>, </a:t>
            </a:r>
            <a:r>
              <a:rPr lang="uk-UA" altLang="ru-RU" sz="2000" dirty="0" err="1">
                <a:latin typeface="+mn-lt"/>
              </a:rPr>
              <a:t>необходимо</a:t>
            </a:r>
            <a:r>
              <a:rPr lang="uk-UA" altLang="ru-RU" sz="2000" dirty="0">
                <a:latin typeface="+mn-lt"/>
              </a:rPr>
              <a:t> </a:t>
            </a:r>
            <a:r>
              <a:rPr lang="uk-UA" altLang="ru-RU" sz="2000" dirty="0" err="1">
                <a:latin typeface="+mn-lt"/>
              </a:rPr>
              <a:t>применение</a:t>
            </a:r>
            <a:r>
              <a:rPr lang="uk-UA" altLang="ru-RU" sz="2000" dirty="0">
                <a:latin typeface="+mn-lt"/>
              </a:rPr>
              <a:t> </a:t>
            </a:r>
            <a:r>
              <a:rPr lang="uk-UA" altLang="ru-RU" sz="2000" dirty="0" err="1">
                <a:latin typeface="+mn-lt"/>
              </a:rPr>
              <a:t>нормофлоры</a:t>
            </a:r>
            <a:r>
              <a:rPr lang="uk-UA" altLang="ru-RU" sz="2000" dirty="0">
                <a:latin typeface="+mn-lt"/>
              </a:rPr>
              <a:t>. </a:t>
            </a:r>
            <a:r>
              <a:rPr lang="ru-RU" altLang="ru-RU" sz="2000" b="1" dirty="0" err="1">
                <a:latin typeface="+mn-lt"/>
              </a:rPr>
              <a:t>Бифидофилус</a:t>
            </a:r>
            <a:r>
              <a:rPr lang="ru-RU" altLang="ru-RU" sz="2000" b="1" dirty="0">
                <a:latin typeface="+mn-lt"/>
              </a:rPr>
              <a:t> Флора Форс НСП </a:t>
            </a:r>
            <a:r>
              <a:rPr lang="uk-UA" altLang="ru-RU" sz="2000" dirty="0">
                <a:latin typeface="+mn-lt"/>
              </a:rPr>
              <a:t>– </a:t>
            </a:r>
            <a:r>
              <a:rPr lang="uk-UA" altLang="ru-RU" sz="2000" dirty="0" err="1">
                <a:latin typeface="+mn-lt"/>
              </a:rPr>
              <a:t>лучший</a:t>
            </a:r>
            <a:r>
              <a:rPr lang="uk-UA" altLang="ru-RU" sz="2000" dirty="0">
                <a:latin typeface="+mn-lt"/>
              </a:rPr>
              <a:t> продукт на </a:t>
            </a:r>
            <a:r>
              <a:rPr lang="uk-UA" altLang="ru-RU" sz="2000" dirty="0" err="1">
                <a:latin typeface="+mn-lt"/>
              </a:rPr>
              <a:t>рынке</a:t>
            </a:r>
            <a:r>
              <a:rPr lang="uk-UA" altLang="ru-RU" sz="2000" dirty="0">
                <a:latin typeface="+mn-lt"/>
              </a:rPr>
              <a:t> в </a:t>
            </a:r>
            <a:r>
              <a:rPr lang="uk-UA" altLang="ru-RU" sz="2000" dirty="0" err="1">
                <a:latin typeface="+mn-lt"/>
              </a:rPr>
              <a:t>своем</a:t>
            </a:r>
            <a:r>
              <a:rPr lang="uk-UA" altLang="ru-RU" sz="2000" dirty="0">
                <a:latin typeface="+mn-lt"/>
              </a:rPr>
              <a:t> роде.</a:t>
            </a:r>
            <a:endParaRPr lang="ru-RU" altLang="ru-RU" sz="2000" dirty="0"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ru-RU" altLang="ru-RU" sz="2200" dirty="0"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uk-UA" altLang="ru-RU" sz="2200" dirty="0">
              <a:latin typeface="+mn-lt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2E8F85A-E41A-4D3F-BD21-3B6BE9271D20}"/>
              </a:ext>
            </a:extLst>
          </p:cNvPr>
          <p:cNvSpPr txBox="1">
            <a:spLocks noChangeArrowheads="1"/>
          </p:cNvSpPr>
          <p:nvPr/>
        </p:nvSpPr>
        <p:spPr>
          <a:xfrm>
            <a:off x="327025" y="349250"/>
            <a:ext cx="8455025" cy="1174750"/>
          </a:xfrm>
          <a:prstGeom prst="rect">
            <a:avLst/>
          </a:prstGeom>
        </p:spPr>
        <p:txBody>
          <a:bodyPr/>
          <a:lstStyle/>
          <a:p>
            <a:pPr algn="ctr" defTabSz="914400" eaLnBrk="1" hangingPunct="1">
              <a:defRPr/>
            </a:pPr>
            <a:r>
              <a:rPr lang="uk-UA" altLang="ru-RU" sz="2800" b="1" kern="0" dirty="0" err="1">
                <a:solidFill>
                  <a:srgbClr val="76BD22"/>
                </a:solidFill>
                <a:latin typeface="+mj-lt"/>
                <a:ea typeface="+mj-ea"/>
                <a:cs typeface="+mj-cs"/>
              </a:rPr>
              <a:t>Применение</a:t>
            </a:r>
            <a:r>
              <a:rPr lang="uk-UA" altLang="ru-RU" sz="2800" b="1" kern="0" dirty="0">
                <a:solidFill>
                  <a:srgbClr val="76BD22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altLang="ru-RU" sz="2800" b="1" kern="0" dirty="0" err="1">
                <a:solidFill>
                  <a:srgbClr val="76BD22"/>
                </a:solidFill>
                <a:latin typeface="+mj-lt"/>
                <a:ea typeface="+mj-ea"/>
                <a:cs typeface="+mj-cs"/>
              </a:rPr>
              <a:t>продукции</a:t>
            </a:r>
            <a:r>
              <a:rPr lang="uk-UA" altLang="ru-RU" sz="2800" b="1" kern="0" dirty="0">
                <a:solidFill>
                  <a:srgbClr val="76BD2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ru-RU" sz="2800" b="1" kern="0" dirty="0">
                <a:solidFill>
                  <a:srgbClr val="76BD22"/>
                </a:solidFill>
                <a:latin typeface="+mj-lt"/>
                <a:ea typeface="+mj-ea"/>
                <a:cs typeface="+mj-cs"/>
              </a:rPr>
              <a:t>NSP</a:t>
            </a:r>
            <a:r>
              <a:rPr lang="uk-UA" altLang="ru-RU" sz="2800" b="1" kern="0" dirty="0">
                <a:solidFill>
                  <a:srgbClr val="76BD22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uk-UA" altLang="ru-RU" sz="2800" b="1" kern="0" dirty="0" err="1">
                <a:solidFill>
                  <a:srgbClr val="76BD22"/>
                </a:solidFill>
                <a:latin typeface="+mj-lt"/>
                <a:ea typeface="+mj-ea"/>
                <a:cs typeface="+mj-cs"/>
              </a:rPr>
              <a:t>сопроводительной</a:t>
            </a:r>
            <a:r>
              <a:rPr lang="uk-UA" altLang="ru-RU" sz="2800" b="1" kern="0" dirty="0">
                <a:solidFill>
                  <a:srgbClr val="76BD22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altLang="ru-RU" sz="2800" b="1" kern="0" dirty="0" err="1">
                <a:solidFill>
                  <a:srgbClr val="76BD22"/>
                </a:solidFill>
                <a:latin typeface="+mj-lt"/>
                <a:ea typeface="+mj-ea"/>
                <a:cs typeface="+mj-cs"/>
              </a:rPr>
              <a:t>терапии</a:t>
            </a:r>
            <a:r>
              <a:rPr lang="uk-UA" altLang="ru-RU" sz="2800" b="1" kern="0" dirty="0">
                <a:solidFill>
                  <a:srgbClr val="76BD22"/>
                </a:solidFill>
                <a:latin typeface="+mj-lt"/>
                <a:ea typeface="+mj-ea"/>
                <a:cs typeface="+mj-cs"/>
              </a:rPr>
              <a:t>  с </a:t>
            </a:r>
            <a:r>
              <a:rPr lang="uk-UA" altLang="ru-RU" sz="2800" b="1" kern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подтвержденным</a:t>
            </a:r>
            <a:r>
              <a:rPr lang="uk-UA" altLang="ru-RU" sz="28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altLang="ru-RU" sz="2800" b="1" kern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диагнозом</a:t>
            </a:r>
            <a:r>
              <a:rPr lang="uk-UA" altLang="ru-RU" sz="28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altLang="ru-RU" sz="2800" b="1" kern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туберкулёз</a:t>
            </a:r>
            <a:endParaRPr lang="ru-RU" altLang="ru-RU" sz="2800" b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8">
            <a:extLst>
              <a:ext uri="{FF2B5EF4-FFF2-40B4-BE49-F238E27FC236}">
                <a16:creationId xmlns:a16="http://schemas.microsoft.com/office/drawing/2014/main" id="{3A2D7D45-74F3-4F0D-A984-BE1C4A82E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7C2A42-B630-4EDF-866F-3260DAA8350C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02A5FC-E154-4AE3-94D7-686BF6D41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1865313"/>
            <a:ext cx="8229600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uk-UA" altLang="ru-RU" b="1" dirty="0">
                <a:latin typeface="+mn-lt"/>
              </a:rPr>
              <a:t>5</a:t>
            </a:r>
            <a:r>
              <a:rPr lang="uk-UA" altLang="ru-RU" dirty="0">
                <a:latin typeface="+mn-lt"/>
              </a:rPr>
              <a:t>. </a:t>
            </a:r>
            <a:r>
              <a:rPr lang="uk-UA" altLang="ru-RU" b="1" dirty="0" err="1">
                <a:latin typeface="+mn-lt"/>
              </a:rPr>
              <a:t>Потеря</a:t>
            </a:r>
            <a:r>
              <a:rPr lang="uk-UA" altLang="ru-RU" b="1" dirty="0">
                <a:latin typeface="+mn-lt"/>
              </a:rPr>
              <a:t> </a:t>
            </a:r>
            <a:r>
              <a:rPr lang="uk-UA" altLang="ru-RU" b="1" dirty="0" err="1">
                <a:latin typeface="+mn-lt"/>
              </a:rPr>
              <a:t>белка</a:t>
            </a:r>
            <a:r>
              <a:rPr lang="uk-UA" altLang="ru-RU" b="1" dirty="0">
                <a:latin typeface="+mn-lt"/>
              </a:rPr>
              <a:t> при </a:t>
            </a:r>
            <a:r>
              <a:rPr lang="uk-UA" altLang="ru-RU" b="1" dirty="0" err="1">
                <a:latin typeface="+mn-lt"/>
              </a:rPr>
              <a:t>инфекционных</a:t>
            </a:r>
            <a:r>
              <a:rPr lang="uk-UA" altLang="ru-RU" b="1" dirty="0">
                <a:latin typeface="+mn-lt"/>
              </a:rPr>
              <a:t> </a:t>
            </a:r>
            <a:r>
              <a:rPr lang="uk-UA" altLang="ru-RU" b="1" dirty="0" err="1">
                <a:latin typeface="+mn-lt"/>
              </a:rPr>
              <a:t>процессах</a:t>
            </a:r>
            <a:r>
              <a:rPr lang="uk-UA" altLang="ru-RU" dirty="0">
                <a:latin typeface="+mn-lt"/>
              </a:rPr>
              <a:t>, тем </a:t>
            </a:r>
            <a:r>
              <a:rPr lang="uk-UA" altLang="ru-RU" dirty="0" err="1">
                <a:latin typeface="+mn-lt"/>
              </a:rPr>
              <a:t>более</a:t>
            </a:r>
            <a:r>
              <a:rPr lang="uk-UA" altLang="ru-RU" dirty="0">
                <a:latin typeface="+mn-lt"/>
              </a:rPr>
              <a:t> при </a:t>
            </a:r>
            <a:r>
              <a:rPr lang="uk-UA" altLang="ru-RU" dirty="0" err="1">
                <a:latin typeface="+mn-lt"/>
              </a:rPr>
              <a:t>такой</a:t>
            </a:r>
            <a:r>
              <a:rPr lang="uk-UA" altLang="ru-RU" dirty="0">
                <a:latin typeface="+mn-lt"/>
              </a:rPr>
              <a:t> </a:t>
            </a:r>
            <a:r>
              <a:rPr lang="uk-UA" altLang="ru-RU" dirty="0" err="1">
                <a:latin typeface="+mn-lt"/>
              </a:rPr>
              <a:t>длительно</a:t>
            </a:r>
            <a:r>
              <a:rPr lang="uk-UA" altLang="ru-RU" dirty="0">
                <a:latin typeface="+mn-lt"/>
              </a:rPr>
              <a:t> </a:t>
            </a:r>
            <a:r>
              <a:rPr lang="uk-UA" altLang="ru-RU" dirty="0" err="1">
                <a:latin typeface="+mn-lt"/>
              </a:rPr>
              <a:t>протекающей</a:t>
            </a:r>
            <a:r>
              <a:rPr lang="uk-UA" altLang="ru-RU" dirty="0">
                <a:latin typeface="+mn-lt"/>
              </a:rPr>
              <a:t>  </a:t>
            </a:r>
            <a:r>
              <a:rPr lang="uk-UA" altLang="ru-RU" dirty="0" err="1">
                <a:latin typeface="+mn-lt"/>
              </a:rPr>
              <a:t>патологии</a:t>
            </a:r>
            <a:r>
              <a:rPr lang="uk-UA" altLang="ru-RU" dirty="0">
                <a:latin typeface="+mn-lt"/>
              </a:rPr>
              <a:t>, </a:t>
            </a:r>
            <a:r>
              <a:rPr lang="uk-UA" altLang="ru-RU" dirty="0" err="1">
                <a:latin typeface="+mn-lt"/>
              </a:rPr>
              <a:t>как</a:t>
            </a:r>
            <a:r>
              <a:rPr lang="uk-UA" altLang="ru-RU" dirty="0">
                <a:latin typeface="+mn-lt"/>
              </a:rPr>
              <a:t> </a:t>
            </a:r>
            <a:r>
              <a:rPr lang="uk-UA" altLang="ru-RU" dirty="0" err="1">
                <a:latin typeface="+mn-lt"/>
              </a:rPr>
              <a:t>туберкулёз</a:t>
            </a:r>
            <a:r>
              <a:rPr lang="uk-UA" altLang="ru-RU" dirty="0">
                <a:latin typeface="+mn-lt"/>
              </a:rPr>
              <a:t>, </a:t>
            </a:r>
            <a:r>
              <a:rPr lang="uk-UA" altLang="ru-RU" dirty="0" err="1">
                <a:latin typeface="+mn-lt"/>
              </a:rPr>
              <a:t>очень</a:t>
            </a:r>
            <a:r>
              <a:rPr lang="uk-UA" altLang="ru-RU" dirty="0">
                <a:latin typeface="+mn-lt"/>
              </a:rPr>
              <a:t> </a:t>
            </a:r>
            <a:r>
              <a:rPr lang="uk-UA" altLang="ru-RU" dirty="0" err="1">
                <a:latin typeface="+mn-lt"/>
              </a:rPr>
              <a:t>значительна</a:t>
            </a:r>
            <a:r>
              <a:rPr lang="uk-UA" altLang="ru-RU" dirty="0">
                <a:latin typeface="+mn-lt"/>
              </a:rPr>
              <a:t>. </a:t>
            </a:r>
            <a:r>
              <a:rPr lang="uk-UA" altLang="ru-RU" dirty="0" err="1">
                <a:latin typeface="+mn-lt"/>
              </a:rPr>
              <a:t>Незаменимыми</a:t>
            </a:r>
            <a:r>
              <a:rPr lang="uk-UA" altLang="ru-RU" dirty="0">
                <a:latin typeface="+mn-lt"/>
              </a:rPr>
              <a:t> </a:t>
            </a:r>
            <a:r>
              <a:rPr lang="uk-UA" altLang="ru-RU" dirty="0" err="1">
                <a:latin typeface="+mn-lt"/>
              </a:rPr>
              <a:t>белковыми</a:t>
            </a:r>
            <a:r>
              <a:rPr lang="uk-UA" altLang="ru-RU" dirty="0">
                <a:latin typeface="+mn-lt"/>
              </a:rPr>
              <a:t> продуктами для </a:t>
            </a:r>
            <a:r>
              <a:rPr lang="uk-UA" altLang="ru-RU" dirty="0" err="1">
                <a:latin typeface="+mn-lt"/>
              </a:rPr>
              <a:t>решения</a:t>
            </a:r>
            <a:r>
              <a:rPr lang="uk-UA" altLang="ru-RU" dirty="0">
                <a:latin typeface="+mn-lt"/>
              </a:rPr>
              <a:t> </a:t>
            </a:r>
            <a:r>
              <a:rPr lang="uk-UA" altLang="ru-RU" dirty="0" err="1">
                <a:latin typeface="+mn-lt"/>
              </a:rPr>
              <a:t>этой</a:t>
            </a:r>
            <a:r>
              <a:rPr lang="uk-UA" altLang="ru-RU" dirty="0">
                <a:latin typeface="+mn-lt"/>
              </a:rPr>
              <a:t> </a:t>
            </a:r>
            <a:r>
              <a:rPr lang="uk-UA" altLang="ru-RU" dirty="0" err="1">
                <a:latin typeface="+mn-lt"/>
              </a:rPr>
              <a:t>проблемы</a:t>
            </a:r>
            <a:r>
              <a:rPr lang="uk-UA" altLang="ru-RU" dirty="0">
                <a:latin typeface="+mn-lt"/>
              </a:rPr>
              <a:t> и для </a:t>
            </a:r>
            <a:r>
              <a:rPr lang="uk-UA" altLang="ru-RU" dirty="0" err="1">
                <a:latin typeface="+mn-lt"/>
              </a:rPr>
              <a:t>обогащения</a:t>
            </a:r>
            <a:r>
              <a:rPr lang="uk-UA" altLang="ru-RU" dirty="0">
                <a:latin typeface="+mn-lt"/>
              </a:rPr>
              <a:t> </a:t>
            </a:r>
            <a:r>
              <a:rPr lang="uk-UA" altLang="ru-RU" dirty="0" err="1">
                <a:latin typeface="+mn-lt"/>
              </a:rPr>
              <a:t>пищевого</a:t>
            </a:r>
            <a:r>
              <a:rPr lang="uk-UA" altLang="ru-RU" dirty="0">
                <a:latin typeface="+mn-lt"/>
              </a:rPr>
              <a:t> </a:t>
            </a:r>
            <a:r>
              <a:rPr lang="uk-UA" altLang="ru-RU" dirty="0" err="1">
                <a:latin typeface="+mn-lt"/>
              </a:rPr>
              <a:t>рациона</a:t>
            </a:r>
            <a:r>
              <a:rPr lang="uk-UA" altLang="ru-RU" dirty="0">
                <a:latin typeface="+mn-lt"/>
              </a:rPr>
              <a:t> </a:t>
            </a:r>
            <a:r>
              <a:rPr lang="uk-UA" altLang="ru-RU" dirty="0" err="1">
                <a:latin typeface="+mn-lt"/>
              </a:rPr>
              <a:t>белками</a:t>
            </a:r>
            <a:r>
              <a:rPr lang="uk-UA" altLang="ru-RU" dirty="0">
                <a:latin typeface="+mn-lt"/>
              </a:rPr>
              <a:t> </a:t>
            </a:r>
            <a:r>
              <a:rPr lang="uk-UA" altLang="ru-RU" dirty="0" err="1">
                <a:latin typeface="+mn-lt"/>
              </a:rPr>
              <a:t>являются</a:t>
            </a:r>
            <a:r>
              <a:rPr lang="uk-UA" altLang="ru-RU" dirty="0">
                <a:latin typeface="+mn-lt"/>
              </a:rPr>
              <a:t> </a:t>
            </a:r>
            <a:r>
              <a:rPr lang="ru-RU" altLang="ru-RU" b="1" dirty="0" err="1">
                <a:latin typeface="+mn-lt"/>
              </a:rPr>
              <a:t>Нутри</a:t>
            </a:r>
            <a:r>
              <a:rPr lang="ru-RU" altLang="ru-RU" b="1" dirty="0">
                <a:latin typeface="+mn-lt"/>
              </a:rPr>
              <a:t> Берн</a:t>
            </a:r>
            <a:r>
              <a:rPr lang="uk-UA" altLang="ru-RU" b="1" dirty="0">
                <a:latin typeface="+mn-lt"/>
              </a:rPr>
              <a:t>, Смарт </a:t>
            </a:r>
            <a:r>
              <a:rPr lang="uk-UA" altLang="ru-RU" b="1" dirty="0" err="1">
                <a:latin typeface="+mn-lt"/>
              </a:rPr>
              <a:t>Мил</a:t>
            </a:r>
            <a:r>
              <a:rPr lang="uk-UA" altLang="ru-RU" b="1" dirty="0">
                <a:latin typeface="+mn-lt"/>
              </a:rPr>
              <a:t>, </a:t>
            </a:r>
            <a:r>
              <a:rPr lang="ru-RU" altLang="ru-RU" b="1" dirty="0">
                <a:latin typeface="+mn-lt"/>
              </a:rPr>
              <a:t> </a:t>
            </a:r>
            <a:r>
              <a:rPr lang="ru-RU" altLang="ru-RU" b="1" dirty="0" smtClean="0">
                <a:latin typeface="+mn-lt"/>
              </a:rPr>
              <a:t>Свободные аминокислоты</a:t>
            </a:r>
            <a:r>
              <a:rPr lang="uk-UA" altLang="ru-RU" dirty="0" smtClean="0">
                <a:latin typeface="+mn-lt"/>
              </a:rPr>
              <a:t>.</a:t>
            </a:r>
            <a:endParaRPr lang="uk-UA" altLang="ru-RU" dirty="0">
              <a:latin typeface="+mn-lt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uk-UA" altLang="ru-RU" b="1" dirty="0">
                <a:latin typeface="+mn-lt"/>
              </a:rPr>
              <a:t>6. Для </a:t>
            </a:r>
            <a:r>
              <a:rPr lang="uk-UA" altLang="ru-RU" b="1" dirty="0" err="1">
                <a:latin typeface="+mn-lt"/>
              </a:rPr>
              <a:t>компенсации</a:t>
            </a:r>
            <a:r>
              <a:rPr lang="uk-UA" altLang="ru-RU" b="1" dirty="0">
                <a:latin typeface="+mn-lt"/>
              </a:rPr>
              <a:t> </a:t>
            </a:r>
            <a:r>
              <a:rPr lang="uk-UA" altLang="ru-RU" b="1" dirty="0" err="1">
                <a:latin typeface="+mn-lt"/>
              </a:rPr>
              <a:t>витамино-минеральной</a:t>
            </a:r>
            <a:r>
              <a:rPr lang="uk-UA" altLang="ru-RU" b="1" dirty="0">
                <a:latin typeface="+mn-lt"/>
              </a:rPr>
              <a:t> </a:t>
            </a:r>
            <a:r>
              <a:rPr lang="uk-UA" altLang="ru-RU" b="1" dirty="0" err="1">
                <a:latin typeface="+mn-lt"/>
              </a:rPr>
              <a:t>недостаточности</a:t>
            </a:r>
            <a:r>
              <a:rPr lang="uk-UA" altLang="ru-RU" b="1" dirty="0">
                <a:latin typeface="+mn-lt"/>
              </a:rPr>
              <a:t> </a:t>
            </a:r>
            <a:r>
              <a:rPr lang="uk-UA" altLang="ru-RU" dirty="0" err="1">
                <a:latin typeface="+mn-lt"/>
              </a:rPr>
              <a:t>компания</a:t>
            </a:r>
            <a:r>
              <a:rPr lang="uk-UA" altLang="ru-RU" dirty="0">
                <a:latin typeface="+mn-lt"/>
              </a:rPr>
              <a:t> </a:t>
            </a:r>
            <a:r>
              <a:rPr lang="en-US" altLang="ru-RU" dirty="0">
                <a:latin typeface="+mn-lt"/>
              </a:rPr>
              <a:t>NSP</a:t>
            </a:r>
            <a:r>
              <a:rPr lang="uk-UA" altLang="ru-RU" dirty="0">
                <a:latin typeface="+mn-lt"/>
              </a:rPr>
              <a:t> </a:t>
            </a:r>
            <a:r>
              <a:rPr lang="uk-UA" altLang="ru-RU" dirty="0" err="1">
                <a:latin typeface="+mn-lt"/>
              </a:rPr>
              <a:t>предлагает</a:t>
            </a:r>
            <a:r>
              <a:rPr lang="uk-UA" altLang="ru-RU" dirty="0">
                <a:latin typeface="+mn-lt"/>
              </a:rPr>
              <a:t> широкий спектр </a:t>
            </a:r>
            <a:r>
              <a:rPr lang="uk-UA" altLang="ru-RU" dirty="0" err="1">
                <a:latin typeface="+mn-lt"/>
              </a:rPr>
              <a:t>продукции</a:t>
            </a:r>
            <a:r>
              <a:rPr lang="uk-UA" altLang="ru-RU" dirty="0">
                <a:latin typeface="+mn-lt"/>
              </a:rPr>
              <a:t>: </a:t>
            </a:r>
            <a:r>
              <a:rPr lang="ru-RU" altLang="ru-RU" b="1" dirty="0">
                <a:latin typeface="+mn-lt"/>
              </a:rPr>
              <a:t>Кальций Магний </a:t>
            </a:r>
            <a:r>
              <a:rPr lang="ru-RU" altLang="ru-RU" b="1" dirty="0" err="1">
                <a:latin typeface="+mn-lt"/>
              </a:rPr>
              <a:t>Хелат</a:t>
            </a:r>
            <a:r>
              <a:rPr lang="uk-UA" altLang="ru-RU" b="1" dirty="0">
                <a:latin typeface="+mn-lt"/>
              </a:rPr>
              <a:t>, </a:t>
            </a:r>
            <a:r>
              <a:rPr lang="uk-UA" altLang="ru-RU" b="1" dirty="0" err="1">
                <a:latin typeface="+mn-lt"/>
              </a:rPr>
              <a:t>Супер</a:t>
            </a:r>
            <a:r>
              <a:rPr lang="uk-UA" altLang="ru-RU" b="1" dirty="0">
                <a:latin typeface="+mn-lt"/>
              </a:rPr>
              <a:t> Комплекс, </a:t>
            </a:r>
            <a:r>
              <a:rPr lang="uk-UA" altLang="ru-RU" b="1" dirty="0" err="1">
                <a:latin typeface="+mn-lt"/>
              </a:rPr>
              <a:t>Коралловый</a:t>
            </a:r>
            <a:r>
              <a:rPr lang="uk-UA" altLang="ru-RU" b="1" dirty="0">
                <a:latin typeface="+mn-lt"/>
              </a:rPr>
              <a:t> </a:t>
            </a:r>
            <a:r>
              <a:rPr lang="uk-UA" altLang="ru-RU" b="1" dirty="0" err="1">
                <a:latin typeface="+mn-lt"/>
              </a:rPr>
              <a:t>Кальций</a:t>
            </a:r>
            <a:r>
              <a:rPr lang="uk-UA" altLang="ru-RU" b="1" dirty="0">
                <a:latin typeface="+mn-lt"/>
              </a:rPr>
              <a:t>, </a:t>
            </a:r>
            <a:r>
              <a:rPr lang="uk-UA" altLang="ru-RU" b="1" dirty="0" err="1">
                <a:latin typeface="+mn-lt"/>
              </a:rPr>
              <a:t>Витамин</a:t>
            </a:r>
            <a:r>
              <a:rPr lang="uk-UA" altLang="ru-RU" b="1" dirty="0">
                <a:latin typeface="+mn-lt"/>
              </a:rPr>
              <a:t> С НСП, </a:t>
            </a:r>
            <a:r>
              <a:rPr lang="uk-UA" altLang="ru-RU" b="1" dirty="0" err="1">
                <a:latin typeface="+mn-lt"/>
              </a:rPr>
              <a:t>Витамин</a:t>
            </a:r>
            <a:r>
              <a:rPr lang="uk-UA" altLang="ru-RU" b="1" dirty="0">
                <a:latin typeface="+mn-lt"/>
              </a:rPr>
              <a:t> Е</a:t>
            </a:r>
            <a:r>
              <a:rPr lang="en-US" altLang="ru-RU" b="1" dirty="0">
                <a:latin typeface="+mn-lt"/>
              </a:rPr>
              <a:t>, </a:t>
            </a:r>
            <a:r>
              <a:rPr lang="ru-RU" altLang="ru-RU" b="1" dirty="0">
                <a:latin typeface="+mn-lt"/>
              </a:rPr>
              <a:t>ТНТ</a:t>
            </a:r>
            <a:r>
              <a:rPr lang="en-US" altLang="ru-RU" b="1" dirty="0">
                <a:latin typeface="+mn-lt"/>
              </a:rPr>
              <a:t>,</a:t>
            </a:r>
            <a:r>
              <a:rPr lang="ru-RU" altLang="ru-RU" b="1" dirty="0">
                <a:latin typeface="+mn-lt"/>
              </a:rPr>
              <a:t>  Остео Плюс и др.</a:t>
            </a:r>
            <a:r>
              <a:rPr lang="uk-UA" altLang="ru-RU" dirty="0">
                <a:latin typeface="+mn-lt"/>
              </a:rPr>
              <a:t>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uk-UA" altLang="ru-RU" b="1" dirty="0">
                <a:latin typeface="+mn-lt"/>
              </a:rPr>
              <a:t>7</a:t>
            </a:r>
            <a:r>
              <a:rPr lang="uk-UA" altLang="ru-RU" dirty="0">
                <a:latin typeface="+mn-lt"/>
              </a:rPr>
              <a:t>. </a:t>
            </a:r>
            <a:r>
              <a:rPr lang="uk-UA" altLang="ru-RU" dirty="0" err="1">
                <a:latin typeface="+mn-lt"/>
              </a:rPr>
              <a:t>Присоединение</a:t>
            </a:r>
            <a:r>
              <a:rPr lang="uk-UA" altLang="ru-RU" dirty="0">
                <a:latin typeface="+mn-lt"/>
              </a:rPr>
              <a:t> к </a:t>
            </a:r>
            <a:r>
              <a:rPr lang="uk-UA" altLang="ru-RU" dirty="0" err="1">
                <a:latin typeface="+mn-lt"/>
              </a:rPr>
              <a:t>фармтерапии</a:t>
            </a:r>
            <a:r>
              <a:rPr lang="uk-UA" altLang="ru-RU" dirty="0">
                <a:latin typeface="+mn-lt"/>
              </a:rPr>
              <a:t> </a:t>
            </a:r>
            <a:r>
              <a:rPr lang="uk-UA" altLang="ru-RU" dirty="0" err="1">
                <a:latin typeface="+mn-lt"/>
              </a:rPr>
              <a:t>туберкулёза</a:t>
            </a:r>
            <a:r>
              <a:rPr lang="uk-UA" altLang="ru-RU" dirty="0">
                <a:latin typeface="+mn-lt"/>
              </a:rPr>
              <a:t> таких </a:t>
            </a:r>
            <a:r>
              <a:rPr lang="uk-UA" altLang="ru-RU" b="1" dirty="0" err="1">
                <a:latin typeface="+mn-lt"/>
              </a:rPr>
              <a:t>сильных</a:t>
            </a:r>
            <a:r>
              <a:rPr lang="uk-UA" altLang="ru-RU" b="1" dirty="0">
                <a:latin typeface="+mn-lt"/>
              </a:rPr>
              <a:t> </a:t>
            </a:r>
            <a:r>
              <a:rPr lang="uk-UA" altLang="ru-RU" b="1" dirty="0" err="1">
                <a:latin typeface="+mn-lt"/>
              </a:rPr>
              <a:t>природных</a:t>
            </a:r>
            <a:r>
              <a:rPr lang="uk-UA" altLang="ru-RU" b="1" dirty="0">
                <a:latin typeface="+mn-lt"/>
              </a:rPr>
              <a:t> </a:t>
            </a:r>
            <a:r>
              <a:rPr lang="uk-UA" altLang="ru-RU" b="1" dirty="0" err="1">
                <a:latin typeface="+mn-lt"/>
              </a:rPr>
              <a:t>антибактериальных</a:t>
            </a:r>
            <a:r>
              <a:rPr lang="uk-UA" altLang="ru-RU" b="1" dirty="0">
                <a:latin typeface="+mn-lt"/>
              </a:rPr>
              <a:t> </a:t>
            </a:r>
            <a:r>
              <a:rPr lang="uk-UA" altLang="ru-RU" b="1" dirty="0" err="1">
                <a:latin typeface="+mn-lt"/>
              </a:rPr>
              <a:t>фитопродуктов</a:t>
            </a:r>
            <a:r>
              <a:rPr lang="uk-UA" altLang="ru-RU" b="1" dirty="0">
                <a:latin typeface="+mn-lt"/>
              </a:rPr>
              <a:t> </a:t>
            </a:r>
            <a:r>
              <a:rPr lang="uk-UA" altLang="ru-RU" b="1" dirty="0" err="1">
                <a:latin typeface="+mn-lt"/>
              </a:rPr>
              <a:t>как</a:t>
            </a:r>
            <a:r>
              <a:rPr lang="uk-UA" altLang="ru-RU" b="1" dirty="0">
                <a:latin typeface="+mn-lt"/>
              </a:rPr>
              <a:t>: </a:t>
            </a:r>
            <a:r>
              <a:rPr lang="ru-RU" altLang="ru-RU" b="1" dirty="0">
                <a:latin typeface="+mn-lt"/>
              </a:rPr>
              <a:t>По Д</a:t>
            </a:r>
            <a:r>
              <a:rPr lang="en-US" altLang="ru-RU" b="1" dirty="0">
                <a:latin typeface="+mn-lt"/>
              </a:rPr>
              <a:t>’</a:t>
            </a:r>
            <a:r>
              <a:rPr lang="ru-RU" altLang="ru-RU" b="1" dirty="0">
                <a:latin typeface="+mn-lt"/>
              </a:rPr>
              <a:t>Арко НСП, </a:t>
            </a:r>
            <a:r>
              <a:rPr lang="ru-RU" altLang="ru-RU" b="1" dirty="0" err="1">
                <a:latin typeface="+mn-lt"/>
              </a:rPr>
              <a:t>Моринда</a:t>
            </a:r>
            <a:r>
              <a:rPr lang="ru-RU" altLang="ru-RU" b="1" dirty="0">
                <a:latin typeface="+mn-lt"/>
              </a:rPr>
              <a:t>, Боярышник Плюс, Чеснок,</a:t>
            </a:r>
            <a:r>
              <a:rPr lang="uk-UA" altLang="ru-RU" dirty="0">
                <a:latin typeface="+mn-lt"/>
              </a:rPr>
              <a:t> </a:t>
            </a:r>
            <a:r>
              <a:rPr lang="uk-UA" altLang="ru-RU" b="1" dirty="0" err="1">
                <a:solidFill>
                  <a:srgbClr val="FF0000"/>
                </a:solidFill>
                <a:latin typeface="+mn-lt"/>
              </a:rPr>
              <a:t>способствует</a:t>
            </a:r>
            <a:r>
              <a:rPr lang="uk-UA" altLang="ru-RU" b="1" dirty="0">
                <a:solidFill>
                  <a:srgbClr val="FF0000"/>
                </a:solidFill>
                <a:latin typeface="+mn-lt"/>
              </a:rPr>
              <a:t> не </a:t>
            </a:r>
            <a:r>
              <a:rPr lang="uk-UA" altLang="ru-RU" b="1" dirty="0" err="1">
                <a:solidFill>
                  <a:srgbClr val="FF0000"/>
                </a:solidFill>
                <a:latin typeface="+mn-lt"/>
              </a:rPr>
              <a:t>только</a:t>
            </a:r>
            <a:r>
              <a:rPr lang="uk-UA" altLang="ru-RU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uk-UA" altLang="ru-RU" b="1" dirty="0" err="1">
                <a:solidFill>
                  <a:srgbClr val="FF0000"/>
                </a:solidFill>
                <a:latin typeface="+mn-lt"/>
              </a:rPr>
              <a:t>ускорению</a:t>
            </a:r>
            <a:r>
              <a:rPr lang="uk-UA" altLang="ru-RU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uk-UA" altLang="ru-RU" b="1" dirty="0" err="1">
                <a:solidFill>
                  <a:srgbClr val="FF0000"/>
                </a:solidFill>
                <a:latin typeface="+mn-lt"/>
              </a:rPr>
              <a:t>выведению</a:t>
            </a:r>
            <a:r>
              <a:rPr lang="uk-UA" altLang="ru-RU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uk-UA" altLang="ru-RU" b="1" dirty="0" err="1">
                <a:solidFill>
                  <a:srgbClr val="FF0000"/>
                </a:solidFill>
                <a:latin typeface="+mn-lt"/>
              </a:rPr>
              <a:t>возбудителя</a:t>
            </a:r>
            <a:r>
              <a:rPr lang="uk-UA" altLang="ru-RU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uk-UA" altLang="ru-RU" b="1" dirty="0" err="1">
                <a:solidFill>
                  <a:srgbClr val="FF0000"/>
                </a:solidFill>
                <a:latin typeface="+mn-lt"/>
              </a:rPr>
              <a:t>из</a:t>
            </a:r>
            <a:r>
              <a:rPr lang="uk-UA" altLang="ru-RU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uk-UA" altLang="ru-RU" b="1" dirty="0" err="1">
                <a:solidFill>
                  <a:srgbClr val="FF0000"/>
                </a:solidFill>
                <a:latin typeface="+mn-lt"/>
              </a:rPr>
              <a:t>организма</a:t>
            </a:r>
            <a:r>
              <a:rPr lang="uk-UA" altLang="ru-RU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uk-UA" altLang="ru-RU" b="1" dirty="0" err="1">
                <a:solidFill>
                  <a:srgbClr val="FF0000"/>
                </a:solidFill>
                <a:latin typeface="+mn-lt"/>
              </a:rPr>
              <a:t>но</a:t>
            </a:r>
            <a:r>
              <a:rPr lang="uk-UA" altLang="ru-RU" b="1" dirty="0">
                <a:solidFill>
                  <a:srgbClr val="FF0000"/>
                </a:solidFill>
                <a:latin typeface="+mn-lt"/>
              </a:rPr>
              <a:t> и </a:t>
            </a:r>
            <a:r>
              <a:rPr lang="uk-UA" altLang="ru-RU" b="1" dirty="0" err="1">
                <a:solidFill>
                  <a:srgbClr val="FF0000"/>
                </a:solidFill>
                <a:latin typeface="+mn-lt"/>
              </a:rPr>
              <a:t>усилению</a:t>
            </a:r>
            <a:r>
              <a:rPr lang="uk-UA" altLang="ru-RU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uk-UA" altLang="ru-RU" b="1" dirty="0" err="1">
                <a:solidFill>
                  <a:srgbClr val="FF0000"/>
                </a:solidFill>
                <a:latin typeface="+mn-lt"/>
              </a:rPr>
              <a:t>иммунной</a:t>
            </a:r>
            <a:r>
              <a:rPr lang="uk-UA" altLang="ru-RU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uk-UA" altLang="ru-RU" b="1" dirty="0" err="1">
                <a:solidFill>
                  <a:srgbClr val="FF0000"/>
                </a:solidFill>
                <a:latin typeface="+mn-lt"/>
              </a:rPr>
              <a:t>защиты</a:t>
            </a:r>
            <a:r>
              <a:rPr lang="uk-UA" altLang="ru-RU" b="1" dirty="0">
                <a:solidFill>
                  <a:srgbClr val="FF0000"/>
                </a:solidFill>
                <a:latin typeface="+mn-lt"/>
              </a:rPr>
              <a:t> и </a:t>
            </a:r>
            <a:r>
              <a:rPr lang="uk-UA" altLang="ru-RU" b="1" dirty="0" err="1">
                <a:solidFill>
                  <a:srgbClr val="FF0000"/>
                </a:solidFill>
                <a:latin typeface="+mn-lt"/>
              </a:rPr>
              <a:t>обменных</a:t>
            </a:r>
            <a:r>
              <a:rPr lang="uk-UA" altLang="ru-RU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uk-UA" altLang="ru-RU" b="1" dirty="0" err="1">
                <a:solidFill>
                  <a:srgbClr val="FF0000"/>
                </a:solidFill>
                <a:latin typeface="+mn-lt"/>
              </a:rPr>
              <a:t>процессов</a:t>
            </a:r>
            <a:r>
              <a:rPr lang="uk-UA" altLang="ru-RU" b="1" dirty="0">
                <a:solidFill>
                  <a:srgbClr val="FF0000"/>
                </a:solidFill>
                <a:latin typeface="+mn-lt"/>
              </a:rPr>
              <a:t>.</a:t>
            </a:r>
            <a:endParaRPr lang="ru-RU" altLang="ru-RU" b="1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uk-UA" altLang="ru-RU" dirty="0">
              <a:latin typeface="+mn-lt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ru-RU" altLang="ru-RU" dirty="0">
              <a:latin typeface="+mn-lt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345041D-7D07-4F84-ABDB-FBCFB07A260A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314325"/>
            <a:ext cx="8229600" cy="1236663"/>
          </a:xfrm>
          <a:prstGeom prst="rect">
            <a:avLst/>
          </a:prstGeom>
        </p:spPr>
        <p:txBody>
          <a:bodyPr/>
          <a:lstStyle/>
          <a:p>
            <a:pPr algn="ctr" defTabSz="914400" eaLnBrk="1" hangingPunct="1">
              <a:defRPr/>
            </a:pPr>
            <a:r>
              <a:rPr lang="uk-UA" altLang="ru-RU" sz="2900" b="1" kern="0" dirty="0" err="1">
                <a:solidFill>
                  <a:srgbClr val="76BD22"/>
                </a:solidFill>
                <a:latin typeface="+mj-lt"/>
                <a:ea typeface="+mj-ea"/>
                <a:cs typeface="+mj-cs"/>
              </a:rPr>
              <a:t>Применение</a:t>
            </a:r>
            <a:r>
              <a:rPr lang="uk-UA" altLang="ru-RU" sz="2900" b="1" kern="0" dirty="0">
                <a:solidFill>
                  <a:srgbClr val="76BD22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altLang="ru-RU" sz="2900" b="1" kern="0" dirty="0" err="1">
                <a:solidFill>
                  <a:srgbClr val="76BD22"/>
                </a:solidFill>
                <a:latin typeface="+mj-lt"/>
                <a:ea typeface="+mj-ea"/>
                <a:cs typeface="+mj-cs"/>
              </a:rPr>
              <a:t>продукции</a:t>
            </a:r>
            <a:r>
              <a:rPr lang="uk-UA" altLang="ru-RU" sz="2900" b="1" kern="0" dirty="0">
                <a:solidFill>
                  <a:srgbClr val="76BD22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altLang="ru-RU" sz="2900" b="1" kern="0" dirty="0" err="1">
                <a:solidFill>
                  <a:srgbClr val="76BD22"/>
                </a:solidFill>
                <a:latin typeface="+mj-lt"/>
                <a:ea typeface="+mj-ea"/>
                <a:cs typeface="+mj-cs"/>
              </a:rPr>
              <a:t>компании</a:t>
            </a:r>
            <a:r>
              <a:rPr lang="uk-UA" altLang="ru-RU" sz="2900" b="1" kern="0" dirty="0">
                <a:solidFill>
                  <a:srgbClr val="76BD2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ru-RU" sz="2900" b="1" kern="0" dirty="0">
                <a:solidFill>
                  <a:srgbClr val="76BD22"/>
                </a:solidFill>
                <a:latin typeface="+mj-lt"/>
                <a:ea typeface="+mj-ea"/>
                <a:cs typeface="+mj-cs"/>
              </a:rPr>
              <a:t>NSP</a:t>
            </a:r>
            <a:r>
              <a:rPr lang="uk-UA" altLang="ru-RU" sz="2900" b="1" kern="0" dirty="0">
                <a:solidFill>
                  <a:srgbClr val="76BD22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uk-UA" altLang="ru-RU" sz="2900" b="1" kern="0" dirty="0" err="1">
                <a:solidFill>
                  <a:srgbClr val="76BD22"/>
                </a:solidFill>
                <a:latin typeface="+mj-lt"/>
                <a:ea typeface="+mj-ea"/>
                <a:cs typeface="+mj-cs"/>
              </a:rPr>
              <a:t>сопроводительной</a:t>
            </a:r>
            <a:r>
              <a:rPr lang="uk-UA" altLang="ru-RU" sz="2900" b="1" kern="0" dirty="0">
                <a:solidFill>
                  <a:srgbClr val="76BD22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altLang="ru-RU" sz="2900" b="1" kern="0" dirty="0" err="1">
                <a:solidFill>
                  <a:srgbClr val="76BD22"/>
                </a:solidFill>
                <a:latin typeface="+mj-lt"/>
                <a:ea typeface="+mj-ea"/>
                <a:cs typeface="+mj-cs"/>
              </a:rPr>
              <a:t>терапии</a:t>
            </a:r>
            <a:r>
              <a:rPr lang="uk-UA" altLang="ru-RU" sz="2900" b="1" kern="0" dirty="0">
                <a:solidFill>
                  <a:srgbClr val="76BD22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altLang="ru-RU" sz="2900" b="1" kern="0" dirty="0" err="1">
                <a:solidFill>
                  <a:srgbClr val="76BD22"/>
                </a:solidFill>
                <a:latin typeface="+mj-lt"/>
                <a:ea typeface="+mj-ea"/>
                <a:cs typeface="+mj-cs"/>
              </a:rPr>
              <a:t>больных</a:t>
            </a:r>
            <a:r>
              <a:rPr lang="uk-UA" altLang="ru-RU" sz="2900" b="1" kern="0" dirty="0">
                <a:solidFill>
                  <a:srgbClr val="76BD22"/>
                </a:solidFill>
                <a:latin typeface="+mj-lt"/>
                <a:ea typeface="+mj-ea"/>
                <a:cs typeface="+mj-cs"/>
              </a:rPr>
              <a:t> с </a:t>
            </a:r>
            <a:r>
              <a:rPr lang="uk-UA" altLang="ru-RU" sz="2900" b="1" kern="0" dirty="0" err="1">
                <a:solidFill>
                  <a:srgbClr val="76BD22"/>
                </a:solidFill>
                <a:latin typeface="+mj-lt"/>
                <a:ea typeface="+mj-ea"/>
                <a:cs typeface="+mj-cs"/>
              </a:rPr>
              <a:t>подтвержденным</a:t>
            </a:r>
            <a:r>
              <a:rPr lang="uk-UA" altLang="ru-RU" sz="2900" b="1" kern="0" dirty="0">
                <a:solidFill>
                  <a:srgbClr val="76BD22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altLang="ru-RU" sz="2900" b="1" kern="0" dirty="0" err="1">
                <a:solidFill>
                  <a:srgbClr val="76BD22"/>
                </a:solidFill>
                <a:latin typeface="+mj-lt"/>
                <a:ea typeface="+mj-ea"/>
                <a:cs typeface="+mj-cs"/>
              </a:rPr>
              <a:t>диагнозом</a:t>
            </a:r>
            <a:r>
              <a:rPr lang="uk-UA" altLang="ru-RU" sz="2900" b="1" kern="0" dirty="0">
                <a:solidFill>
                  <a:srgbClr val="76BD22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altLang="ru-RU" sz="2900" b="1" kern="0" dirty="0" err="1">
                <a:solidFill>
                  <a:srgbClr val="76BD22"/>
                </a:solidFill>
                <a:latin typeface="+mj-lt"/>
                <a:ea typeface="+mj-ea"/>
                <a:cs typeface="+mj-cs"/>
              </a:rPr>
              <a:t>туберкулёз</a:t>
            </a:r>
            <a:endParaRPr lang="ru-RU" altLang="ru-RU" sz="2900" b="1" kern="0" dirty="0">
              <a:solidFill>
                <a:srgbClr val="76BD2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516152D7-8FB2-402E-BC77-C90DB7DCA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1267" name="Объект 3">
            <a:extLst>
              <a:ext uri="{FF2B5EF4-FFF2-40B4-BE49-F238E27FC236}">
                <a16:creationId xmlns:a16="http://schemas.microsoft.com/office/drawing/2014/main" id="{722D3E09-0053-4A94-A687-D974D3898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363" y="274638"/>
            <a:ext cx="8493125" cy="5516562"/>
          </a:xfr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8">
            <a:extLst>
              <a:ext uri="{FF2B5EF4-FFF2-40B4-BE49-F238E27FC236}">
                <a16:creationId xmlns:a16="http://schemas.microsoft.com/office/drawing/2014/main" id="{C71496A2-3DFE-48CD-AC90-6E3ED776A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D8F2F7-FFD1-4BBA-A30B-6C0DC3BBA727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Rectangle 34">
            <a:extLst>
              <a:ext uri="{FF2B5EF4-FFF2-40B4-BE49-F238E27FC236}">
                <a16:creationId xmlns:a16="http://schemas.microsoft.com/office/drawing/2014/main" id="{186BC345-8C44-4B77-A05D-01F97E82F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7675" y="274638"/>
            <a:ext cx="8229600" cy="993775"/>
          </a:xfrm>
        </p:spPr>
        <p:txBody>
          <a:bodyPr/>
          <a:lstStyle/>
          <a:p>
            <a:pPr eaLnBrk="1" hangingPunct="1"/>
            <a:r>
              <a:rPr lang="uk-UA" altLang="ru-RU" sz="2900" b="1">
                <a:solidFill>
                  <a:srgbClr val="76BD22"/>
                </a:solidFill>
              </a:rPr>
              <a:t>Критерии эффективности</a:t>
            </a:r>
            <a:br>
              <a:rPr lang="uk-UA" altLang="ru-RU" sz="2900" b="1">
                <a:solidFill>
                  <a:srgbClr val="76BD22"/>
                </a:solidFill>
              </a:rPr>
            </a:br>
            <a:r>
              <a:rPr lang="ru-RU" altLang="ru-RU" sz="2900" b="1">
                <a:solidFill>
                  <a:srgbClr val="76BD22"/>
                </a:solidFill>
              </a:rPr>
              <a:t>к</a:t>
            </a:r>
            <a:r>
              <a:rPr lang="uk-UA" altLang="ru-RU" sz="2900" b="1">
                <a:solidFill>
                  <a:srgbClr val="76BD22"/>
                </a:solidFill>
              </a:rPr>
              <a:t>омплексного лечения с применением БАД </a:t>
            </a:r>
            <a:r>
              <a:rPr lang="en-US" altLang="ru-RU" sz="2900" b="1">
                <a:solidFill>
                  <a:srgbClr val="76BD22"/>
                </a:solidFill>
              </a:rPr>
              <a:t>NSP</a:t>
            </a:r>
            <a:r>
              <a:rPr lang="uk-UA" altLang="ru-RU" sz="2900" b="1">
                <a:solidFill>
                  <a:srgbClr val="76BD22"/>
                </a:solidFill>
              </a:rPr>
              <a:t> </a:t>
            </a:r>
            <a:endParaRPr lang="ru-RU" altLang="ru-RU" sz="3200" b="1">
              <a:solidFill>
                <a:schemeClr val="bg1"/>
              </a:solidFill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FF2F4D42-4F77-4B50-B041-49B1F8AD4AE7}"/>
              </a:ext>
            </a:extLst>
          </p:cNvPr>
          <p:cNvGraphicFramePr/>
          <p:nvPr/>
        </p:nvGraphicFramePr>
        <p:xfrm>
          <a:off x="877888" y="1580322"/>
          <a:ext cx="7321232" cy="4104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8">
            <a:extLst>
              <a:ext uri="{FF2B5EF4-FFF2-40B4-BE49-F238E27FC236}">
                <a16:creationId xmlns:a16="http://schemas.microsoft.com/office/drawing/2014/main" id="{8DC92648-6D26-4273-A870-5F7B84663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EB6428-20CC-4D15-8B65-D9315B678DA1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4CE8FF77-C85D-4280-9784-469707C45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99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ru-RU" sz="3200" b="1">
                <a:solidFill>
                  <a:srgbClr val="76BD22"/>
                </a:solidFill>
              </a:rPr>
              <a:t>Эффективность применения продукции  </a:t>
            </a:r>
            <a:r>
              <a:rPr lang="en-US" altLang="ru-RU" sz="3200" b="1">
                <a:solidFill>
                  <a:srgbClr val="76BD22"/>
                </a:solidFill>
              </a:rPr>
              <a:t>NSP </a:t>
            </a:r>
            <a:endParaRPr lang="ru-RU" altLang="ru-RU" sz="3200" b="1">
              <a:solidFill>
                <a:srgbClr val="76BD22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8F5A46D-4F37-4573-A276-29746C400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706438"/>
            <a:ext cx="8437563" cy="503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uk-UA" sz="1600" dirty="0">
              <a:latin typeface="+mn-lt"/>
            </a:endParaRPr>
          </a:p>
          <a:p>
            <a:pPr marL="361950" indent="-36195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uk-UA" sz="2000" b="1" dirty="0">
                <a:latin typeface="+mn-lt"/>
              </a:rPr>
              <a:t>Признаки </a:t>
            </a:r>
            <a:r>
              <a:rPr lang="uk-UA" sz="2000" b="1" dirty="0" err="1">
                <a:latin typeface="+mn-lt"/>
              </a:rPr>
              <a:t>интоксикации</a:t>
            </a:r>
            <a:r>
              <a:rPr lang="uk-UA" sz="2000" b="1" dirty="0">
                <a:latin typeface="+mn-lt"/>
              </a:rPr>
              <a:t> проходили на 17 </a:t>
            </a:r>
            <a:r>
              <a:rPr lang="uk-UA" sz="2000" b="1" dirty="0" err="1">
                <a:latin typeface="+mn-lt"/>
              </a:rPr>
              <a:t>дней</a:t>
            </a:r>
            <a:r>
              <a:rPr lang="uk-UA" sz="2000" b="1" dirty="0">
                <a:latin typeface="+mn-lt"/>
              </a:rPr>
              <a:t> </a:t>
            </a:r>
            <a:r>
              <a:rPr lang="uk-UA" sz="2000" b="1" dirty="0" err="1">
                <a:latin typeface="+mn-lt"/>
              </a:rPr>
              <a:t>быстрее</a:t>
            </a:r>
            <a:r>
              <a:rPr lang="uk-UA" sz="2000" b="1" dirty="0">
                <a:latin typeface="+mn-lt"/>
              </a:rPr>
              <a:t>;</a:t>
            </a:r>
          </a:p>
          <a:p>
            <a:pPr marL="361950" indent="-361950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uk-UA" sz="1050" b="1" dirty="0">
              <a:latin typeface="+mn-lt"/>
            </a:endParaRPr>
          </a:p>
          <a:p>
            <a:pPr marL="361950" indent="-36195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uk-UA" sz="2000" b="1" dirty="0" err="1">
                <a:latin typeface="+mn-lt"/>
              </a:rPr>
              <a:t>Нормализация</a:t>
            </a:r>
            <a:r>
              <a:rPr lang="uk-UA" sz="2000" b="1" dirty="0">
                <a:latin typeface="+mn-lt"/>
              </a:rPr>
              <a:t> </a:t>
            </a:r>
            <a:r>
              <a:rPr lang="uk-UA" sz="2000" b="1" dirty="0" err="1">
                <a:latin typeface="+mn-lt"/>
              </a:rPr>
              <a:t>гемограммы</a:t>
            </a:r>
            <a:r>
              <a:rPr lang="uk-UA" sz="2000" b="1" dirty="0">
                <a:latin typeface="+mn-lt"/>
              </a:rPr>
              <a:t> и </a:t>
            </a:r>
            <a:r>
              <a:rPr lang="uk-UA" sz="2000" b="1" dirty="0" err="1">
                <a:latin typeface="+mn-lt"/>
              </a:rPr>
              <a:t>СОЕ</a:t>
            </a:r>
            <a:r>
              <a:rPr lang="uk-UA" sz="2000" b="1" dirty="0">
                <a:latin typeface="+mn-lt"/>
              </a:rPr>
              <a:t> – на 12 </a:t>
            </a:r>
            <a:r>
              <a:rPr lang="uk-UA" sz="2000" b="1" dirty="0" err="1">
                <a:latin typeface="+mn-lt"/>
              </a:rPr>
              <a:t>дней</a:t>
            </a:r>
            <a:r>
              <a:rPr lang="uk-UA" sz="2000" b="1" dirty="0">
                <a:latin typeface="+mn-lt"/>
              </a:rPr>
              <a:t> </a:t>
            </a:r>
            <a:r>
              <a:rPr lang="uk-UA" sz="2000" b="1" dirty="0" err="1">
                <a:latin typeface="+mn-lt"/>
              </a:rPr>
              <a:t>быстрее</a:t>
            </a:r>
            <a:r>
              <a:rPr lang="uk-UA" sz="2000" b="1" dirty="0">
                <a:latin typeface="+mn-lt"/>
              </a:rPr>
              <a:t>;</a:t>
            </a:r>
          </a:p>
          <a:p>
            <a:pPr marL="361950" indent="-361950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uk-UA" sz="1000" b="1" dirty="0">
              <a:latin typeface="+mn-lt"/>
            </a:endParaRPr>
          </a:p>
          <a:p>
            <a:pPr marL="361950" indent="-36195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uk-UA" sz="2000" b="1" dirty="0" err="1">
                <a:latin typeface="+mn-lt"/>
              </a:rPr>
              <a:t>Исчезновение</a:t>
            </a:r>
            <a:r>
              <a:rPr lang="uk-UA" sz="2000" b="1" dirty="0">
                <a:latin typeface="+mn-lt"/>
              </a:rPr>
              <a:t> </a:t>
            </a:r>
            <a:r>
              <a:rPr lang="uk-UA" sz="2000" b="1" dirty="0" err="1">
                <a:latin typeface="+mn-lt"/>
              </a:rPr>
              <a:t>локальных</a:t>
            </a:r>
            <a:r>
              <a:rPr lang="uk-UA" sz="2000" b="1" dirty="0">
                <a:latin typeface="+mn-lt"/>
              </a:rPr>
              <a:t> </a:t>
            </a:r>
            <a:r>
              <a:rPr lang="uk-UA" sz="2000" b="1" dirty="0" err="1">
                <a:latin typeface="+mn-lt"/>
              </a:rPr>
              <a:t>признаков</a:t>
            </a:r>
            <a:r>
              <a:rPr lang="uk-UA" sz="2000" b="1" dirty="0">
                <a:latin typeface="+mn-lt"/>
              </a:rPr>
              <a:t> активного </a:t>
            </a:r>
            <a:r>
              <a:rPr lang="uk-UA" sz="2000" b="1" dirty="0" err="1">
                <a:latin typeface="+mn-lt"/>
              </a:rPr>
              <a:t>туберкулёза</a:t>
            </a:r>
            <a:r>
              <a:rPr lang="uk-UA" sz="2000" b="1" dirty="0">
                <a:latin typeface="+mn-lt"/>
              </a:rPr>
              <a:t>,  </a:t>
            </a:r>
            <a:r>
              <a:rPr lang="uk-UA" sz="2000" b="1" dirty="0" err="1">
                <a:latin typeface="+mn-lt"/>
              </a:rPr>
              <a:t>которые</a:t>
            </a:r>
            <a:r>
              <a:rPr lang="uk-UA" sz="2000" b="1" dirty="0">
                <a:latin typeface="+mn-lt"/>
              </a:rPr>
              <a:t> </a:t>
            </a:r>
            <a:r>
              <a:rPr lang="uk-UA" sz="2000" b="1" dirty="0" err="1">
                <a:latin typeface="+mn-lt"/>
              </a:rPr>
              <a:t>определяются</a:t>
            </a:r>
            <a:r>
              <a:rPr lang="uk-UA" sz="2000" b="1" dirty="0">
                <a:latin typeface="+mn-lt"/>
              </a:rPr>
              <a:t> на </a:t>
            </a:r>
            <a:r>
              <a:rPr lang="uk-UA" sz="2000" b="1" dirty="0" err="1">
                <a:latin typeface="+mn-lt"/>
              </a:rPr>
              <a:t>основе</a:t>
            </a:r>
            <a:r>
              <a:rPr lang="uk-UA" sz="2000" b="1" dirty="0">
                <a:latin typeface="+mn-lt"/>
              </a:rPr>
              <a:t> жалоб </a:t>
            </a:r>
            <a:r>
              <a:rPr lang="uk-UA" sz="2000" b="1" dirty="0" err="1">
                <a:latin typeface="+mn-lt"/>
              </a:rPr>
              <a:t>больного</a:t>
            </a:r>
            <a:r>
              <a:rPr lang="uk-UA" sz="2000" b="1" dirty="0">
                <a:latin typeface="+mn-lt"/>
              </a:rPr>
              <a:t> и </a:t>
            </a:r>
            <a:r>
              <a:rPr lang="uk-UA" sz="2000" b="1" dirty="0" err="1">
                <a:latin typeface="+mn-lt"/>
              </a:rPr>
              <a:t>методов</a:t>
            </a:r>
            <a:r>
              <a:rPr lang="uk-UA" sz="2000" b="1" dirty="0">
                <a:latin typeface="+mn-lt"/>
              </a:rPr>
              <a:t> </a:t>
            </a:r>
            <a:r>
              <a:rPr lang="uk-UA" sz="2000" b="1" dirty="0" err="1">
                <a:latin typeface="+mn-lt"/>
              </a:rPr>
              <a:t>обследования</a:t>
            </a:r>
            <a:r>
              <a:rPr lang="uk-UA" sz="2000" b="1" dirty="0">
                <a:latin typeface="+mn-lt"/>
              </a:rPr>
              <a:t> – на 15 </a:t>
            </a:r>
            <a:r>
              <a:rPr lang="uk-UA" sz="2000" b="1" dirty="0" err="1">
                <a:latin typeface="+mn-lt"/>
              </a:rPr>
              <a:t>дней</a:t>
            </a:r>
            <a:r>
              <a:rPr lang="uk-UA" sz="2000" b="1" dirty="0">
                <a:latin typeface="+mn-lt"/>
              </a:rPr>
              <a:t> </a:t>
            </a:r>
            <a:r>
              <a:rPr lang="uk-UA" sz="2000" b="1" dirty="0" err="1">
                <a:latin typeface="+mn-lt"/>
              </a:rPr>
              <a:t>быстрее</a:t>
            </a:r>
            <a:r>
              <a:rPr lang="uk-UA" sz="2000" b="1" dirty="0">
                <a:latin typeface="+mn-lt"/>
              </a:rPr>
              <a:t>;</a:t>
            </a:r>
          </a:p>
          <a:p>
            <a:pPr marL="361950" indent="-36195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uk-UA" sz="1100" b="1" dirty="0">
              <a:latin typeface="+mn-lt"/>
            </a:endParaRPr>
          </a:p>
          <a:p>
            <a:pPr marL="361950" indent="-36195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uk-UA" sz="2000" b="1" dirty="0" err="1">
                <a:latin typeface="+mn-lt"/>
              </a:rPr>
              <a:t>Стойкое</a:t>
            </a:r>
            <a:r>
              <a:rPr lang="uk-UA" sz="2000" b="1" dirty="0">
                <a:latin typeface="+mn-lt"/>
              </a:rPr>
              <a:t> </a:t>
            </a:r>
            <a:r>
              <a:rPr lang="uk-UA" sz="2000" b="1" dirty="0" err="1">
                <a:latin typeface="+mn-lt"/>
              </a:rPr>
              <a:t>прекращение</a:t>
            </a:r>
            <a:r>
              <a:rPr lang="uk-UA" sz="2000" b="1" dirty="0">
                <a:latin typeface="+mn-lt"/>
              </a:rPr>
              <a:t> </a:t>
            </a:r>
            <a:r>
              <a:rPr lang="uk-UA" sz="2000" b="1" dirty="0" err="1">
                <a:latin typeface="+mn-lt"/>
              </a:rPr>
              <a:t>бактериовыделения</a:t>
            </a:r>
            <a:r>
              <a:rPr lang="uk-UA" sz="2000" b="1" dirty="0">
                <a:latin typeface="+mn-lt"/>
              </a:rPr>
              <a:t>, </a:t>
            </a:r>
            <a:r>
              <a:rPr lang="uk-UA" sz="2000" b="1" dirty="0" err="1">
                <a:latin typeface="+mn-lt"/>
              </a:rPr>
              <a:t>которое</a:t>
            </a:r>
            <a:r>
              <a:rPr lang="uk-UA" sz="2000" b="1" dirty="0">
                <a:latin typeface="+mn-lt"/>
              </a:rPr>
              <a:t> </a:t>
            </a:r>
            <a:r>
              <a:rPr lang="uk-UA" sz="2000" b="1" dirty="0" err="1">
                <a:latin typeface="+mn-lt"/>
              </a:rPr>
              <a:t>определяется</a:t>
            </a:r>
            <a:r>
              <a:rPr lang="uk-UA" sz="2000" b="1" dirty="0">
                <a:latin typeface="+mn-lt"/>
              </a:rPr>
              <a:t> комплексом </a:t>
            </a:r>
            <a:r>
              <a:rPr lang="uk-UA" sz="2000" b="1" dirty="0" err="1">
                <a:latin typeface="+mn-lt"/>
              </a:rPr>
              <a:t>бактериоскопических</a:t>
            </a:r>
            <a:r>
              <a:rPr lang="uk-UA" sz="2000" b="1" dirty="0">
                <a:latin typeface="+mn-lt"/>
              </a:rPr>
              <a:t> и </a:t>
            </a:r>
            <a:r>
              <a:rPr lang="uk-UA" sz="2000" b="1" dirty="0" err="1">
                <a:latin typeface="+mn-lt"/>
              </a:rPr>
              <a:t>бактериологических</a:t>
            </a:r>
            <a:r>
              <a:rPr lang="uk-UA" sz="2000" b="1" dirty="0">
                <a:latin typeface="+mn-lt"/>
              </a:rPr>
              <a:t> </a:t>
            </a:r>
            <a:r>
              <a:rPr lang="uk-UA" sz="2000" b="1" dirty="0" err="1">
                <a:latin typeface="+mn-lt"/>
              </a:rPr>
              <a:t>методов</a:t>
            </a:r>
            <a:r>
              <a:rPr lang="uk-UA" sz="2000" b="1" dirty="0">
                <a:latin typeface="+mn-lt"/>
              </a:rPr>
              <a:t> </a:t>
            </a:r>
            <a:r>
              <a:rPr lang="uk-UA" sz="2000" b="1" dirty="0" err="1">
                <a:latin typeface="+mn-lt"/>
              </a:rPr>
              <a:t>исследования</a:t>
            </a:r>
            <a:r>
              <a:rPr lang="uk-UA" sz="2000" b="1" dirty="0">
                <a:latin typeface="+mn-lt"/>
              </a:rPr>
              <a:t>  –  на 19 </a:t>
            </a:r>
            <a:r>
              <a:rPr lang="uk-UA" sz="2000" b="1" dirty="0" err="1">
                <a:latin typeface="+mn-lt"/>
              </a:rPr>
              <a:t>дней</a:t>
            </a:r>
            <a:r>
              <a:rPr lang="uk-UA" sz="2000" b="1" dirty="0">
                <a:latin typeface="+mn-lt"/>
              </a:rPr>
              <a:t> </a:t>
            </a:r>
            <a:r>
              <a:rPr lang="uk-UA" sz="2000" b="1" dirty="0" err="1">
                <a:latin typeface="+mn-lt"/>
              </a:rPr>
              <a:t>быстрее</a:t>
            </a:r>
            <a:r>
              <a:rPr lang="uk-UA" sz="2000" b="1" dirty="0">
                <a:latin typeface="+mn-lt"/>
              </a:rPr>
              <a:t>;</a:t>
            </a:r>
          </a:p>
          <a:p>
            <a:pPr marL="361950" indent="-36195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uk-UA" sz="1000" b="1" dirty="0">
              <a:latin typeface="+mn-lt"/>
            </a:endParaRPr>
          </a:p>
          <a:p>
            <a:pPr marL="361950" indent="-36195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uk-UA" sz="2000" b="1" dirty="0" err="1">
                <a:latin typeface="+mn-lt"/>
              </a:rPr>
              <a:t>Отсутствие</a:t>
            </a:r>
            <a:r>
              <a:rPr lang="uk-UA" sz="2000" b="1" dirty="0">
                <a:latin typeface="+mn-lt"/>
              </a:rPr>
              <a:t> </a:t>
            </a:r>
            <a:r>
              <a:rPr lang="uk-UA" sz="2000" b="1" dirty="0" err="1">
                <a:latin typeface="+mn-lt"/>
              </a:rPr>
              <a:t>рентгенологических</a:t>
            </a:r>
            <a:r>
              <a:rPr lang="uk-UA" sz="2000" b="1" dirty="0">
                <a:latin typeface="+mn-lt"/>
              </a:rPr>
              <a:t> </a:t>
            </a:r>
            <a:r>
              <a:rPr lang="uk-UA" sz="2000" b="1" dirty="0" err="1">
                <a:latin typeface="+mn-lt"/>
              </a:rPr>
              <a:t>признаков</a:t>
            </a:r>
            <a:r>
              <a:rPr lang="uk-UA" sz="2000" b="1" dirty="0">
                <a:latin typeface="+mn-lt"/>
              </a:rPr>
              <a:t>  </a:t>
            </a:r>
            <a:r>
              <a:rPr lang="uk-UA" sz="2000" b="1" dirty="0" err="1">
                <a:latin typeface="+mn-lt"/>
              </a:rPr>
              <a:t>активности</a:t>
            </a:r>
            <a:r>
              <a:rPr lang="uk-UA" sz="2000" b="1" dirty="0">
                <a:latin typeface="+mn-lt"/>
              </a:rPr>
              <a:t> </a:t>
            </a:r>
            <a:r>
              <a:rPr lang="uk-UA" sz="2000" b="1" dirty="0" err="1">
                <a:latin typeface="+mn-lt"/>
              </a:rPr>
              <a:t>туберкулёза</a:t>
            </a:r>
            <a:r>
              <a:rPr lang="uk-UA" sz="2000" b="1" dirty="0">
                <a:latin typeface="+mn-lt"/>
              </a:rPr>
              <a:t> легких – на 19 </a:t>
            </a:r>
            <a:r>
              <a:rPr lang="uk-UA" sz="2000" b="1" dirty="0" err="1">
                <a:latin typeface="+mn-lt"/>
              </a:rPr>
              <a:t>дней</a:t>
            </a:r>
            <a:r>
              <a:rPr lang="uk-UA" sz="2000" b="1" dirty="0">
                <a:latin typeface="+mn-lt"/>
              </a:rPr>
              <a:t> </a:t>
            </a:r>
            <a:r>
              <a:rPr lang="uk-UA" sz="2000" b="1" dirty="0" err="1">
                <a:latin typeface="+mn-lt"/>
              </a:rPr>
              <a:t>быстрее</a:t>
            </a:r>
            <a:r>
              <a:rPr lang="uk-UA" sz="2000" b="1" dirty="0">
                <a:latin typeface="+mn-lt"/>
              </a:rPr>
              <a:t>;</a:t>
            </a:r>
          </a:p>
          <a:p>
            <a:pPr marL="361950" indent="-36195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uk-UA" sz="1000" b="1" dirty="0">
              <a:latin typeface="+mn-lt"/>
            </a:endParaRPr>
          </a:p>
          <a:p>
            <a:pPr marL="361950" indent="-36195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uk-UA" sz="2000" b="1" dirty="0" err="1">
                <a:latin typeface="+mn-lt"/>
              </a:rPr>
              <a:t>Возобновление</a:t>
            </a:r>
            <a:r>
              <a:rPr lang="uk-UA" sz="2000" b="1" dirty="0">
                <a:latin typeface="+mn-lt"/>
              </a:rPr>
              <a:t> </a:t>
            </a:r>
            <a:r>
              <a:rPr lang="uk-UA" sz="2000" b="1" dirty="0" err="1">
                <a:latin typeface="+mn-lt"/>
              </a:rPr>
              <a:t>работоспособности</a:t>
            </a:r>
            <a:r>
              <a:rPr lang="uk-UA" sz="2000" b="1" dirty="0">
                <a:latin typeface="+mn-lt"/>
              </a:rPr>
              <a:t> с </a:t>
            </a:r>
            <a:r>
              <a:rPr lang="uk-UA" sz="2000" b="1" dirty="0" err="1">
                <a:latin typeface="+mn-lt"/>
              </a:rPr>
              <a:t>учетом</a:t>
            </a:r>
            <a:r>
              <a:rPr lang="uk-UA" sz="2000" b="1" dirty="0">
                <a:latin typeface="+mn-lt"/>
              </a:rPr>
              <a:t> </a:t>
            </a:r>
            <a:r>
              <a:rPr lang="uk-UA" sz="2000" b="1" dirty="0" err="1">
                <a:latin typeface="+mn-lt"/>
              </a:rPr>
              <a:t>остаточных</a:t>
            </a:r>
            <a:r>
              <a:rPr lang="uk-UA" sz="2000" b="1" dirty="0">
                <a:latin typeface="+mn-lt"/>
              </a:rPr>
              <a:t> </a:t>
            </a:r>
            <a:r>
              <a:rPr lang="uk-UA" sz="2000" b="1" dirty="0" err="1">
                <a:latin typeface="+mn-lt"/>
              </a:rPr>
              <a:t>посттуберкулёзных</a:t>
            </a:r>
            <a:r>
              <a:rPr lang="uk-UA" sz="2000" b="1" dirty="0">
                <a:latin typeface="+mn-lt"/>
              </a:rPr>
              <a:t> </a:t>
            </a:r>
            <a:r>
              <a:rPr lang="uk-UA" sz="2000" b="1" dirty="0" err="1">
                <a:latin typeface="+mn-lt"/>
              </a:rPr>
              <a:t>изменений</a:t>
            </a:r>
            <a:r>
              <a:rPr lang="uk-UA" sz="2000" b="1" dirty="0">
                <a:latin typeface="+mn-lt"/>
              </a:rPr>
              <a:t> и </a:t>
            </a:r>
            <a:r>
              <a:rPr lang="uk-UA" sz="2000" b="1" dirty="0" err="1">
                <a:latin typeface="+mn-lt"/>
              </a:rPr>
              <a:t>функциональных</a:t>
            </a:r>
            <a:r>
              <a:rPr lang="uk-UA" sz="2000" b="1" dirty="0">
                <a:latin typeface="+mn-lt"/>
              </a:rPr>
              <a:t> </a:t>
            </a:r>
            <a:r>
              <a:rPr lang="uk-UA" sz="2000" b="1" dirty="0" err="1">
                <a:latin typeface="+mn-lt"/>
              </a:rPr>
              <a:t>нарушений</a:t>
            </a:r>
            <a:r>
              <a:rPr lang="uk-UA" sz="2000" b="1" dirty="0">
                <a:latin typeface="+mn-lt"/>
              </a:rPr>
              <a:t>  –  на 30 </a:t>
            </a:r>
            <a:r>
              <a:rPr lang="uk-UA" sz="2000" b="1" dirty="0" err="1">
                <a:latin typeface="+mn-lt"/>
              </a:rPr>
              <a:t>дней</a:t>
            </a:r>
            <a:r>
              <a:rPr lang="uk-UA" sz="2000" b="1" dirty="0">
                <a:latin typeface="+mn-lt"/>
              </a:rPr>
              <a:t> </a:t>
            </a:r>
            <a:r>
              <a:rPr lang="uk-UA" sz="2000" b="1" dirty="0" err="1">
                <a:latin typeface="+mn-lt"/>
              </a:rPr>
              <a:t>быстрее</a:t>
            </a:r>
            <a:r>
              <a:rPr lang="uk-UA" sz="2000" b="1" dirty="0">
                <a:latin typeface="+mn-lt"/>
              </a:rPr>
              <a:t>.</a:t>
            </a:r>
            <a:endParaRPr lang="ru-RU" sz="2000" b="1" dirty="0">
              <a:latin typeface="+mn-lt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8">
            <a:extLst>
              <a:ext uri="{FF2B5EF4-FFF2-40B4-BE49-F238E27FC236}">
                <a16:creationId xmlns:a16="http://schemas.microsoft.com/office/drawing/2014/main" id="{72E4E15F-9381-47A3-AE6C-1129B1BEE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B91DE2-9942-4810-9998-8DAC798779ED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C7D4D4CE-DB53-4DEB-804C-DE0673766885}"/>
              </a:ext>
            </a:extLst>
          </p:cNvPr>
          <p:cNvGraphicFramePr/>
          <p:nvPr/>
        </p:nvGraphicFramePr>
        <p:xfrm>
          <a:off x="422695" y="396816"/>
          <a:ext cx="8108830" cy="5270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8">
            <a:extLst>
              <a:ext uri="{FF2B5EF4-FFF2-40B4-BE49-F238E27FC236}">
                <a16:creationId xmlns:a16="http://schemas.microsoft.com/office/drawing/2014/main" id="{6B89B1C3-A7B8-4CA3-ACF0-02F8D3BF1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D21941-3FF5-4936-9FCE-530BAE9E4476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5DA90C14-DA39-4E17-B409-2231B9475E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972424"/>
              </p:ext>
            </p:extLst>
          </p:nvPr>
        </p:nvGraphicFramePr>
        <p:xfrm>
          <a:off x="639024" y="317747"/>
          <a:ext cx="8071449" cy="5043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8">
            <a:extLst>
              <a:ext uri="{FF2B5EF4-FFF2-40B4-BE49-F238E27FC236}">
                <a16:creationId xmlns:a16="http://schemas.microsoft.com/office/drawing/2014/main" id="{BCD9806C-9A76-4DDB-A78A-F866D99BA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0E8F5E-D282-43AA-8496-1FB1F927BE11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030F046-D69E-46C4-A69E-89A3ACA0B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93825"/>
            <a:ext cx="8229600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ru-RU" sz="1600" b="1" dirty="0"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1" dirty="0" err="1"/>
              <a:t>Osteo</a:t>
            </a:r>
            <a:r>
              <a:rPr lang="ru-RU" sz="2000" b="1" dirty="0"/>
              <a:t> </a:t>
            </a:r>
            <a:r>
              <a:rPr lang="en-US" sz="2000" b="1" dirty="0"/>
              <a:t>Plus </a:t>
            </a:r>
            <a:r>
              <a:rPr lang="ru-RU" sz="2000" dirty="0"/>
              <a:t>– </a:t>
            </a:r>
            <a:r>
              <a:rPr lang="uk-UA" sz="2000" dirty="0"/>
              <a:t>1 таблетка </a:t>
            </a:r>
            <a:r>
              <a:rPr lang="en-US" sz="2000" dirty="0"/>
              <a:t>X </a:t>
            </a:r>
            <a:r>
              <a:rPr lang="uk-UA" sz="2000" dirty="0"/>
              <a:t>2 </a:t>
            </a:r>
            <a:r>
              <a:rPr lang="uk-UA" sz="2000" dirty="0" err="1"/>
              <a:t>раза</a:t>
            </a:r>
            <a:r>
              <a:rPr lang="uk-UA" sz="2000" dirty="0"/>
              <a:t> в день</a:t>
            </a:r>
            <a:r>
              <a:rPr lang="ru-RU" sz="2000" dirty="0"/>
              <a:t>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1" dirty="0"/>
              <a:t>Chlorophyll liquid </a:t>
            </a:r>
            <a:r>
              <a:rPr lang="uk-UA" sz="2000" dirty="0"/>
              <a:t>– 1 дес.</a:t>
            </a:r>
            <a:r>
              <a:rPr lang="en-US" sz="2000" dirty="0"/>
              <a:t> </a:t>
            </a:r>
            <a:r>
              <a:rPr lang="uk-UA" sz="2000" dirty="0"/>
              <a:t>ложка на 150-200 </a:t>
            </a:r>
            <a:r>
              <a:rPr lang="uk-UA" sz="2000" dirty="0" err="1"/>
              <a:t>мл</a:t>
            </a:r>
            <a:r>
              <a:rPr lang="uk-UA" sz="2000" dirty="0"/>
              <a:t>. </a:t>
            </a:r>
            <a:r>
              <a:rPr lang="uk-UA" sz="2000" dirty="0" err="1"/>
              <a:t>воды</a:t>
            </a:r>
            <a:r>
              <a:rPr lang="uk-UA" sz="2000" dirty="0"/>
              <a:t> за 40 </a:t>
            </a:r>
            <a:r>
              <a:rPr lang="uk-UA" sz="2000" dirty="0" err="1"/>
              <a:t>мин</a:t>
            </a:r>
            <a:r>
              <a:rPr lang="uk-UA" sz="2000" dirty="0"/>
              <a:t>. до </a:t>
            </a:r>
            <a:r>
              <a:rPr lang="uk-UA" sz="2000" dirty="0" err="1"/>
              <a:t>еды</a:t>
            </a:r>
            <a:r>
              <a:rPr lang="uk-UA" sz="2000" dirty="0"/>
              <a:t> </a:t>
            </a:r>
            <a:r>
              <a:rPr lang="en-US" sz="2000" dirty="0"/>
              <a:t>X</a:t>
            </a:r>
            <a:r>
              <a:rPr lang="uk-UA" sz="2000" dirty="0"/>
              <a:t> </a:t>
            </a:r>
            <a:r>
              <a:rPr lang="en-US" sz="2000" dirty="0"/>
              <a:t>3</a:t>
            </a:r>
            <a:r>
              <a:rPr lang="uk-UA" sz="2000" dirty="0"/>
              <a:t> </a:t>
            </a:r>
            <a:r>
              <a:rPr lang="uk-UA" sz="2000" dirty="0" err="1"/>
              <a:t>раза</a:t>
            </a:r>
            <a:r>
              <a:rPr lang="uk-UA" sz="2000" dirty="0"/>
              <a:t> в день.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1" dirty="0" err="1"/>
              <a:t>Bifidophilus</a:t>
            </a:r>
            <a:r>
              <a:rPr lang="en-US" sz="2000" b="1" dirty="0"/>
              <a:t> Flora Force NSP </a:t>
            </a:r>
            <a:r>
              <a:rPr lang="uk-UA" sz="2000" dirty="0"/>
              <a:t>– 2</a:t>
            </a:r>
            <a:r>
              <a:rPr lang="en-US" sz="2000" dirty="0"/>
              <a:t> </a:t>
            </a:r>
            <a:r>
              <a:rPr lang="uk-UA" sz="2000" dirty="0"/>
              <a:t>капсул</a:t>
            </a:r>
            <a:r>
              <a:rPr lang="ru-RU" sz="2000" dirty="0" err="1"/>
              <a:t>ы</a:t>
            </a:r>
            <a:r>
              <a:rPr lang="uk-UA" sz="2000" dirty="0"/>
              <a:t> на </a:t>
            </a:r>
            <a:r>
              <a:rPr lang="uk-UA" sz="2000" dirty="0" err="1"/>
              <a:t>ночь</a:t>
            </a:r>
            <a:r>
              <a:rPr lang="uk-UA" sz="2000" dirty="0"/>
              <a:t>. 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1" dirty="0"/>
              <a:t>Super</a:t>
            </a:r>
            <a:r>
              <a:rPr lang="ru-RU" sz="2000" b="1" dirty="0"/>
              <a:t> </a:t>
            </a:r>
            <a:r>
              <a:rPr lang="en-US" sz="2000" b="1" dirty="0"/>
              <a:t>Complex </a:t>
            </a:r>
            <a:r>
              <a:rPr lang="uk-UA" sz="2000" dirty="0"/>
              <a:t>– 1 таблетка Х 2 </a:t>
            </a:r>
            <a:r>
              <a:rPr lang="uk-UA" sz="2000" dirty="0" err="1"/>
              <a:t>раза</a:t>
            </a:r>
            <a:r>
              <a:rPr lang="uk-UA" sz="2000" dirty="0"/>
              <a:t> в день.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1" dirty="0"/>
              <a:t>Lecithin</a:t>
            </a:r>
            <a:r>
              <a:rPr lang="ru-RU" sz="2000" b="1" dirty="0"/>
              <a:t> </a:t>
            </a:r>
            <a:r>
              <a:rPr lang="en-US" sz="2000" b="1" dirty="0"/>
              <a:t>NSP</a:t>
            </a:r>
            <a:r>
              <a:rPr lang="en-US" sz="2000" dirty="0"/>
              <a:t> </a:t>
            </a:r>
            <a:r>
              <a:rPr lang="uk-UA" sz="2000" dirty="0"/>
              <a:t>– 1 к</a:t>
            </a:r>
            <a:r>
              <a:rPr lang="ru-RU" sz="2000" dirty="0" err="1"/>
              <a:t>апсула</a:t>
            </a:r>
            <a:r>
              <a:rPr lang="uk-UA" sz="2000" dirty="0"/>
              <a:t> Х 2 </a:t>
            </a:r>
            <a:r>
              <a:rPr lang="uk-UA" sz="2000" dirty="0" err="1"/>
              <a:t>раза</a:t>
            </a:r>
            <a:r>
              <a:rPr lang="uk-UA" sz="2000" dirty="0"/>
              <a:t> в день.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1" dirty="0" err="1"/>
              <a:t>Grapine</a:t>
            </a:r>
            <a:r>
              <a:rPr lang="en-US" sz="2000" b="1" dirty="0"/>
              <a:t> with Protectors </a:t>
            </a:r>
            <a:r>
              <a:rPr lang="en-US" sz="2000" dirty="0"/>
              <a:t>– 1 </a:t>
            </a:r>
            <a:r>
              <a:rPr lang="ru-RU" sz="2000" dirty="0"/>
              <a:t>таблетка </a:t>
            </a:r>
            <a:r>
              <a:rPr lang="uk-UA" sz="2000" dirty="0"/>
              <a:t> в день.</a:t>
            </a:r>
            <a:endParaRPr lang="ru-RU" sz="20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0E93A14-5422-4A01-A6C2-2EF053CE5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444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altLang="ru-RU" sz="3200" b="1" dirty="0" err="1">
                <a:solidFill>
                  <a:srgbClr val="76BD22"/>
                </a:solidFill>
                <a:latin typeface="+mj-lt"/>
                <a:cs typeface="+mj-cs"/>
              </a:rPr>
              <a:t>Проф</a:t>
            </a:r>
            <a:r>
              <a:rPr lang="uk-UA" altLang="ru-RU" sz="3200" b="1" dirty="0" err="1">
                <a:solidFill>
                  <a:srgbClr val="76BD22"/>
                </a:solidFill>
                <a:latin typeface="+mj-lt"/>
                <a:cs typeface="+mj-cs"/>
              </a:rPr>
              <a:t>илактика</a:t>
            </a:r>
            <a:r>
              <a:rPr lang="uk-UA" altLang="ru-RU" sz="3200" b="1" dirty="0">
                <a:solidFill>
                  <a:srgbClr val="76BD22"/>
                </a:solidFill>
                <a:latin typeface="+mj-lt"/>
                <a:cs typeface="+mj-cs"/>
              </a:rPr>
              <a:t> </a:t>
            </a:r>
            <a:r>
              <a:rPr lang="uk-UA" altLang="ru-RU" sz="3200" b="1" dirty="0" err="1">
                <a:solidFill>
                  <a:srgbClr val="76BD22"/>
                </a:solidFill>
                <a:latin typeface="+mj-lt"/>
                <a:cs typeface="+mj-cs"/>
              </a:rPr>
              <a:t>туберкулёза</a:t>
            </a:r>
            <a:r>
              <a:rPr lang="uk-UA" altLang="ru-RU" sz="3200" b="1" dirty="0">
                <a:solidFill>
                  <a:srgbClr val="76BD22"/>
                </a:solidFill>
                <a:latin typeface="+mj-lt"/>
                <a:cs typeface="+mj-cs"/>
              </a:rPr>
              <a:t> при </a:t>
            </a:r>
            <a:r>
              <a:rPr lang="uk-UA" altLang="ru-RU" sz="3200" b="1" dirty="0" err="1">
                <a:solidFill>
                  <a:srgbClr val="76BD22"/>
                </a:solidFill>
                <a:latin typeface="+mj-lt"/>
                <a:cs typeface="+mj-cs"/>
              </a:rPr>
              <a:t>помощи</a:t>
            </a:r>
            <a:r>
              <a:rPr lang="uk-UA" altLang="ru-RU" sz="3200" b="1" dirty="0">
                <a:solidFill>
                  <a:srgbClr val="76BD22"/>
                </a:solidFill>
                <a:latin typeface="+mj-lt"/>
                <a:cs typeface="+mj-cs"/>
              </a:rPr>
              <a:t> </a:t>
            </a:r>
            <a:r>
              <a:rPr lang="uk-UA" altLang="ru-RU" sz="3200" b="1" dirty="0" err="1">
                <a:solidFill>
                  <a:srgbClr val="76BD22"/>
                </a:solidFill>
                <a:latin typeface="+mj-lt"/>
                <a:cs typeface="+mj-cs"/>
              </a:rPr>
              <a:t>продукции</a:t>
            </a:r>
            <a:r>
              <a:rPr lang="uk-UA" altLang="ru-RU" sz="3200" b="1" dirty="0">
                <a:solidFill>
                  <a:srgbClr val="76BD22"/>
                </a:solidFill>
                <a:latin typeface="+mj-lt"/>
                <a:cs typeface="+mj-cs"/>
              </a:rPr>
              <a:t> </a:t>
            </a:r>
            <a:r>
              <a:rPr lang="en-US" altLang="ru-RU" sz="3200" b="1" dirty="0">
                <a:solidFill>
                  <a:srgbClr val="76BD22"/>
                </a:solidFill>
                <a:latin typeface="+mj-lt"/>
                <a:cs typeface="+mj-cs"/>
              </a:rPr>
              <a:t>NSP</a:t>
            </a:r>
            <a:endParaRPr lang="ru-RU" sz="4000" dirty="0">
              <a:latin typeface="+mj-lt"/>
              <a:cs typeface="+mj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E2C96C5-CE27-4D3F-B111-78A98D994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ru-RU" b="1" dirty="0"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ru-RU" b="1" dirty="0"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ru-RU" b="1" dirty="0"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ru-RU" b="1" dirty="0"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ru-RU" dirty="0"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ru-RU" dirty="0"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2400" dirty="0">
              <a:latin typeface="+mn-lt"/>
            </a:endParaRPr>
          </a:p>
        </p:txBody>
      </p:sp>
      <p:pic>
        <p:nvPicPr>
          <p:cNvPr id="94215" name="Рисунок 11" descr="grapine_with_portectors1.png">
            <a:extLst>
              <a:ext uri="{FF2B5EF4-FFF2-40B4-BE49-F238E27FC236}">
                <a16:creationId xmlns:a16="http://schemas.microsoft.com/office/drawing/2014/main" id="{375FA8D2-4A31-4FE5-8DB7-AE2038C3D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3995738"/>
            <a:ext cx="11620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6" name="Рисунок 6" descr="super_complex1.png">
            <a:extLst>
              <a:ext uri="{FF2B5EF4-FFF2-40B4-BE49-F238E27FC236}">
                <a16:creationId xmlns:a16="http://schemas.microsoft.com/office/drawing/2014/main" id="{4BA79483-249D-47F1-B893-7B0688FA58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3843338"/>
            <a:ext cx="1293812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7" name="Рисунок 8" descr="Bifidophilus Flora Force NSP 1.png">
            <a:extLst>
              <a:ext uri="{FF2B5EF4-FFF2-40B4-BE49-F238E27FC236}">
                <a16:creationId xmlns:a16="http://schemas.microsoft.com/office/drawing/2014/main" id="{C8193962-5BA4-4686-91CE-02BBAAC2F2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3843338"/>
            <a:ext cx="122237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8" name="Рисунок 9" descr="lecithin1.png">
            <a:extLst>
              <a:ext uri="{FF2B5EF4-FFF2-40B4-BE49-F238E27FC236}">
                <a16:creationId xmlns:a16="http://schemas.microsoft.com/office/drawing/2014/main" id="{B094AA37-F3A1-4629-8AD9-BB8BAFD229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3883025"/>
            <a:ext cx="125888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9" name="Рисунок 5" descr="Liquid Chlorophyll 1.png">
            <a:extLst>
              <a:ext uri="{FF2B5EF4-FFF2-40B4-BE49-F238E27FC236}">
                <a16:creationId xmlns:a16="http://schemas.microsoft.com/office/drawing/2014/main" id="{EDA22CE6-A79A-4923-ABA1-25255F7588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3511550"/>
            <a:ext cx="1146175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20" name="Рисунок 7" descr="osteo_plus_1.png">
            <a:extLst>
              <a:ext uri="{FF2B5EF4-FFF2-40B4-BE49-F238E27FC236}">
                <a16:creationId xmlns:a16="http://schemas.microsoft.com/office/drawing/2014/main" id="{2ACD5201-A9ED-40E8-B1EF-5901708B21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3908425"/>
            <a:ext cx="126365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Заголовок 1">
            <a:extLst>
              <a:ext uri="{FF2B5EF4-FFF2-40B4-BE49-F238E27FC236}">
                <a16:creationId xmlns:a16="http://schemas.microsoft.com/office/drawing/2014/main" id="{B25CB91C-BF4A-4982-9E58-342EA14DD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333375"/>
            <a:ext cx="8353425" cy="749300"/>
          </a:xfrm>
        </p:spPr>
        <p:txBody>
          <a:bodyPr/>
          <a:lstStyle/>
          <a:p>
            <a:pPr eaLnBrk="1" hangingPunct="1"/>
            <a:r>
              <a:rPr lang="ru-RU" altLang="ru-RU" sz="3600" b="1">
                <a:solidFill>
                  <a:srgbClr val="7CBF33"/>
                </a:solidFill>
              </a:rPr>
              <a:t>Программа «Здоровье ЖКТ как Основа»</a:t>
            </a:r>
          </a:p>
        </p:txBody>
      </p:sp>
      <p:pic>
        <p:nvPicPr>
          <p:cNvPr id="95235" name="Picture 2">
            <a:extLst>
              <a:ext uri="{FF2B5EF4-FFF2-40B4-BE49-F238E27FC236}">
                <a16:creationId xmlns:a16="http://schemas.microsoft.com/office/drawing/2014/main" id="{A100992A-CD2B-4AFD-BD41-EFCD0143B4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700213"/>
            <a:ext cx="6927850" cy="3800475"/>
          </a:xfr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BB4F578-D19C-4299-96C3-1404B4B8DD0C}"/>
              </a:ext>
            </a:extLst>
          </p:cNvPr>
          <p:cNvSpPr/>
          <p:nvPr/>
        </p:nvSpPr>
        <p:spPr>
          <a:xfrm>
            <a:off x="2466975" y="1203325"/>
            <a:ext cx="5921375" cy="154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Подробности на сайте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www.natr.ru </a:t>
            </a:r>
            <a:r>
              <a:rPr lang="ru-RU" sz="2400" dirty="0">
                <a:solidFill>
                  <a:schemeClr val="tx1"/>
                </a:solidFill>
              </a:rPr>
              <a:t>в разделе «Оздоровительные программы» 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Заголовок 1">
            <a:extLst>
              <a:ext uri="{FF2B5EF4-FFF2-40B4-BE49-F238E27FC236}">
                <a16:creationId xmlns:a16="http://schemas.microsoft.com/office/drawing/2014/main" id="{1ACC6A74-830E-490B-BA50-0902F96F7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>
                <a:solidFill>
                  <a:srgbClr val="7CBF33"/>
                </a:solidFill>
              </a:rPr>
              <a:t>Программа «Здоровье Вашей печени»</a:t>
            </a:r>
          </a:p>
        </p:txBody>
      </p:sp>
      <p:pic>
        <p:nvPicPr>
          <p:cNvPr id="97283" name="Picture 2">
            <a:extLst>
              <a:ext uri="{FF2B5EF4-FFF2-40B4-BE49-F238E27FC236}">
                <a16:creationId xmlns:a16="http://schemas.microsoft.com/office/drawing/2014/main" id="{7A10A135-A963-439B-8D65-C1B70A9032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557338"/>
            <a:ext cx="6308725" cy="2857500"/>
          </a:xfrm>
          <a:noFill/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CE96F5-D74A-4F20-A8BB-BC5456D57658}"/>
              </a:ext>
            </a:extLst>
          </p:cNvPr>
          <p:cNvSpPr/>
          <p:nvPr/>
        </p:nvSpPr>
        <p:spPr>
          <a:xfrm>
            <a:off x="1835150" y="4365625"/>
            <a:ext cx="5921375" cy="1223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Подробности на сайте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www.natr.ru </a:t>
            </a:r>
            <a:r>
              <a:rPr lang="ru-RU" sz="2400" dirty="0">
                <a:solidFill>
                  <a:schemeClr val="tx1"/>
                </a:solidFill>
              </a:rPr>
              <a:t>в разделе «Оздоровительные программы» 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Заголовок 1">
            <a:extLst>
              <a:ext uri="{FF2B5EF4-FFF2-40B4-BE49-F238E27FC236}">
                <a16:creationId xmlns:a16="http://schemas.microsoft.com/office/drawing/2014/main" id="{CDF1CBD0-140E-4677-BB9D-780CEE189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922337"/>
          </a:xfrm>
        </p:spPr>
        <p:txBody>
          <a:bodyPr/>
          <a:lstStyle/>
          <a:p>
            <a:pPr eaLnBrk="1" hangingPunct="1"/>
            <a:r>
              <a:rPr lang="ru-RU" altLang="ru-RU" sz="3100" b="1">
                <a:solidFill>
                  <a:srgbClr val="7CBF33"/>
                </a:solidFill>
              </a:rPr>
              <a:t>Программа «Здоровье с НСП круглый год»</a:t>
            </a:r>
          </a:p>
        </p:txBody>
      </p:sp>
      <p:pic>
        <p:nvPicPr>
          <p:cNvPr id="98307" name="Picture 2">
            <a:extLst>
              <a:ext uri="{FF2B5EF4-FFF2-40B4-BE49-F238E27FC236}">
                <a16:creationId xmlns:a16="http://schemas.microsoft.com/office/drawing/2014/main" id="{F7241625-5603-408E-AB31-D396D46A1C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052513"/>
            <a:ext cx="5332413" cy="3413125"/>
          </a:xfr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8CFD3FA-8462-496D-A0D8-6BD16B184BB5}"/>
              </a:ext>
            </a:extLst>
          </p:cNvPr>
          <p:cNvSpPr/>
          <p:nvPr/>
        </p:nvSpPr>
        <p:spPr>
          <a:xfrm>
            <a:off x="1763713" y="4365625"/>
            <a:ext cx="5921375" cy="1223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Подробности на сайте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www.natr.ru </a:t>
            </a:r>
            <a:r>
              <a:rPr lang="ru-RU" sz="2400" dirty="0">
                <a:solidFill>
                  <a:schemeClr val="tx1"/>
                </a:solidFill>
              </a:rPr>
              <a:t>в разделе «Оздоровительные программы» 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8">
            <a:extLst>
              <a:ext uri="{FF2B5EF4-FFF2-40B4-BE49-F238E27FC236}">
                <a16:creationId xmlns:a16="http://schemas.microsoft.com/office/drawing/2014/main" id="{A0F77438-7208-4634-AEB3-FFB8C0866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07D8A2-CA8F-400D-ABE3-ACF13A14B613}"/>
              </a:ext>
            </a:extLst>
          </p:cNvPr>
          <p:cNvSpPr txBox="1"/>
          <p:nvPr/>
        </p:nvSpPr>
        <p:spPr>
          <a:xfrm>
            <a:off x="877888" y="1962150"/>
            <a:ext cx="6402387" cy="989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BD2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9332" name="Rectangle 2">
            <a:extLst>
              <a:ext uri="{FF2B5EF4-FFF2-40B4-BE49-F238E27FC236}">
                <a16:creationId xmlns:a16="http://schemas.microsoft.com/office/drawing/2014/main" id="{FCF0487E-6612-411A-930F-4BE788FDE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b="1">
                <a:solidFill>
                  <a:srgbClr val="76BD22"/>
                </a:solidFill>
              </a:rPr>
              <a:t>РЕЗЮМЕ:</a:t>
            </a:r>
            <a:endParaRPr lang="ru-RU" altLang="ru-RU" b="1">
              <a:solidFill>
                <a:srgbClr val="76BD22"/>
              </a:solidFill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009D1EE1-CE9E-434C-829A-F008BEF1C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28775"/>
            <a:ext cx="82296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uk-UA" altLang="ru-RU" sz="3200" b="1" dirty="0" err="1">
                <a:solidFill>
                  <a:srgbClr val="76BD22"/>
                </a:solidFill>
                <a:latin typeface="+mn-lt"/>
              </a:rPr>
              <a:t>Продукция</a:t>
            </a:r>
            <a:r>
              <a:rPr lang="uk-UA" altLang="ru-RU" sz="3200" b="1">
                <a:solidFill>
                  <a:srgbClr val="76BD22"/>
                </a:solidFill>
                <a:latin typeface="+mn-lt"/>
              </a:rPr>
              <a:t>  компании</a:t>
            </a:r>
            <a:r>
              <a:rPr lang="uk-UA" altLang="ru-RU" sz="3200" b="1" dirty="0">
                <a:solidFill>
                  <a:srgbClr val="76BD22"/>
                </a:solidFill>
                <a:latin typeface="+mn-lt"/>
              </a:rPr>
              <a:t> </a:t>
            </a:r>
            <a:r>
              <a:rPr lang="en-US" altLang="ru-RU" sz="3200" b="1" dirty="0">
                <a:solidFill>
                  <a:srgbClr val="76BD22"/>
                </a:solidFill>
                <a:latin typeface="+mn-lt"/>
              </a:rPr>
              <a:t>NSP </a:t>
            </a:r>
            <a:r>
              <a:rPr lang="uk-UA" altLang="ru-RU" sz="3200" b="1" dirty="0">
                <a:solidFill>
                  <a:srgbClr val="76BD22"/>
                </a:solidFill>
                <a:latin typeface="+mn-lt"/>
              </a:rPr>
              <a:t>– </a:t>
            </a:r>
            <a:r>
              <a:rPr lang="uk-UA" altLang="ru-RU" sz="3200" b="1" dirty="0" err="1">
                <a:solidFill>
                  <a:srgbClr val="76BD22"/>
                </a:solidFill>
                <a:latin typeface="+mn-lt"/>
              </a:rPr>
              <a:t>мощный</a:t>
            </a:r>
            <a:r>
              <a:rPr lang="uk-UA" altLang="ru-RU" sz="3200" b="1" dirty="0">
                <a:solidFill>
                  <a:srgbClr val="76BD22"/>
                </a:solidFill>
                <a:latin typeface="+mn-lt"/>
              </a:rPr>
              <a:t> арсенал </a:t>
            </a:r>
            <a:r>
              <a:rPr lang="uk-UA" altLang="ru-RU" sz="3200" b="1" dirty="0" err="1">
                <a:solidFill>
                  <a:srgbClr val="76BD22"/>
                </a:solidFill>
                <a:latin typeface="+mn-lt"/>
              </a:rPr>
              <a:t>средств</a:t>
            </a:r>
            <a:r>
              <a:rPr lang="uk-UA" altLang="ru-RU" sz="3200" b="1" dirty="0">
                <a:solidFill>
                  <a:srgbClr val="76BD22"/>
                </a:solidFill>
                <a:latin typeface="+mn-lt"/>
              </a:rPr>
              <a:t> для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uk-UA" altLang="ru-RU" sz="3200" b="1" dirty="0" err="1">
                <a:solidFill>
                  <a:srgbClr val="76BD22"/>
                </a:solidFill>
                <a:latin typeface="+mn-lt"/>
              </a:rPr>
              <a:t>профилактики</a:t>
            </a:r>
            <a:r>
              <a:rPr lang="uk-UA" altLang="ru-RU" sz="3200" b="1" dirty="0">
                <a:solidFill>
                  <a:srgbClr val="76BD22"/>
                </a:solidFill>
                <a:latin typeface="+mn-lt"/>
              </a:rPr>
              <a:t>, </a:t>
            </a:r>
            <a:r>
              <a:rPr lang="uk-UA" altLang="ru-RU" sz="3200" b="1" dirty="0" err="1">
                <a:solidFill>
                  <a:srgbClr val="76BD22"/>
                </a:solidFill>
                <a:latin typeface="+mn-lt"/>
              </a:rPr>
              <a:t>сопроводительной</a:t>
            </a:r>
            <a:r>
              <a:rPr lang="uk-UA" altLang="ru-RU" sz="3200" b="1" dirty="0">
                <a:solidFill>
                  <a:srgbClr val="76BD22"/>
                </a:solidFill>
                <a:latin typeface="+mn-lt"/>
              </a:rPr>
              <a:t> </a:t>
            </a:r>
            <a:r>
              <a:rPr lang="uk-UA" altLang="ru-RU" sz="3200" b="1" dirty="0" err="1">
                <a:solidFill>
                  <a:srgbClr val="76BD22"/>
                </a:solidFill>
                <a:latin typeface="+mn-lt"/>
              </a:rPr>
              <a:t>терапии</a:t>
            </a:r>
            <a:r>
              <a:rPr lang="uk-UA" altLang="ru-RU" sz="3200" b="1" dirty="0">
                <a:solidFill>
                  <a:srgbClr val="76BD22"/>
                </a:solidFill>
                <a:latin typeface="+mn-lt"/>
              </a:rPr>
              <a:t> и </a:t>
            </a:r>
            <a:r>
              <a:rPr lang="uk-UA" altLang="ru-RU" sz="3200" b="1" dirty="0" err="1">
                <a:solidFill>
                  <a:srgbClr val="76BD22"/>
                </a:solidFill>
                <a:latin typeface="+mn-lt"/>
              </a:rPr>
              <a:t>реабилитации</a:t>
            </a:r>
            <a:r>
              <a:rPr lang="uk-UA" altLang="ru-RU" sz="3200" b="1" dirty="0">
                <a:solidFill>
                  <a:srgbClr val="76BD22"/>
                </a:solidFill>
                <a:latin typeface="+mn-lt"/>
              </a:rPr>
              <a:t> </a:t>
            </a:r>
            <a:r>
              <a:rPr lang="uk-UA" altLang="ru-RU" sz="3200" b="1" dirty="0" err="1">
                <a:solidFill>
                  <a:srgbClr val="76BD22"/>
                </a:solidFill>
                <a:latin typeface="+mn-lt"/>
              </a:rPr>
              <a:t>больных</a:t>
            </a:r>
            <a:r>
              <a:rPr lang="uk-UA" altLang="ru-RU" sz="3200" b="1" dirty="0">
                <a:solidFill>
                  <a:srgbClr val="76BD22"/>
                </a:solidFill>
                <a:latin typeface="+mn-lt"/>
              </a:rPr>
              <a:t> </a:t>
            </a:r>
            <a:r>
              <a:rPr lang="uk-UA" altLang="ru-RU" sz="3200" b="1" dirty="0" err="1">
                <a:solidFill>
                  <a:srgbClr val="76BD22"/>
                </a:solidFill>
                <a:latin typeface="+mn-lt"/>
              </a:rPr>
              <a:t>бронхо-легочными</a:t>
            </a:r>
            <a:r>
              <a:rPr lang="uk-UA" altLang="ru-RU" sz="3200" b="1" dirty="0">
                <a:solidFill>
                  <a:srgbClr val="76BD22"/>
                </a:solidFill>
                <a:latin typeface="+mn-lt"/>
              </a:rPr>
              <a:t> </a:t>
            </a:r>
            <a:r>
              <a:rPr lang="uk-UA" altLang="ru-RU" sz="3200" b="1" dirty="0" err="1">
                <a:solidFill>
                  <a:srgbClr val="76BD22"/>
                </a:solidFill>
                <a:latin typeface="+mn-lt"/>
              </a:rPr>
              <a:t>заболеваниями</a:t>
            </a:r>
            <a:r>
              <a:rPr lang="uk-UA" altLang="ru-RU" sz="3200" b="1" dirty="0">
                <a:solidFill>
                  <a:srgbClr val="76BD22"/>
                </a:solidFill>
                <a:latin typeface="+mn-lt"/>
              </a:rPr>
              <a:t> и </a:t>
            </a:r>
            <a:r>
              <a:rPr lang="uk-UA" altLang="ru-RU" sz="3200" b="1" dirty="0" err="1">
                <a:solidFill>
                  <a:srgbClr val="76BD22"/>
                </a:solidFill>
                <a:latin typeface="+mn-lt"/>
              </a:rPr>
              <a:t>туберкулёзом</a:t>
            </a:r>
            <a:r>
              <a:rPr lang="uk-UA" altLang="ru-RU" sz="3200" b="1" dirty="0">
                <a:solidFill>
                  <a:srgbClr val="76BD22"/>
                </a:solidFill>
                <a:latin typeface="+mn-lt"/>
              </a:rPr>
              <a:t> лёгких.</a:t>
            </a:r>
            <a:endParaRPr lang="ru-RU" altLang="ru-RU" sz="3200" b="1" dirty="0">
              <a:solidFill>
                <a:srgbClr val="76BD2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B7440E23-3C51-4673-A7E7-3127CEB33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ru-RU" altLang="ru-RU"/>
              <a:t>Питание легких</a:t>
            </a:r>
          </a:p>
        </p:txBody>
      </p:sp>
      <p:sp>
        <p:nvSpPr>
          <p:cNvPr id="12291" name="Объект 2">
            <a:extLst>
              <a:ext uri="{FF2B5EF4-FFF2-40B4-BE49-F238E27FC236}">
                <a16:creationId xmlns:a16="http://schemas.microsoft.com/office/drawing/2014/main" id="{FC752F1D-9F10-47B2-8D6B-24E3363C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4794250"/>
          </a:xfrm>
        </p:spPr>
        <p:txBody>
          <a:bodyPr/>
          <a:lstStyle/>
          <a:p>
            <a:r>
              <a:rPr lang="ru-RU" altLang="ru-RU" sz="2400"/>
              <a:t>Вит.А, цинк – укрепление легочной ткани</a:t>
            </a:r>
          </a:p>
          <a:p>
            <a:r>
              <a:rPr lang="ru-RU" altLang="ru-RU" sz="2400"/>
              <a:t>Кальций – регенерация легочной ткани, </a:t>
            </a:r>
            <a:r>
              <a:rPr lang="ru-RU" altLang="ru-RU" sz="2400">
                <a:solidFill>
                  <a:srgbClr val="FF0000"/>
                </a:solidFill>
              </a:rPr>
              <a:t>защита</a:t>
            </a:r>
          </a:p>
          <a:p>
            <a:r>
              <a:rPr lang="ru-RU" altLang="ru-RU" sz="2400"/>
              <a:t>Вит. С и Р- укрепление микроциркуляторного русла и противоинфекционная защита</a:t>
            </a:r>
          </a:p>
          <a:p>
            <a:r>
              <a:rPr lang="ru-RU" altLang="ru-RU" sz="2400"/>
              <a:t>Растительный белок – структурообразующий ингредиент</a:t>
            </a:r>
          </a:p>
          <a:p>
            <a:r>
              <a:rPr lang="ru-RU" altLang="ru-RU" sz="2400"/>
              <a:t>Полифенолы - усиление дренажной функции</a:t>
            </a:r>
          </a:p>
          <a:p>
            <a:r>
              <a:rPr lang="ru-RU" altLang="ru-RU" sz="2400" b="1">
                <a:solidFill>
                  <a:srgbClr val="FF0000"/>
                </a:solidFill>
              </a:rPr>
              <a:t>Лецитин, </a:t>
            </a:r>
            <a:r>
              <a:rPr lang="ru-RU" altLang="ru-RU" sz="2400"/>
              <a:t>Омега-3</a:t>
            </a:r>
          </a:p>
          <a:p>
            <a:r>
              <a:rPr lang="ru-RU" altLang="ru-RU" sz="2400"/>
              <a:t>Витамины и биоэлементы – тонус бронхиол</a:t>
            </a:r>
          </a:p>
          <a:p>
            <a:r>
              <a:rPr lang="ru-RU" altLang="ru-RU" sz="2400"/>
              <a:t>Йод -  разжижение мокроты</a:t>
            </a:r>
          </a:p>
          <a:p>
            <a:r>
              <a:rPr lang="ru-RU" altLang="ru-RU" sz="2400"/>
              <a:t>Магний – энергетика легочной ткани (гипертонус, атония)</a:t>
            </a:r>
          </a:p>
          <a:p>
            <a:r>
              <a:rPr lang="ru-RU" altLang="ru-RU" sz="2400"/>
              <a:t>Растительные ферменты – антибактериальное, антисклеротическое действие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3438</TotalTime>
  <Words>3725</Words>
  <Application>Microsoft Office PowerPoint</Application>
  <PresentationFormat>Экран (4:3)</PresentationFormat>
  <Paragraphs>537</Paragraphs>
  <Slides>88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88</vt:i4>
      </vt:variant>
    </vt:vector>
  </HeadingPairs>
  <TitlesOfParts>
    <vt:vector size="95" baseType="lpstr">
      <vt:lpstr>MS PGothic</vt:lpstr>
      <vt:lpstr>Arial</vt:lpstr>
      <vt:lpstr>Calibri</vt:lpstr>
      <vt:lpstr>Times New Roman</vt:lpstr>
      <vt:lpstr>Wingdings</vt:lpstr>
      <vt:lpstr>Тема4</vt:lpstr>
      <vt:lpstr>1_Тема4</vt:lpstr>
      <vt:lpstr>Презентация PowerPoint</vt:lpstr>
      <vt:lpstr>Презентация PowerPoint</vt:lpstr>
      <vt:lpstr>Cтроение дыхательной системы</vt:lpstr>
      <vt:lpstr>Презентация PowerPoint</vt:lpstr>
      <vt:lpstr>Функции дыхательной системы</vt:lpstr>
      <vt:lpstr>Презентация PowerPoint</vt:lpstr>
      <vt:lpstr>Презентация PowerPoint</vt:lpstr>
      <vt:lpstr>Презентация PowerPoint</vt:lpstr>
      <vt:lpstr>Питание легких</vt:lpstr>
      <vt:lpstr>Виды гипоксий (компенсированная, декомпенсированная)</vt:lpstr>
      <vt:lpstr>Проявления воспаления</vt:lpstr>
      <vt:lpstr>Основные принципы функционирования тканей</vt:lpstr>
      <vt:lpstr>Эпидемиологический процесс</vt:lpstr>
      <vt:lpstr>Презентация PowerPoint</vt:lpstr>
      <vt:lpstr>Локальный (местный) иммунитет дыхательных путей</vt:lpstr>
      <vt:lpstr>Основные направления в решении проблемы инфекционных заболеваний ДС</vt:lpstr>
      <vt:lpstr>Главные принципы в профилактике заболеваний ДС</vt:lpstr>
      <vt:lpstr>Хронический бронхит</vt:lpstr>
      <vt:lpstr>Презентация PowerPoint</vt:lpstr>
      <vt:lpstr>Бронхоэктатическая болезнь</vt:lpstr>
      <vt:lpstr>Эмфизема легких</vt:lpstr>
      <vt:lpstr>Бронхиальная астма</vt:lpstr>
      <vt:lpstr>Аутоимунные заболевания легких</vt:lpstr>
      <vt:lpstr> Функции лимфатической системы</vt:lpstr>
      <vt:lpstr>Полная очистка организма</vt:lpstr>
      <vt:lpstr>Презентация PowerPoint</vt:lpstr>
      <vt:lpstr>Коллоидное серебро</vt:lpstr>
      <vt:lpstr>Колострум</vt:lpstr>
      <vt:lpstr>Презентация PowerPoint</vt:lpstr>
      <vt:lpstr>Брэс Из</vt:lpstr>
      <vt:lpstr>Корень солодки</vt:lpstr>
      <vt:lpstr>Корень солодки</vt:lpstr>
      <vt:lpstr>По Д’ Арко НСП </vt:lpstr>
      <vt:lpstr>Кордицепс </vt:lpstr>
      <vt:lpstr>Кордицепс </vt:lpstr>
      <vt:lpstr>Гиста Блок</vt:lpstr>
      <vt:lpstr>Гиста Блок</vt:lpstr>
      <vt:lpstr>Презентация PowerPoint</vt:lpstr>
      <vt:lpstr>Презентация PowerPoint</vt:lpstr>
      <vt:lpstr>Презентация PowerPoint</vt:lpstr>
      <vt:lpstr>Базовый набор включает : </vt:lpstr>
      <vt:lpstr>Презентация PowerPoint</vt:lpstr>
      <vt:lpstr>Презентация PowerPoint</vt:lpstr>
      <vt:lpstr>Активность иммунной системы: </vt:lpstr>
      <vt:lpstr>Презентация PowerPoint</vt:lpstr>
      <vt:lpstr>Презентация PowerPoint</vt:lpstr>
      <vt:lpstr>Набор Сильный  Иммунитет. </vt:lpstr>
      <vt:lpstr>Алгоритм реабилитации</vt:lpstr>
      <vt:lpstr>Презентация PowerPoint</vt:lpstr>
      <vt:lpstr>Презентация PowerPoint</vt:lpstr>
      <vt:lpstr>Презентация PowerPoint</vt:lpstr>
      <vt:lpstr>При отсутствии изменений в борьбе с туберкулёзом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Типичное поражение легкого</vt:lpstr>
      <vt:lpstr>Презентация PowerPoint</vt:lpstr>
      <vt:lpstr>Рентген легких</vt:lpstr>
      <vt:lpstr>Компьютерная томография</vt:lpstr>
      <vt:lpstr>Снимок на компьютерной томографии</vt:lpstr>
      <vt:lpstr>Презентация PowerPoint</vt:lpstr>
      <vt:lpstr>Медицинские факторы риска</vt:lpstr>
      <vt:lpstr>Презентация PowerPoint</vt:lpstr>
      <vt:lpstr>Формы туберкулёза легких</vt:lpstr>
      <vt:lpstr>Формы туберкулёза легких</vt:lpstr>
      <vt:lpstr>Формы туберкулёза легких</vt:lpstr>
      <vt:lpstr>В зависимости от степени и формы поражения легких различают:</vt:lpstr>
      <vt:lpstr>Формы внелёгочного туберкулёза</vt:lpstr>
      <vt:lpstr>Первые симптомы – неспецифические проявления интоксикации </vt:lpstr>
      <vt:lpstr>Пути заражения туберкулезом</vt:lpstr>
      <vt:lpstr>Главные причины заболевания  туберкулёзом</vt:lpstr>
      <vt:lpstr>Общие принципы сопроводительной терапии продукцией NSP </vt:lpstr>
      <vt:lpstr>Ситуации применения продукции NSP в фтизиатрии</vt:lpstr>
      <vt:lpstr>Некоторые данные по лечению туберкулёза с дополнительным применением продукции компании NSP</vt:lpstr>
      <vt:lpstr>Применение продукции компани NSP в сопроводительной терапии  с подтвержденным диагнозом туберкулёз</vt:lpstr>
      <vt:lpstr>Презентация PowerPoint</vt:lpstr>
      <vt:lpstr>Презентация PowerPoint</vt:lpstr>
      <vt:lpstr>Критерии эффективности комплексного лечения с применением БАД NSP </vt:lpstr>
      <vt:lpstr>Эффективность применения продукции  NSP </vt:lpstr>
      <vt:lpstr>Презентация PowerPoint</vt:lpstr>
      <vt:lpstr>Презентация PowerPoint</vt:lpstr>
      <vt:lpstr>Презентация PowerPoint</vt:lpstr>
      <vt:lpstr>Программа «Здоровье ЖКТ как Основа»</vt:lpstr>
      <vt:lpstr>Программа «Здоровье Вашей печени»</vt:lpstr>
      <vt:lpstr>Программа «Здоровье с НСП круглый год»</vt:lpstr>
      <vt:lpstr>РЕЗЮМЕ:</vt:lpstr>
    </vt:vector>
  </TitlesOfParts>
  <Company>Nature's Sunshine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Stevenson</dc:creator>
  <cp:lastModifiedBy>salo.igor@outlook.com</cp:lastModifiedBy>
  <cp:revision>173</cp:revision>
  <dcterms:created xsi:type="dcterms:W3CDTF">2013-04-17T21:46:27Z</dcterms:created>
  <dcterms:modified xsi:type="dcterms:W3CDTF">2019-07-16T14:53:27Z</dcterms:modified>
</cp:coreProperties>
</file>